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2.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7.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8.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theme/themeOverride3.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theme/themeOverride4.xml" ContentType="application/vnd.openxmlformats-officedocument.themeOverr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Override PartName="/ppt/charts/colors55.xml" ContentType="application/vnd.ms-office.chartcolorstyle+xml"/>
  <Override PartName="/ppt/charts/style55.xml" ContentType="application/vnd.ms-office.chartstyle+xml"/>
  <Override PartName="/ppt/charts/colors56.xml" ContentType="application/vnd.ms-office.chartcolorstyle+xml"/>
  <Override PartName="/ppt/charts/style56.xml" ContentType="application/vnd.ms-office.chartstyle+xml"/>
  <Override PartName="/ppt/charts/colors57.xml" ContentType="application/vnd.ms-office.chartcolorstyle+xml"/>
  <Override PartName="/ppt/charts/style57.xml" ContentType="application/vnd.ms-office.chartstyle+xml"/>
  <Override PartName="/ppt/charts/colors58.xml" ContentType="application/vnd.ms-office.chartcolorstyle+xml"/>
  <Override PartName="/ppt/charts/style58.xml" ContentType="application/vnd.ms-office.chartstyle+xml"/>
  <Override PartName="/ppt/charts/colors59.xml" ContentType="application/vnd.ms-office.chartcolorstyle+xml"/>
  <Override PartName="/ppt/charts/style59.xml" ContentType="application/vnd.ms-office.chartstyle+xml"/>
  <Override PartName="/ppt/charts/colors60.xml" ContentType="application/vnd.ms-office.chartcolorstyle+xml"/>
  <Override PartName="/ppt/charts/style60.xml" ContentType="application/vnd.ms-office.chartstyle+xml"/>
  <Override PartName="/ppt/charts/colors61.xml" ContentType="application/vnd.ms-office.chartcolorstyle+xml"/>
  <Override PartName="/ppt/charts/style61.xml" ContentType="application/vnd.ms-office.chartstyle+xml"/>
  <Override PartName="/ppt/charts/colors62.xml" ContentType="application/vnd.ms-office.chartcolorstyle+xml"/>
  <Override PartName="/ppt/charts/style62.xml" ContentType="application/vnd.ms-office.chartstyle+xml"/>
  <Override PartName="/ppt/charts/colors63.xml" ContentType="application/vnd.ms-office.chartcolorstyle+xml"/>
  <Override PartName="/ppt/charts/style63.xml" ContentType="application/vnd.ms-office.chartstyle+xml"/>
  <Override PartName="/ppt/charts/colors64.xml" ContentType="application/vnd.ms-office.chartcolorstyle+xml"/>
  <Override PartName="/ppt/charts/style64.xml" ContentType="application/vnd.ms-office.chartstyle+xml"/>
  <Override PartName="/ppt/charts/colors65.xml" ContentType="application/vnd.ms-office.chartcolorstyle+xml"/>
  <Override PartName="/ppt/charts/style6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9" r:id="rId2"/>
    <p:sldId id="1475" r:id="rId3"/>
    <p:sldId id="1476" r:id="rId4"/>
    <p:sldId id="263" r:id="rId5"/>
    <p:sldId id="257" r:id="rId6"/>
    <p:sldId id="262" r:id="rId7"/>
    <p:sldId id="267" r:id="rId8"/>
    <p:sldId id="266" r:id="rId9"/>
    <p:sldId id="268" r:id="rId10"/>
    <p:sldId id="1477" r:id="rId11"/>
    <p:sldId id="276" r:id="rId12"/>
    <p:sldId id="297" r:id="rId13"/>
    <p:sldId id="294" r:id="rId14"/>
    <p:sldId id="295" r:id="rId15"/>
    <p:sldId id="296" r:id="rId16"/>
    <p:sldId id="290" r:id="rId17"/>
    <p:sldId id="301" r:id="rId18"/>
    <p:sldId id="298" r:id="rId19"/>
    <p:sldId id="258" r:id="rId20"/>
    <p:sldId id="277" r:id="rId21"/>
    <p:sldId id="280" r:id="rId22"/>
    <p:sldId id="281" r:id="rId23"/>
    <p:sldId id="278" r:id="rId24"/>
    <p:sldId id="279" r:id="rId25"/>
    <p:sldId id="282" r:id="rId26"/>
    <p:sldId id="283" r:id="rId27"/>
    <p:sldId id="1468" r:id="rId28"/>
    <p:sldId id="1462" r:id="rId29"/>
    <p:sldId id="1407" r:id="rId30"/>
    <p:sldId id="1408" r:id="rId31"/>
    <p:sldId id="1409" r:id="rId32"/>
    <p:sldId id="1469" r:id="rId33"/>
    <p:sldId id="1412" r:id="rId34"/>
    <p:sldId id="1414" r:id="rId35"/>
    <p:sldId id="1415" r:id="rId36"/>
    <p:sldId id="1471" r:id="rId37"/>
    <p:sldId id="1440" r:id="rId38"/>
    <p:sldId id="1472" r:id="rId39"/>
    <p:sldId id="1474" r:id="rId40"/>
    <p:sldId id="1473" r:id="rId41"/>
    <p:sldId id="1426" r:id="rId42"/>
    <p:sldId id="1470" r:id="rId43"/>
    <p:sldId id="1465" r:id="rId44"/>
    <p:sldId id="1463" r:id="rId45"/>
    <p:sldId id="1454" r:id="rId46"/>
    <p:sldId id="1460" r:id="rId47"/>
    <p:sldId id="1453" r:id="rId48"/>
    <p:sldId id="1439" r:id="rId49"/>
    <p:sldId id="1466" r:id="rId50"/>
    <p:sldId id="1467" r:id="rId5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C690DDE0-C08B-4659-812F-2169C1059B46}">
          <p14:sldIdLst>
            <p14:sldId id="299"/>
          </p14:sldIdLst>
        </p14:section>
        <p14:section name="01.Δαπάνες των νοικοκυριών" id="{3C9094EB-D313-46C7-BD60-B365BF586F0A}">
          <p14:sldIdLst>
            <p14:sldId id="1475"/>
            <p14:sldId id="1476"/>
            <p14:sldId id="263"/>
            <p14:sldId id="257"/>
            <p14:sldId id="262"/>
            <p14:sldId id="267"/>
            <p14:sldId id="266"/>
            <p14:sldId id="268"/>
            <p14:sldId id="1477"/>
            <p14:sldId id="276"/>
          </p14:sldIdLst>
        </p14:section>
        <p14:section name="02.Η διδασκαλία των ξένων γλωσσών στη πρωτοβάθμια &amp; δευτεροβάθμια εκπαίδευση" id="{F6F9BEBD-6302-4931-9877-85E389D61D8B}">
          <p14:sldIdLst>
            <p14:sldId id="297"/>
            <p14:sldId id="294"/>
            <p14:sldId id="295"/>
            <p14:sldId id="296"/>
            <p14:sldId id="290"/>
            <p14:sldId id="301"/>
          </p14:sldIdLst>
        </p14:section>
        <p14:section name="03.Γνώση ξένων γλωσσών από τους ενήλικες" id="{CFC3601E-2A01-4EF4-9935-EF7DB01C70FC}">
          <p14:sldIdLst>
            <p14:sldId id="298"/>
            <p14:sldId id="258"/>
            <p14:sldId id="277"/>
            <p14:sldId id="280"/>
            <p14:sldId id="281"/>
            <p14:sldId id="278"/>
            <p14:sldId id="279"/>
            <p14:sldId id="282"/>
            <p14:sldId id="283"/>
          </p14:sldIdLst>
        </p14:section>
        <p14:section name="04.Στάσεις &amp; απόψεις γονέων και νέων για τα ΚΞΓ" id="{3DB749B1-F8DF-42AE-925D-67631D9C8081}">
          <p14:sldIdLst>
            <p14:sldId id="1468"/>
            <p14:sldId id="1462"/>
            <p14:sldId id="1407"/>
            <p14:sldId id="1408"/>
            <p14:sldId id="1409"/>
            <p14:sldId id="1469"/>
            <p14:sldId id="1412"/>
            <p14:sldId id="1414"/>
            <p14:sldId id="1415"/>
            <p14:sldId id="1471"/>
            <p14:sldId id="1440"/>
            <p14:sldId id="1472"/>
            <p14:sldId id="1474"/>
            <p14:sldId id="1473"/>
            <p14:sldId id="1426"/>
            <p14:sldId id="1470"/>
          </p14:sldIdLst>
        </p14:section>
        <p14:section name="05. Απόψεις εργαζομένων εκπαιδευτικών" id="{650E712A-B1E9-40B2-A4F1-588116958842}">
          <p14:sldIdLst>
            <p14:sldId id="1465"/>
            <p14:sldId id="1463"/>
            <p14:sldId id="1454"/>
            <p14:sldId id="1460"/>
            <p14:sldId id="1453"/>
            <p14:sldId id="1439"/>
            <p14:sldId id="1466"/>
            <p14:sldId id="146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748"/>
    <a:srgbClr val="412F32"/>
    <a:srgbClr val="D1C2B8"/>
    <a:srgbClr val="BF9C9B"/>
    <a:srgbClr val="A5C5C7"/>
    <a:srgbClr val="98D1D4"/>
    <a:srgbClr val="89A4BD"/>
    <a:srgbClr val="D7BD5F"/>
    <a:srgbClr val="D5D012"/>
    <a:srgbClr val="C7B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1086" autoAdjust="0"/>
  </p:normalViewPr>
  <p:slideViewPr>
    <p:cSldViewPr snapToGrid="0">
      <p:cViewPr>
        <p:scale>
          <a:sx n="119" d="100"/>
          <a:sy n="119" d="100"/>
        </p:scale>
        <p:origin x="-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τρέχουσες τιμές</c:v>
                </c:pt>
              </c:strCache>
            </c:strRef>
          </c:tx>
          <c:spPr>
            <a:ln w="22225" cap="rnd">
              <a:solidFill>
                <a:srgbClr val="CF899A"/>
              </a:solidFill>
              <a:round/>
            </a:ln>
            <a:effectLst/>
          </c:spPr>
          <c:marker>
            <c:symbol val="circle"/>
            <c:size val="11"/>
            <c:spPr>
              <a:solidFill>
                <a:srgbClr val="A6435C"/>
              </a:solidFill>
              <a:ln w="9525">
                <a:no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A6435C"/>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Φύλλο1!$B$2:$B$12</c:f>
              <c:numCache>
                <c:formatCode>_(* #,##0.00_);_(* \(#,##0.00\);_(* "-"??_);_(@_)</c:formatCode>
                <c:ptCount val="11"/>
                <c:pt idx="0">
                  <c:v>711.95096640000008</c:v>
                </c:pt>
                <c:pt idx="1">
                  <c:v>641.79061631999991</c:v>
                </c:pt>
                <c:pt idx="2">
                  <c:v>619.60403280000003</c:v>
                </c:pt>
                <c:pt idx="3">
                  <c:v>618.58306463999998</c:v>
                </c:pt>
                <c:pt idx="4">
                  <c:v>609.48447120000003</c:v>
                </c:pt>
                <c:pt idx="5">
                  <c:v>626.03290440000012</c:v>
                </c:pt>
                <c:pt idx="6">
                  <c:v>623.03349312</c:v>
                </c:pt>
                <c:pt idx="7">
                  <c:v>680.88661055999989</c:v>
                </c:pt>
                <c:pt idx="8">
                  <c:v>670.13240615999985</c:v>
                </c:pt>
                <c:pt idx="9">
                  <c:v>690.04958711999996</c:v>
                </c:pt>
                <c:pt idx="10">
                  <c:v>776.99384568000005</c:v>
                </c:pt>
              </c:numCache>
            </c:numRef>
          </c:val>
          <c:smooth val="0"/>
          <c:extLst xmlns:c16r2="http://schemas.microsoft.com/office/drawing/2015/06/chart">
            <c:ext xmlns:c16="http://schemas.microsoft.com/office/drawing/2014/chart" uri="{C3380CC4-5D6E-409C-BE32-E72D297353CC}">
              <c16:uniqueId val="{00000000-37FD-4ED0-967B-07E4B8C13FBC}"/>
            </c:ext>
          </c:extLst>
        </c:ser>
        <c:ser>
          <c:idx val="1"/>
          <c:order val="1"/>
          <c:tx>
            <c:strRef>
              <c:f>Φύλλο1!$C$1</c:f>
              <c:strCache>
                <c:ptCount val="1"/>
                <c:pt idx="0">
                  <c:v>σταθερές τιμές (έτος βάσης 2023)</c:v>
                </c:pt>
              </c:strCache>
            </c:strRef>
          </c:tx>
          <c:spPr>
            <a:ln w="22225" cap="rnd">
              <a:solidFill>
                <a:srgbClr val="BF9C9B"/>
              </a:solidFill>
              <a:round/>
            </a:ln>
            <a:effectLst/>
          </c:spPr>
          <c:marker>
            <c:symbol val="square"/>
            <c:size val="11"/>
            <c:spPr>
              <a:solidFill>
                <a:srgbClr val="6F4643"/>
              </a:solidFill>
              <a:ln w="9525">
                <a:noFill/>
              </a:ln>
              <a:effectLst/>
            </c:spPr>
          </c:marker>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FD-4ED0-967B-07E4B8C13FBC}"/>
                </c:ext>
              </c:extLst>
            </c:dLbl>
            <c:numFmt formatCode="_-* #,##0.0\ _€_-;\-* #,##0.0\ _€_-;_-* &quot;-&quot;?\ _€_-;_-@_-"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5D404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Φύλλο1!$C$2:$C$12</c:f>
              <c:numCache>
                <c:formatCode>_(* #,##0.00_);_(* \(#,##0.00\);_(* "-"??_);_(@_)</c:formatCode>
                <c:ptCount val="11"/>
                <c:pt idx="0">
                  <c:v>792.07666096693572</c:v>
                </c:pt>
                <c:pt idx="1">
                  <c:v>723.51445943015437</c:v>
                </c:pt>
                <c:pt idx="2">
                  <c:v>710.84222471580858</c:v>
                </c:pt>
                <c:pt idx="3">
                  <c:v>715.57914997251169</c:v>
                </c:pt>
                <c:pt idx="4">
                  <c:v>697.23604190347066</c:v>
                </c:pt>
                <c:pt idx="5">
                  <c:v>711.71443255792042</c:v>
                </c:pt>
                <c:pt idx="6">
                  <c:v>706.51707212566805</c:v>
                </c:pt>
                <c:pt idx="7">
                  <c:v>781.87987679959917</c:v>
                </c:pt>
                <c:pt idx="8">
                  <c:v>760.2266939226181</c:v>
                </c:pt>
                <c:pt idx="9">
                  <c:v>713.95843536105815</c:v>
                </c:pt>
                <c:pt idx="10">
                  <c:v>776.99384568000005</c:v>
                </c:pt>
              </c:numCache>
            </c:numRef>
          </c:val>
          <c:smooth val="0"/>
          <c:extLst xmlns:c16r2="http://schemas.microsoft.com/office/drawing/2015/06/chart">
            <c:ext xmlns:c16="http://schemas.microsoft.com/office/drawing/2014/chart" uri="{C3380CC4-5D6E-409C-BE32-E72D297353CC}">
              <c16:uniqueId val="{00000002-37FD-4ED0-967B-07E4B8C13FBC}"/>
            </c:ext>
          </c:extLst>
        </c:ser>
        <c:dLbls>
          <c:showLegendKey val="0"/>
          <c:showVal val="0"/>
          <c:showCatName val="0"/>
          <c:showSerName val="0"/>
          <c:showPercent val="0"/>
          <c:showBubbleSize val="0"/>
        </c:dLbls>
        <c:marker val="1"/>
        <c:smooth val="0"/>
        <c:axId val="136886784"/>
        <c:axId val="135707968"/>
      </c:lineChart>
      <c:catAx>
        <c:axId val="13688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j-lt"/>
                <a:ea typeface="+mn-ea"/>
                <a:cs typeface="+mn-cs"/>
              </a:defRPr>
            </a:pPr>
            <a:endParaRPr lang="el-GR"/>
          </a:p>
        </c:txPr>
        <c:crossAx val="135707968"/>
        <c:crosses val="autoZero"/>
        <c:auto val="1"/>
        <c:lblAlgn val="ctr"/>
        <c:lblOffset val="100"/>
        <c:noMultiLvlLbl val="0"/>
      </c:catAx>
      <c:valAx>
        <c:axId val="135707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368867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D3B40"/>
                </a:solidFill>
                <a:latin typeface="+mj-lt"/>
                <a:ea typeface="+mn-ea"/>
                <a:cs typeface="+mn-cs"/>
              </a:defRPr>
            </a:pPr>
            <a:endParaRPr lang="el-GR"/>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2013 </c:v>
                </c:pt>
              </c:strCache>
            </c:strRef>
          </c:tx>
          <c:spPr>
            <a:solidFill>
              <a:srgbClr val="EDDBDE">
                <a:alpha val="86000"/>
              </a:srgbClr>
            </a:solidFill>
            <a:ln w="22225">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Ζευγάρι με 1 παιδί έως και 16 ετών</c:v>
                </c:pt>
                <c:pt idx="1">
                  <c:v>Ζευγάρι με 2 παιδιά έως και 16 ετών</c:v>
                </c:pt>
                <c:pt idx="2">
                  <c:v>Ζευγάρι με 3 παιδιά και άνω έως και 16 ετών</c:v>
                </c:pt>
                <c:pt idx="3">
                  <c:v>Ένας γονέας με 1 παιδί ή περισσότερα έως και 16 ετών</c:v>
                </c:pt>
                <c:pt idx="4">
                  <c:v>Ζευγάρι ή ένας γονέας με παιδιά άνω των 16 ετών</c:v>
                </c:pt>
              </c:strCache>
            </c:strRef>
          </c:cat>
          <c:val>
            <c:numRef>
              <c:f>Φύλλο1!$B$2:$B$6</c:f>
              <c:numCache>
                <c:formatCode>0.0%</c:formatCode>
                <c:ptCount val="5"/>
                <c:pt idx="0">
                  <c:v>1.2926062920097047E-2</c:v>
                </c:pt>
                <c:pt idx="1">
                  <c:v>2.5732429393293239E-2</c:v>
                </c:pt>
                <c:pt idx="2">
                  <c:v>4.0162785345134226E-2</c:v>
                </c:pt>
                <c:pt idx="3">
                  <c:v>3.5996078248284227E-2</c:v>
                </c:pt>
                <c:pt idx="4">
                  <c:v>3.2779131353019146E-3</c:v>
                </c:pt>
              </c:numCache>
            </c:numRef>
          </c:val>
          <c:extLst xmlns:c16r2="http://schemas.microsoft.com/office/drawing/2015/06/chart">
            <c:ext xmlns:c16="http://schemas.microsoft.com/office/drawing/2014/chart" uri="{C3380CC4-5D6E-409C-BE32-E72D297353CC}">
              <c16:uniqueId val="{00000000-7600-41F0-AC7C-129E5027EC6F}"/>
            </c:ext>
          </c:extLst>
        </c:ser>
        <c:ser>
          <c:idx val="1"/>
          <c:order val="1"/>
          <c:tx>
            <c:strRef>
              <c:f>Φύλλο1!$C$1</c:f>
              <c:strCache>
                <c:ptCount val="1"/>
                <c:pt idx="0">
                  <c:v>2023 </c:v>
                </c:pt>
              </c:strCache>
            </c:strRef>
          </c:tx>
          <c:spPr>
            <a:solidFill>
              <a:srgbClr val="A6435C">
                <a:alpha val="86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Ζευγάρι με 1 παιδί έως και 16 ετών</c:v>
                </c:pt>
                <c:pt idx="1">
                  <c:v>Ζευγάρι με 2 παιδιά έως και 16 ετών</c:v>
                </c:pt>
                <c:pt idx="2">
                  <c:v>Ζευγάρι με 3 παιδιά και άνω έως και 16 ετών</c:v>
                </c:pt>
                <c:pt idx="3">
                  <c:v>Ένας γονέας με 1 παιδί ή περισσότερα έως και 16 ετών</c:v>
                </c:pt>
                <c:pt idx="4">
                  <c:v>Ζευγάρι ή ένας γονέας με παιδιά άνω των 16 ετών</c:v>
                </c:pt>
              </c:strCache>
            </c:strRef>
          </c:cat>
          <c:val>
            <c:numRef>
              <c:f>Φύλλο1!$C$2:$C$6</c:f>
              <c:numCache>
                <c:formatCode>0.0%</c:formatCode>
                <c:ptCount val="5"/>
                <c:pt idx="0">
                  <c:v>1.764861204568878E-2</c:v>
                </c:pt>
                <c:pt idx="1">
                  <c:v>2.733977759584709E-2</c:v>
                </c:pt>
                <c:pt idx="2">
                  <c:v>2.8044030202535621E-2</c:v>
                </c:pt>
                <c:pt idx="3">
                  <c:v>3.2508149501545035E-2</c:v>
                </c:pt>
                <c:pt idx="4">
                  <c:v>2.6068847237535218E-3</c:v>
                </c:pt>
              </c:numCache>
            </c:numRef>
          </c:val>
          <c:extLst xmlns:c16r2="http://schemas.microsoft.com/office/drawing/2015/06/chart">
            <c:ext xmlns:c16="http://schemas.microsoft.com/office/drawing/2014/chart" uri="{C3380CC4-5D6E-409C-BE32-E72D297353CC}">
              <c16:uniqueId val="{00000001-7600-41F0-AC7C-129E5027EC6F}"/>
            </c:ext>
          </c:extLst>
        </c:ser>
        <c:dLbls>
          <c:showLegendKey val="0"/>
          <c:showVal val="0"/>
          <c:showCatName val="0"/>
          <c:showSerName val="0"/>
          <c:showPercent val="0"/>
          <c:showBubbleSize val="0"/>
        </c:dLbls>
        <c:gapWidth val="34"/>
        <c:overlap val="54"/>
        <c:axId val="222375424"/>
        <c:axId val="164054144"/>
      </c:barChart>
      <c:lineChart>
        <c:grouping val="standard"/>
        <c:varyColors val="0"/>
        <c:ser>
          <c:idx val="2"/>
          <c:order val="2"/>
          <c:tx>
            <c:strRef>
              <c:f>Φύλλο1!$D$1</c:f>
              <c:strCache>
                <c:ptCount val="1"/>
                <c:pt idx="0">
                  <c:v>Μείωση 2013-2023</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Ζευγάρι με 1 παιδί έως και 16 ετών</c:v>
                </c:pt>
                <c:pt idx="1">
                  <c:v>Ζευγάρι με 2 παιδιά έως και 16 ετών</c:v>
                </c:pt>
                <c:pt idx="2">
                  <c:v>Ζευγάρι με 3 παιδιά και άνω έως και 16 ετών</c:v>
                </c:pt>
                <c:pt idx="3">
                  <c:v>Ένας γονέας με 1 παιδί ή περισσότερα έως και 16 ετών</c:v>
                </c:pt>
                <c:pt idx="4">
                  <c:v>Ζευγάρι ή ένας γονέας με παιδιά άνω των 16 ετών</c:v>
                </c:pt>
              </c:strCache>
            </c:strRef>
          </c:cat>
          <c:val>
            <c:numRef>
              <c:f>Φύλλο1!$D$2:$D$6</c:f>
              <c:numCache>
                <c:formatCode>General</c:formatCode>
                <c:ptCount val="5"/>
                <c:pt idx="2" formatCode="0.0%">
                  <c:v>-0.30174090363647571</c:v>
                </c:pt>
                <c:pt idx="3" formatCode="0.0%">
                  <c:v>-9.6897465403899846E-2</c:v>
                </c:pt>
                <c:pt idx="4" formatCode="0.0%">
                  <c:v>-0.20471207864591176</c:v>
                </c:pt>
              </c:numCache>
            </c:numRef>
          </c:val>
          <c:smooth val="0"/>
          <c:extLst xmlns:c16r2="http://schemas.microsoft.com/office/drawing/2015/06/chart">
            <c:ext xmlns:c16="http://schemas.microsoft.com/office/drawing/2014/chart" uri="{C3380CC4-5D6E-409C-BE32-E72D297353CC}">
              <c16:uniqueId val="{00000002-7600-41F0-AC7C-129E5027EC6F}"/>
            </c:ext>
          </c:extLst>
        </c:ser>
        <c:ser>
          <c:idx val="3"/>
          <c:order val="3"/>
          <c:tx>
            <c:strRef>
              <c:f>Φύλλο1!$E$1</c:f>
              <c:strCache>
                <c:ptCount val="1"/>
                <c:pt idx="0">
                  <c:v>Αύξηση 2013-2023</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Ζευγάρι με 1 παιδί έως και 16 ετών</c:v>
                </c:pt>
                <c:pt idx="1">
                  <c:v>Ζευγάρι με 2 παιδιά έως και 16 ετών</c:v>
                </c:pt>
                <c:pt idx="2">
                  <c:v>Ζευγάρι με 3 παιδιά και άνω έως και 16 ετών</c:v>
                </c:pt>
                <c:pt idx="3">
                  <c:v>Ένας γονέας με 1 παιδί ή περισσότερα έως και 16 ετών</c:v>
                </c:pt>
                <c:pt idx="4">
                  <c:v>Ζευγάρι ή ένας γονέας με παιδιά άνω των 16 ετών</c:v>
                </c:pt>
              </c:strCache>
            </c:strRef>
          </c:cat>
          <c:val>
            <c:numRef>
              <c:f>Φύλλο1!$E$2:$E$6</c:f>
              <c:numCache>
                <c:formatCode>0.0%</c:formatCode>
                <c:ptCount val="5"/>
                <c:pt idx="0">
                  <c:v>0.3653509312761628</c:v>
                </c:pt>
                <c:pt idx="1">
                  <c:v>6.2463911898376009E-2</c:v>
                </c:pt>
              </c:numCache>
            </c:numRef>
          </c:val>
          <c:smooth val="0"/>
          <c:extLst xmlns:c16r2="http://schemas.microsoft.com/office/drawing/2015/06/chart">
            <c:ext xmlns:c16="http://schemas.microsoft.com/office/drawing/2014/chart" uri="{C3380CC4-5D6E-409C-BE32-E72D297353CC}">
              <c16:uniqueId val="{00000003-7600-41F0-AC7C-129E5027EC6F}"/>
            </c:ext>
          </c:extLst>
        </c:ser>
        <c:dLbls>
          <c:showLegendKey val="0"/>
          <c:showVal val="0"/>
          <c:showCatName val="0"/>
          <c:showSerName val="0"/>
          <c:showPercent val="0"/>
          <c:showBubbleSize val="0"/>
        </c:dLbls>
        <c:marker val="1"/>
        <c:smooth val="0"/>
        <c:axId val="222924800"/>
        <c:axId val="137295488"/>
      </c:lineChart>
      <c:catAx>
        <c:axId val="2223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64054144"/>
        <c:crosses val="autoZero"/>
        <c:auto val="0"/>
        <c:lblAlgn val="ctr"/>
        <c:lblOffset val="100"/>
        <c:noMultiLvlLbl val="0"/>
      </c:catAx>
      <c:valAx>
        <c:axId val="164054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375424"/>
        <c:crosses val="autoZero"/>
        <c:crossBetween val="between"/>
      </c:valAx>
      <c:valAx>
        <c:axId val="137295488"/>
        <c:scaling>
          <c:orientation val="minMax"/>
          <c:max val="0.4"/>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2924800"/>
        <c:crosses val="max"/>
        <c:crossBetween val="between"/>
        <c:majorUnit val="0.4"/>
      </c:valAx>
      <c:catAx>
        <c:axId val="222924800"/>
        <c:scaling>
          <c:orientation val="minMax"/>
        </c:scaling>
        <c:delete val="1"/>
        <c:axPos val="b"/>
        <c:numFmt formatCode="General" sourceLinked="1"/>
        <c:majorTickMark val="out"/>
        <c:minorTickMark val="none"/>
        <c:tickLblPos val="nextTo"/>
        <c:crossAx val="137295488"/>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3D3B40"/>
                </a:solidFill>
                <a:latin typeface="+mj-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2013 </c:v>
                </c:pt>
              </c:strCache>
            </c:strRef>
          </c:tx>
          <c:spPr>
            <a:solidFill>
              <a:srgbClr val="EDDBDE">
                <a:alpha val="86000"/>
              </a:srgbClr>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Μέχρι 24 ετών</c:v>
                </c:pt>
                <c:pt idx="1">
                  <c:v>25 - 34 ετών</c:v>
                </c:pt>
                <c:pt idx="2">
                  <c:v>35 - 44 ετών</c:v>
                </c:pt>
                <c:pt idx="3">
                  <c:v>45 - 54 ετών</c:v>
                </c:pt>
                <c:pt idx="4">
                  <c:v>55 - 64 ετών</c:v>
                </c:pt>
                <c:pt idx="5">
                  <c:v>65-74 ετών</c:v>
                </c:pt>
                <c:pt idx="6">
                  <c:v>75 ετών και άνω</c:v>
                </c:pt>
              </c:strCache>
            </c:strRef>
          </c:cat>
          <c:val>
            <c:numRef>
              <c:f>Φύλλο1!$B$2:$B$8</c:f>
              <c:numCache>
                <c:formatCode>0.0%</c:formatCode>
                <c:ptCount val="7"/>
                <c:pt idx="0">
                  <c:v>4.4109963425907313E-3</c:v>
                </c:pt>
                <c:pt idx="1">
                  <c:v>2.9955102097552161E-3</c:v>
                </c:pt>
                <c:pt idx="2">
                  <c:v>1.5733630341755084E-2</c:v>
                </c:pt>
                <c:pt idx="3">
                  <c:v>1.7154244719011554E-2</c:v>
                </c:pt>
                <c:pt idx="4">
                  <c:v>5.6974057500511826E-3</c:v>
                </c:pt>
                <c:pt idx="5">
                  <c:v>3.3350509561433637E-3</c:v>
                </c:pt>
                <c:pt idx="6">
                  <c:v>1.4583259828999516E-3</c:v>
                </c:pt>
              </c:numCache>
            </c:numRef>
          </c:val>
          <c:extLst xmlns:c16r2="http://schemas.microsoft.com/office/drawing/2015/06/chart">
            <c:ext xmlns:c16="http://schemas.microsoft.com/office/drawing/2014/chart" uri="{C3380CC4-5D6E-409C-BE32-E72D297353CC}">
              <c16:uniqueId val="{00000000-3FF5-4697-8C85-3CF75E306FB7}"/>
            </c:ext>
          </c:extLst>
        </c:ser>
        <c:ser>
          <c:idx val="1"/>
          <c:order val="1"/>
          <c:tx>
            <c:strRef>
              <c:f>Φύλλο1!$C$1</c:f>
              <c:strCache>
                <c:ptCount val="1"/>
                <c:pt idx="0">
                  <c:v>2023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Μέχρι 24 ετών</c:v>
                </c:pt>
                <c:pt idx="1">
                  <c:v>25 - 34 ετών</c:v>
                </c:pt>
                <c:pt idx="2">
                  <c:v>35 - 44 ετών</c:v>
                </c:pt>
                <c:pt idx="3">
                  <c:v>45 - 54 ετών</c:v>
                </c:pt>
                <c:pt idx="4">
                  <c:v>55 - 64 ετών</c:v>
                </c:pt>
                <c:pt idx="5">
                  <c:v>65-74 ετών</c:v>
                </c:pt>
                <c:pt idx="6">
                  <c:v>75 ετών και άνω</c:v>
                </c:pt>
              </c:strCache>
            </c:strRef>
          </c:cat>
          <c:val>
            <c:numRef>
              <c:f>Φύλλο1!$C$2:$C$8</c:f>
              <c:numCache>
                <c:formatCode>0.0%</c:formatCode>
                <c:ptCount val="7"/>
                <c:pt idx="0">
                  <c:v>3.9039724186883656E-3</c:v>
                </c:pt>
                <c:pt idx="1">
                  <c:v>7.5113335175349735E-3</c:v>
                </c:pt>
                <c:pt idx="2">
                  <c:v>1.5307432038268579E-2</c:v>
                </c:pt>
                <c:pt idx="3">
                  <c:v>1.7726935745723107E-2</c:v>
                </c:pt>
                <c:pt idx="4">
                  <c:v>4.4226259136357915E-3</c:v>
                </c:pt>
                <c:pt idx="5">
                  <c:v>7.2292121696865275E-4</c:v>
                </c:pt>
                <c:pt idx="6">
                  <c:v>2.7284066105394444E-4</c:v>
                </c:pt>
              </c:numCache>
            </c:numRef>
          </c:val>
          <c:extLst xmlns:c16r2="http://schemas.microsoft.com/office/drawing/2015/06/chart">
            <c:ext xmlns:c16="http://schemas.microsoft.com/office/drawing/2014/chart" uri="{C3380CC4-5D6E-409C-BE32-E72D297353CC}">
              <c16:uniqueId val="{00000001-3FF5-4697-8C85-3CF75E306FB7}"/>
            </c:ext>
          </c:extLst>
        </c:ser>
        <c:dLbls>
          <c:showLegendKey val="0"/>
          <c:showVal val="0"/>
          <c:showCatName val="0"/>
          <c:showSerName val="0"/>
          <c:showPercent val="0"/>
          <c:showBubbleSize val="0"/>
        </c:dLbls>
        <c:gapWidth val="34"/>
        <c:overlap val="54"/>
        <c:axId val="222189056"/>
        <c:axId val="164055872"/>
      </c:barChart>
      <c:lineChart>
        <c:grouping val="standard"/>
        <c:varyColors val="0"/>
        <c:ser>
          <c:idx val="2"/>
          <c:order val="2"/>
          <c:tx>
            <c:strRef>
              <c:f>Φύλλο1!$D$1</c:f>
              <c:strCache>
                <c:ptCount val="1"/>
                <c:pt idx="0">
                  <c:v>Μείωση 2013-2023</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Μέχρι 24 ετών</c:v>
                </c:pt>
                <c:pt idx="1">
                  <c:v>25 - 34 ετών</c:v>
                </c:pt>
                <c:pt idx="2">
                  <c:v>35 - 44 ετών</c:v>
                </c:pt>
                <c:pt idx="3">
                  <c:v>45 - 54 ετών</c:v>
                </c:pt>
                <c:pt idx="4">
                  <c:v>55 - 64 ετών</c:v>
                </c:pt>
                <c:pt idx="5">
                  <c:v>65-74 ετών</c:v>
                </c:pt>
                <c:pt idx="6">
                  <c:v>75 ετών και άνω</c:v>
                </c:pt>
              </c:strCache>
            </c:strRef>
          </c:cat>
          <c:val>
            <c:numRef>
              <c:f>Φύλλο1!$D$2:$D$8</c:f>
              <c:numCache>
                <c:formatCode>General</c:formatCode>
                <c:ptCount val="7"/>
                <c:pt idx="0" formatCode="0.0%">
                  <c:v>-0.11494544191904113</c:v>
                </c:pt>
                <c:pt idx="2" formatCode="0.0%">
                  <c:v>-2.7088363856841671E-2</c:v>
                </c:pt>
                <c:pt idx="4" formatCode="0.0%">
                  <c:v>-0.22374741985050636</c:v>
                </c:pt>
                <c:pt idx="5" formatCode="0.0%">
                  <c:v>-0.78323533089142505</c:v>
                </c:pt>
                <c:pt idx="6" formatCode="0.0%">
                  <c:v>-0.81290831799390462</c:v>
                </c:pt>
              </c:numCache>
            </c:numRef>
          </c:val>
          <c:smooth val="0"/>
          <c:extLst xmlns:c16r2="http://schemas.microsoft.com/office/drawing/2015/06/chart">
            <c:ext xmlns:c16="http://schemas.microsoft.com/office/drawing/2014/chart" uri="{C3380CC4-5D6E-409C-BE32-E72D297353CC}">
              <c16:uniqueId val="{00000002-3FF5-4697-8C85-3CF75E306FB7}"/>
            </c:ext>
          </c:extLst>
        </c:ser>
        <c:ser>
          <c:idx val="3"/>
          <c:order val="3"/>
          <c:tx>
            <c:strRef>
              <c:f>Φύλλο1!$E$1</c:f>
              <c:strCache>
                <c:ptCount val="1"/>
                <c:pt idx="0">
                  <c:v>Αύξηση 2013-2023</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Μέχρι 24 ετών</c:v>
                </c:pt>
                <c:pt idx="1">
                  <c:v>25 - 34 ετών</c:v>
                </c:pt>
                <c:pt idx="2">
                  <c:v>35 - 44 ετών</c:v>
                </c:pt>
                <c:pt idx="3">
                  <c:v>45 - 54 ετών</c:v>
                </c:pt>
                <c:pt idx="4">
                  <c:v>55 - 64 ετών</c:v>
                </c:pt>
                <c:pt idx="5">
                  <c:v>65-74 ετών</c:v>
                </c:pt>
                <c:pt idx="6">
                  <c:v>75 ετών και άνω</c:v>
                </c:pt>
              </c:strCache>
            </c:strRef>
          </c:cat>
          <c:val>
            <c:numRef>
              <c:f>Φύλλο1!$E$2:$E$8</c:f>
              <c:numCache>
                <c:formatCode>0.0%</c:formatCode>
                <c:ptCount val="7"/>
                <c:pt idx="1">
                  <c:v>1.5075306013224292</c:v>
                </c:pt>
                <c:pt idx="3">
                  <c:v>3.3384799861042924E-2</c:v>
                </c:pt>
              </c:numCache>
            </c:numRef>
          </c:val>
          <c:smooth val="0"/>
          <c:extLst xmlns:c16r2="http://schemas.microsoft.com/office/drawing/2015/06/chart">
            <c:ext xmlns:c16="http://schemas.microsoft.com/office/drawing/2014/chart" uri="{C3380CC4-5D6E-409C-BE32-E72D297353CC}">
              <c16:uniqueId val="{00000003-3FF5-4697-8C85-3CF75E306FB7}"/>
            </c:ext>
          </c:extLst>
        </c:ser>
        <c:dLbls>
          <c:showLegendKey val="0"/>
          <c:showVal val="0"/>
          <c:showCatName val="0"/>
          <c:showSerName val="0"/>
          <c:showPercent val="0"/>
          <c:showBubbleSize val="0"/>
        </c:dLbls>
        <c:marker val="1"/>
        <c:smooth val="0"/>
        <c:axId val="222189568"/>
        <c:axId val="164057024"/>
      </c:lineChart>
      <c:catAx>
        <c:axId val="22218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64055872"/>
        <c:crosses val="autoZero"/>
        <c:auto val="0"/>
        <c:lblAlgn val="ctr"/>
        <c:lblOffset val="100"/>
        <c:noMultiLvlLbl val="0"/>
      </c:catAx>
      <c:valAx>
        <c:axId val="164055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189056"/>
        <c:crosses val="autoZero"/>
        <c:crossBetween val="between"/>
      </c:valAx>
      <c:valAx>
        <c:axId val="164057024"/>
        <c:scaling>
          <c:orientation val="minMax"/>
          <c:min val="-2"/>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2189568"/>
        <c:crosses val="max"/>
        <c:crossBetween val="between"/>
      </c:valAx>
      <c:catAx>
        <c:axId val="222189568"/>
        <c:scaling>
          <c:orientation val="minMax"/>
        </c:scaling>
        <c:delete val="1"/>
        <c:axPos val="b"/>
        <c:numFmt formatCode="General" sourceLinked="1"/>
        <c:majorTickMark val="out"/>
        <c:minorTickMark val="none"/>
        <c:tickLblPos val="nextTo"/>
        <c:crossAx val="164057024"/>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3D3B40"/>
                </a:solidFill>
                <a:latin typeface="+mj-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l-GR" sz="1400" dirty="0">
                <a:latin typeface="+mj-lt"/>
              </a:rPr>
              <a:t>Πρωτοβάθμια</a:t>
            </a:r>
            <a:r>
              <a:rPr lang="el-GR" sz="1400" baseline="0" dirty="0">
                <a:latin typeface="+mj-lt"/>
              </a:rPr>
              <a:t> εκπαίδευση</a:t>
            </a:r>
            <a:endParaRPr lang="el-GR" sz="1400" dirty="0">
              <a:latin typeface="+mj-lt"/>
            </a:endParaRPr>
          </a:p>
        </c:rich>
      </c:tx>
      <c:overlay val="0"/>
      <c:spPr>
        <a:noFill/>
        <a:ln>
          <a:noFill/>
        </a:ln>
        <a:effectLst/>
      </c:spPr>
    </c:title>
    <c:autoTitleDeleted val="0"/>
    <c:plotArea>
      <c:layout/>
      <c:barChart>
        <c:barDir val="col"/>
        <c:grouping val="stacked"/>
        <c:varyColors val="0"/>
        <c:ser>
          <c:idx val="0"/>
          <c:order val="0"/>
          <c:tx>
            <c:strRef>
              <c:f>Φύλλο1!$B$1</c:f>
              <c:strCache>
                <c:ptCount val="1"/>
                <c:pt idx="0">
                  <c:v>1 γλώσσα</c:v>
                </c:pt>
              </c:strCache>
            </c:strRef>
          </c:tx>
          <c:spPr>
            <a:solidFill>
              <a:srgbClr val="5B9BD5">
                <a:alpha val="86000"/>
              </a:srgbClr>
            </a:solidFill>
            <a:ln w="15875">
              <a:noFill/>
            </a:ln>
            <a:effectLst/>
          </c:spPr>
          <c:invertIfNegative val="0"/>
          <c:dPt>
            <c:idx val="0"/>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1-BC4C-493A-8128-30537D7C3D95}"/>
              </c:ext>
            </c:extLst>
          </c:dPt>
          <c:dPt>
            <c:idx val="1"/>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3-BC4C-493A-8128-30537D7C3D9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Φύλλο1!$B$2:$B$6</c:f>
              <c:numCache>
                <c:formatCode>General</c:formatCode>
                <c:ptCount val="5"/>
                <c:pt idx="0">
                  <c:v>77.099999999999994</c:v>
                </c:pt>
                <c:pt idx="1">
                  <c:v>79.5</c:v>
                </c:pt>
                <c:pt idx="3">
                  <c:v>49.6</c:v>
                </c:pt>
                <c:pt idx="4">
                  <c:v>63.3</c:v>
                </c:pt>
              </c:numCache>
            </c:numRef>
          </c:val>
          <c:extLst xmlns:c16r2="http://schemas.microsoft.com/office/drawing/2015/06/chart">
            <c:ext xmlns:c16="http://schemas.microsoft.com/office/drawing/2014/chart" uri="{C3380CC4-5D6E-409C-BE32-E72D297353CC}">
              <c16:uniqueId val="{00000004-BC4C-493A-8128-30537D7C3D95}"/>
            </c:ext>
          </c:extLst>
        </c:ser>
        <c:ser>
          <c:idx val="1"/>
          <c:order val="1"/>
          <c:tx>
            <c:strRef>
              <c:f>Φύλλο1!$C$1</c:f>
              <c:strCache>
                <c:ptCount val="1"/>
                <c:pt idx="0">
                  <c:v>2 ή και περισσότερες γλώσσες</c:v>
                </c:pt>
              </c:strCache>
            </c:strRef>
          </c:tx>
          <c:spPr>
            <a:solidFill>
              <a:srgbClr val="C1DEF1">
                <a:alpha val="86000"/>
              </a:srgbClr>
            </a:solidFill>
            <a:ln>
              <a:noFill/>
            </a:ln>
            <a:effectLst/>
          </c:spPr>
          <c:invertIfNegative val="0"/>
          <c:dPt>
            <c:idx val="0"/>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6-BC4C-493A-8128-30537D7C3D95}"/>
              </c:ext>
            </c:extLst>
          </c:dPt>
          <c:dPt>
            <c:idx val="1"/>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8-BC4C-493A-8128-30537D7C3D95}"/>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9BD5"/>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Φύλλο1!$C$2:$C$6</c:f>
              <c:numCache>
                <c:formatCode>General</c:formatCode>
                <c:ptCount val="5"/>
                <c:pt idx="0">
                  <c:v>4.5999999999999996</c:v>
                </c:pt>
                <c:pt idx="1">
                  <c:v>6.5</c:v>
                </c:pt>
                <c:pt idx="3">
                  <c:v>25.9</c:v>
                </c:pt>
                <c:pt idx="4">
                  <c:v>34.9</c:v>
                </c:pt>
              </c:numCache>
            </c:numRef>
          </c:val>
          <c:extLst xmlns:c16r2="http://schemas.microsoft.com/office/drawing/2015/06/chart">
            <c:ext xmlns:c16="http://schemas.microsoft.com/office/drawing/2014/chart" uri="{C3380CC4-5D6E-409C-BE32-E72D297353CC}">
              <c16:uniqueId val="{00000009-BC4C-493A-8128-30537D7C3D95}"/>
            </c:ext>
          </c:extLst>
        </c:ser>
        <c:dLbls>
          <c:showLegendKey val="0"/>
          <c:showVal val="0"/>
          <c:showCatName val="0"/>
          <c:showSerName val="0"/>
          <c:showPercent val="0"/>
          <c:showBubbleSize val="0"/>
        </c:dLbls>
        <c:gapWidth val="33"/>
        <c:overlap val="100"/>
        <c:axId val="222573056"/>
        <c:axId val="164058176"/>
      </c:barChart>
      <c:catAx>
        <c:axId val="2225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95959"/>
                </a:solidFill>
                <a:latin typeface="+mj-lt"/>
                <a:ea typeface="+mn-ea"/>
                <a:cs typeface="+mn-cs"/>
              </a:defRPr>
            </a:pPr>
            <a:endParaRPr lang="el-GR"/>
          </a:p>
        </c:txPr>
        <c:crossAx val="164058176"/>
        <c:crosses val="autoZero"/>
        <c:auto val="1"/>
        <c:lblAlgn val="ctr"/>
        <c:lblOffset val="100"/>
        <c:noMultiLvlLbl val="0"/>
      </c:catAx>
      <c:valAx>
        <c:axId val="164058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5730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l-GR" sz="1400" baseline="0" dirty="0">
                <a:latin typeface="+mj-lt"/>
              </a:rPr>
              <a:t>Ανώτερη δευτεροβάθμια - γενική</a:t>
            </a:r>
            <a:endParaRPr lang="el-GR" sz="1400" dirty="0">
              <a:latin typeface="+mj-lt"/>
            </a:endParaRPr>
          </a:p>
        </c:rich>
      </c:tx>
      <c:overlay val="0"/>
      <c:spPr>
        <a:noFill/>
        <a:ln>
          <a:noFill/>
        </a:ln>
        <a:effectLst/>
      </c:spPr>
    </c:title>
    <c:autoTitleDeleted val="0"/>
    <c:plotArea>
      <c:layout/>
      <c:barChart>
        <c:barDir val="col"/>
        <c:grouping val="stacked"/>
        <c:varyColors val="0"/>
        <c:ser>
          <c:idx val="0"/>
          <c:order val="0"/>
          <c:tx>
            <c:strRef>
              <c:f>Φύλλο1!$B$1</c:f>
              <c:strCache>
                <c:ptCount val="1"/>
                <c:pt idx="0">
                  <c:v>1 γλώσσα</c:v>
                </c:pt>
              </c:strCache>
            </c:strRef>
          </c:tx>
          <c:spPr>
            <a:solidFill>
              <a:srgbClr val="5B9BD5">
                <a:alpha val="86000"/>
              </a:srgbClr>
            </a:solidFill>
            <a:ln w="15875">
              <a:noFill/>
            </a:ln>
            <a:effectLst/>
          </c:spPr>
          <c:invertIfNegative val="0"/>
          <c:dPt>
            <c:idx val="0"/>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1-F054-4DD6-B46D-9CF745BA50E0}"/>
              </c:ext>
            </c:extLst>
          </c:dPt>
          <c:dPt>
            <c:idx val="1"/>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3-F054-4DD6-B46D-9CF745BA50E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Φύλλο1!$B$2:$B$6</c:f>
              <c:numCache>
                <c:formatCode>General</c:formatCode>
                <c:ptCount val="5"/>
                <c:pt idx="0">
                  <c:v>38.299999999999997</c:v>
                </c:pt>
                <c:pt idx="1">
                  <c:v>37.200000000000003</c:v>
                </c:pt>
                <c:pt idx="3">
                  <c:v>95.4</c:v>
                </c:pt>
                <c:pt idx="4">
                  <c:v>34.700000000000003</c:v>
                </c:pt>
              </c:numCache>
            </c:numRef>
          </c:val>
          <c:extLst xmlns:c16r2="http://schemas.microsoft.com/office/drawing/2015/06/chart">
            <c:ext xmlns:c16="http://schemas.microsoft.com/office/drawing/2014/chart" uri="{C3380CC4-5D6E-409C-BE32-E72D297353CC}">
              <c16:uniqueId val="{00000004-F054-4DD6-B46D-9CF745BA50E0}"/>
            </c:ext>
          </c:extLst>
        </c:ser>
        <c:ser>
          <c:idx val="1"/>
          <c:order val="1"/>
          <c:tx>
            <c:strRef>
              <c:f>Φύλλο1!$C$1</c:f>
              <c:strCache>
                <c:ptCount val="1"/>
                <c:pt idx="0">
                  <c:v>2 ή και περισσότερες γλώσσες</c:v>
                </c:pt>
              </c:strCache>
            </c:strRef>
          </c:tx>
          <c:spPr>
            <a:solidFill>
              <a:srgbClr val="C1DEF1">
                <a:alpha val="86000"/>
              </a:srgbClr>
            </a:solidFill>
            <a:ln>
              <a:noFill/>
            </a:ln>
            <a:effectLst/>
          </c:spPr>
          <c:invertIfNegative val="0"/>
          <c:dPt>
            <c:idx val="0"/>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6-F054-4DD6-B46D-9CF745BA50E0}"/>
              </c:ext>
            </c:extLst>
          </c:dPt>
          <c:dPt>
            <c:idx val="1"/>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8-F054-4DD6-B46D-9CF745BA50E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9BD5"/>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Φύλλο1!$C$2:$C$6</c:f>
              <c:numCache>
                <c:formatCode>General</c:formatCode>
                <c:ptCount val="5"/>
                <c:pt idx="0">
                  <c:v>58.4</c:v>
                </c:pt>
                <c:pt idx="1">
                  <c:v>60.8</c:v>
                </c:pt>
                <c:pt idx="3">
                  <c:v>2.7</c:v>
                </c:pt>
                <c:pt idx="4">
                  <c:v>64.2</c:v>
                </c:pt>
              </c:numCache>
            </c:numRef>
          </c:val>
          <c:extLst xmlns:c16r2="http://schemas.microsoft.com/office/drawing/2015/06/chart">
            <c:ext xmlns:c16="http://schemas.microsoft.com/office/drawing/2014/chart" uri="{C3380CC4-5D6E-409C-BE32-E72D297353CC}">
              <c16:uniqueId val="{00000009-F054-4DD6-B46D-9CF745BA50E0}"/>
            </c:ext>
          </c:extLst>
        </c:ser>
        <c:dLbls>
          <c:showLegendKey val="0"/>
          <c:showVal val="0"/>
          <c:showCatName val="0"/>
          <c:showSerName val="0"/>
          <c:showPercent val="0"/>
          <c:showBubbleSize val="0"/>
        </c:dLbls>
        <c:gapWidth val="33"/>
        <c:overlap val="100"/>
        <c:axId val="222575616"/>
        <c:axId val="222243648"/>
      </c:barChart>
      <c:catAx>
        <c:axId val="22257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95959"/>
                </a:solidFill>
                <a:latin typeface="+mj-lt"/>
                <a:ea typeface="+mn-ea"/>
                <a:cs typeface="+mn-cs"/>
              </a:defRPr>
            </a:pPr>
            <a:endParaRPr lang="el-GR"/>
          </a:p>
        </c:txPr>
        <c:crossAx val="222243648"/>
        <c:crosses val="autoZero"/>
        <c:auto val="1"/>
        <c:lblAlgn val="ctr"/>
        <c:lblOffset val="100"/>
        <c:noMultiLvlLbl val="0"/>
      </c:catAx>
      <c:valAx>
        <c:axId val="222243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5756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l-GR" sz="1400" dirty="0">
                <a:latin typeface="+mj-lt"/>
              </a:rPr>
              <a:t>Κατώτερη δευτεροβάθμια </a:t>
            </a:r>
            <a:r>
              <a:rPr lang="el-GR" sz="1400" baseline="0" dirty="0">
                <a:latin typeface="+mj-lt"/>
              </a:rPr>
              <a:t>εκπαίδευση</a:t>
            </a:r>
            <a:endParaRPr lang="el-GR" sz="1400" dirty="0">
              <a:latin typeface="+mj-lt"/>
            </a:endParaRPr>
          </a:p>
        </c:rich>
      </c:tx>
      <c:overlay val="0"/>
      <c:spPr>
        <a:noFill/>
        <a:ln>
          <a:noFill/>
        </a:ln>
        <a:effectLst/>
      </c:spPr>
    </c:title>
    <c:autoTitleDeleted val="0"/>
    <c:plotArea>
      <c:layout/>
      <c:barChart>
        <c:barDir val="col"/>
        <c:grouping val="stacked"/>
        <c:varyColors val="0"/>
        <c:ser>
          <c:idx val="0"/>
          <c:order val="0"/>
          <c:tx>
            <c:strRef>
              <c:f>Φύλλο1!$B$1</c:f>
              <c:strCache>
                <c:ptCount val="1"/>
                <c:pt idx="0">
                  <c:v>1 γλώσσα</c:v>
                </c:pt>
              </c:strCache>
            </c:strRef>
          </c:tx>
          <c:spPr>
            <a:solidFill>
              <a:srgbClr val="5B9BD5">
                <a:alpha val="86000"/>
              </a:srgbClr>
            </a:solidFill>
            <a:ln w="15875">
              <a:noFill/>
            </a:ln>
            <a:effectLst/>
          </c:spPr>
          <c:invertIfNegative val="0"/>
          <c:dPt>
            <c:idx val="0"/>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1-D134-4006-A22F-AB6EBBD43511}"/>
              </c:ext>
            </c:extLst>
          </c:dPt>
          <c:dPt>
            <c:idx val="1"/>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3-D134-4006-A22F-AB6EBBD4351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Φύλλο1!$B$2:$B$6</c:f>
              <c:numCache>
                <c:formatCode>General</c:formatCode>
                <c:ptCount val="5"/>
                <c:pt idx="0">
                  <c:v>39.9</c:v>
                </c:pt>
                <c:pt idx="1">
                  <c:v>37.799999999999997</c:v>
                </c:pt>
                <c:pt idx="3">
                  <c:v>4.7</c:v>
                </c:pt>
                <c:pt idx="4">
                  <c:v>3.1</c:v>
                </c:pt>
              </c:numCache>
            </c:numRef>
          </c:val>
          <c:extLst xmlns:c16r2="http://schemas.microsoft.com/office/drawing/2015/06/chart">
            <c:ext xmlns:c16="http://schemas.microsoft.com/office/drawing/2014/chart" uri="{C3380CC4-5D6E-409C-BE32-E72D297353CC}">
              <c16:uniqueId val="{00000004-D134-4006-A22F-AB6EBBD43511}"/>
            </c:ext>
          </c:extLst>
        </c:ser>
        <c:ser>
          <c:idx val="1"/>
          <c:order val="1"/>
          <c:tx>
            <c:strRef>
              <c:f>Φύλλο1!$C$1</c:f>
              <c:strCache>
                <c:ptCount val="1"/>
                <c:pt idx="0">
                  <c:v>2 ή και περισσότερες γλώσσες</c:v>
                </c:pt>
              </c:strCache>
            </c:strRef>
          </c:tx>
          <c:spPr>
            <a:solidFill>
              <a:srgbClr val="C1DEF1">
                <a:alpha val="86000"/>
              </a:srgbClr>
            </a:solidFill>
            <a:ln>
              <a:noFill/>
            </a:ln>
            <a:effectLst/>
          </c:spPr>
          <c:invertIfNegative val="0"/>
          <c:dPt>
            <c:idx val="0"/>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6-D134-4006-A22F-AB6EBBD43511}"/>
              </c:ext>
            </c:extLst>
          </c:dPt>
          <c:dPt>
            <c:idx val="1"/>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8-D134-4006-A22F-AB6EBBD4351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9BD5"/>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Φύλλο1!$C$2:$C$6</c:f>
              <c:numCache>
                <c:formatCode>General</c:formatCode>
                <c:ptCount val="5"/>
                <c:pt idx="0">
                  <c:v>58.4</c:v>
                </c:pt>
                <c:pt idx="1">
                  <c:v>60.7</c:v>
                </c:pt>
                <c:pt idx="3">
                  <c:v>95</c:v>
                </c:pt>
                <c:pt idx="4">
                  <c:v>96.2</c:v>
                </c:pt>
              </c:numCache>
            </c:numRef>
          </c:val>
          <c:extLst xmlns:c16r2="http://schemas.microsoft.com/office/drawing/2015/06/chart">
            <c:ext xmlns:c16="http://schemas.microsoft.com/office/drawing/2014/chart" uri="{C3380CC4-5D6E-409C-BE32-E72D297353CC}">
              <c16:uniqueId val="{00000009-D134-4006-A22F-AB6EBBD43511}"/>
            </c:ext>
          </c:extLst>
        </c:ser>
        <c:dLbls>
          <c:showLegendKey val="0"/>
          <c:showVal val="0"/>
          <c:showCatName val="0"/>
          <c:showSerName val="0"/>
          <c:showPercent val="0"/>
          <c:showBubbleSize val="0"/>
        </c:dLbls>
        <c:gapWidth val="33"/>
        <c:overlap val="100"/>
        <c:axId val="222575104"/>
        <c:axId val="222245376"/>
      </c:barChart>
      <c:catAx>
        <c:axId val="2225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95959"/>
                </a:solidFill>
                <a:latin typeface="+mj-lt"/>
                <a:ea typeface="+mn-ea"/>
                <a:cs typeface="+mn-cs"/>
              </a:defRPr>
            </a:pPr>
            <a:endParaRPr lang="el-GR"/>
          </a:p>
        </c:txPr>
        <c:crossAx val="222245376"/>
        <c:crosses val="autoZero"/>
        <c:auto val="1"/>
        <c:lblAlgn val="ctr"/>
        <c:lblOffset val="100"/>
        <c:noMultiLvlLbl val="0"/>
      </c:catAx>
      <c:valAx>
        <c:axId val="22224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57510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l-GR" sz="1400" dirty="0">
                <a:latin typeface="+mj-lt"/>
              </a:rPr>
              <a:t>Ανώτερη δευτεροβάθμια</a:t>
            </a:r>
            <a:r>
              <a:rPr lang="el-GR" sz="1400" baseline="0" dirty="0">
                <a:latin typeface="+mj-lt"/>
              </a:rPr>
              <a:t> - επαγγελματική</a:t>
            </a:r>
            <a:endParaRPr lang="el-GR" sz="1400" dirty="0">
              <a:latin typeface="+mj-lt"/>
            </a:endParaRPr>
          </a:p>
        </c:rich>
      </c:tx>
      <c:overlay val="0"/>
      <c:spPr>
        <a:noFill/>
        <a:ln>
          <a:noFill/>
        </a:ln>
        <a:effectLst/>
      </c:spPr>
    </c:title>
    <c:autoTitleDeleted val="0"/>
    <c:plotArea>
      <c:layout/>
      <c:barChart>
        <c:barDir val="col"/>
        <c:grouping val="stacked"/>
        <c:varyColors val="0"/>
        <c:ser>
          <c:idx val="0"/>
          <c:order val="0"/>
          <c:tx>
            <c:strRef>
              <c:f>Φύλλο1!$B$1</c:f>
              <c:strCache>
                <c:ptCount val="1"/>
                <c:pt idx="0">
                  <c:v>1 γλώσσα</c:v>
                </c:pt>
              </c:strCache>
            </c:strRef>
          </c:tx>
          <c:spPr>
            <a:solidFill>
              <a:srgbClr val="5B9BD5">
                <a:alpha val="86000"/>
              </a:srgbClr>
            </a:solidFill>
            <a:ln w="15875">
              <a:noFill/>
            </a:ln>
            <a:effectLst/>
          </c:spPr>
          <c:invertIfNegative val="0"/>
          <c:dPt>
            <c:idx val="0"/>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1-A48F-48AE-9E39-999B80F92A2F}"/>
              </c:ext>
            </c:extLst>
          </c:dPt>
          <c:dPt>
            <c:idx val="1"/>
            <c:invertIfNegative val="0"/>
            <c:bubble3D val="0"/>
            <c:spPr>
              <a:solidFill>
                <a:srgbClr val="A6435C">
                  <a:alpha val="86000"/>
                </a:srgbClr>
              </a:solidFill>
              <a:ln w="15875">
                <a:noFill/>
              </a:ln>
              <a:effectLst/>
            </c:spPr>
            <c:extLst xmlns:c16r2="http://schemas.microsoft.com/office/drawing/2015/06/chart">
              <c:ext xmlns:c16="http://schemas.microsoft.com/office/drawing/2014/chart" uri="{C3380CC4-5D6E-409C-BE32-E72D297353CC}">
                <c16:uniqueId val="{00000003-A48F-48AE-9E39-999B80F92A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Φύλλο1!$B$2:$B$6</c:f>
              <c:numCache>
                <c:formatCode>General</c:formatCode>
                <c:ptCount val="5"/>
                <c:pt idx="0">
                  <c:v>45.2</c:v>
                </c:pt>
                <c:pt idx="1">
                  <c:v>48.9</c:v>
                </c:pt>
                <c:pt idx="3">
                  <c:v>57.7</c:v>
                </c:pt>
                <c:pt idx="4">
                  <c:v>77.5</c:v>
                </c:pt>
              </c:numCache>
            </c:numRef>
          </c:val>
          <c:extLst xmlns:c16r2="http://schemas.microsoft.com/office/drawing/2015/06/chart">
            <c:ext xmlns:c16="http://schemas.microsoft.com/office/drawing/2014/chart" uri="{C3380CC4-5D6E-409C-BE32-E72D297353CC}">
              <c16:uniqueId val="{00000004-A48F-48AE-9E39-999B80F92A2F}"/>
            </c:ext>
          </c:extLst>
        </c:ser>
        <c:ser>
          <c:idx val="1"/>
          <c:order val="1"/>
          <c:tx>
            <c:strRef>
              <c:f>Φύλλο1!$C$1</c:f>
              <c:strCache>
                <c:ptCount val="1"/>
                <c:pt idx="0">
                  <c:v>2 ή και περισσότερες γλώσσες</c:v>
                </c:pt>
              </c:strCache>
            </c:strRef>
          </c:tx>
          <c:spPr>
            <a:solidFill>
              <a:srgbClr val="C1DEF1">
                <a:alpha val="86000"/>
              </a:srgbClr>
            </a:solidFill>
            <a:ln>
              <a:noFill/>
            </a:ln>
            <a:effectLst/>
          </c:spPr>
          <c:invertIfNegative val="0"/>
          <c:dPt>
            <c:idx val="0"/>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6-A48F-48AE-9E39-999B80F92A2F}"/>
              </c:ext>
            </c:extLst>
          </c:dPt>
          <c:dPt>
            <c:idx val="1"/>
            <c:invertIfNegative val="0"/>
            <c:bubble3D val="0"/>
            <c:spPr>
              <a:solidFill>
                <a:srgbClr val="EDDBDE">
                  <a:alpha val="86000"/>
                </a:srgbClr>
              </a:solidFill>
              <a:ln>
                <a:noFill/>
              </a:ln>
              <a:effectLst/>
            </c:spPr>
            <c:extLst xmlns:c16r2="http://schemas.microsoft.com/office/drawing/2015/06/chart">
              <c:ext xmlns:c16="http://schemas.microsoft.com/office/drawing/2014/chart" uri="{C3380CC4-5D6E-409C-BE32-E72D297353CC}">
                <c16:uniqueId val="{00000008-A48F-48AE-9E39-999B80F92A2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dLbl>
            <c:dLbl>
              <c:idx val="3"/>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48F-48AE-9E39-999B80F92A2F}"/>
                </c:ext>
              </c:extLst>
            </c:dLbl>
            <c:dLbl>
              <c:idx val="4"/>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48F-48AE-9E39-999B80F92A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9BD5"/>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Φύλλο1!$A$2:$A$6</c:f>
              <c:numCache>
                <c:formatCode>General</c:formatCode>
                <c:ptCount val="5"/>
                <c:pt idx="0">
                  <c:v>2013</c:v>
                </c:pt>
                <c:pt idx="1">
                  <c:v>2022</c:v>
                </c:pt>
                <c:pt idx="3">
                  <c:v>2013</c:v>
                </c:pt>
                <c:pt idx="4">
                  <c:v>2022</c:v>
                </c:pt>
              </c:numCache>
            </c:numRef>
          </c:cat>
          <c:val>
            <c:numRef>
              <c:f>Φύλλο1!$C$2:$C$6</c:f>
              <c:numCache>
                <c:formatCode>General</c:formatCode>
                <c:ptCount val="5"/>
                <c:pt idx="0">
                  <c:v>34.1</c:v>
                </c:pt>
                <c:pt idx="1">
                  <c:v>33.799999999999997</c:v>
                </c:pt>
                <c:pt idx="3">
                  <c:v>0.1</c:v>
                </c:pt>
                <c:pt idx="4">
                  <c:v>0.8</c:v>
                </c:pt>
              </c:numCache>
            </c:numRef>
          </c:val>
          <c:extLst xmlns:c16r2="http://schemas.microsoft.com/office/drawing/2015/06/chart">
            <c:ext xmlns:c16="http://schemas.microsoft.com/office/drawing/2014/chart" uri="{C3380CC4-5D6E-409C-BE32-E72D297353CC}">
              <c16:uniqueId val="{0000000B-A48F-48AE-9E39-999B80F92A2F}"/>
            </c:ext>
          </c:extLst>
        </c:ser>
        <c:dLbls>
          <c:showLegendKey val="0"/>
          <c:showVal val="0"/>
          <c:showCatName val="0"/>
          <c:showSerName val="0"/>
          <c:showPercent val="0"/>
          <c:showBubbleSize val="0"/>
        </c:dLbls>
        <c:gapWidth val="33"/>
        <c:overlap val="100"/>
        <c:axId val="222574592"/>
        <c:axId val="222247104"/>
      </c:barChart>
      <c:catAx>
        <c:axId val="22257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95959"/>
                </a:solidFill>
                <a:latin typeface="+mj-lt"/>
                <a:ea typeface="+mn-ea"/>
                <a:cs typeface="+mn-cs"/>
              </a:defRPr>
            </a:pPr>
            <a:endParaRPr lang="el-GR"/>
          </a:p>
        </c:txPr>
        <c:crossAx val="222247104"/>
        <c:crosses val="autoZero"/>
        <c:auto val="1"/>
        <c:lblAlgn val="ctr"/>
        <c:lblOffset val="100"/>
        <c:noMultiLvlLbl val="0"/>
      </c:catAx>
      <c:valAx>
        <c:axId val="222247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5745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5882"/>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Φινλανδία</c:v>
                </c:pt>
                <c:pt idx="1">
                  <c:v>Ιταλία</c:v>
                </c:pt>
                <c:pt idx="2">
                  <c:v>Ελλάδα</c:v>
                </c:pt>
                <c:pt idx="3">
                  <c:v>Μάλτα</c:v>
                </c:pt>
                <c:pt idx="4">
                  <c:v>Εσθονία</c:v>
                </c:pt>
                <c:pt idx="5">
                  <c:v>Ρουμανία</c:v>
                </c:pt>
                <c:pt idx="6">
                  <c:v>Λουξεμβούργο</c:v>
                </c:pt>
                <c:pt idx="7">
                  <c:v>Πορτογαλία</c:v>
                </c:pt>
                <c:pt idx="8">
                  <c:v>Κύπρος</c:v>
                </c:pt>
                <c:pt idx="9">
                  <c:v>Δανία</c:v>
                </c:pt>
                <c:pt idx="10">
                  <c:v>Σουηδία</c:v>
                </c:pt>
                <c:pt idx="11">
                  <c:v>Λιθουανία</c:v>
                </c:pt>
                <c:pt idx="12">
                  <c:v>Γαλλία</c:v>
                </c:pt>
                <c:pt idx="13">
                  <c:v>Λετονία</c:v>
                </c:pt>
                <c:pt idx="14">
                  <c:v>Ολλανδία</c:v>
                </c:pt>
                <c:pt idx="15">
                  <c:v>Τσεχία</c:v>
                </c:pt>
                <c:pt idx="16">
                  <c:v>Πολωνία</c:v>
                </c:pt>
                <c:pt idx="17">
                  <c:v>ΕΕ-27</c:v>
                </c:pt>
                <c:pt idx="18">
                  <c:v>Σλοβακία</c:v>
                </c:pt>
                <c:pt idx="19">
                  <c:v>Κροατία</c:v>
                </c:pt>
                <c:pt idx="20">
                  <c:v>Βέλγιο</c:v>
                </c:pt>
                <c:pt idx="21">
                  <c:v>Ισπανία</c:v>
                </c:pt>
                <c:pt idx="22">
                  <c:v>Γερμανία</c:v>
                </c:pt>
                <c:pt idx="23">
                  <c:v>Σλοβενία</c:v>
                </c:pt>
                <c:pt idx="24">
                  <c:v>Βουλγαρία</c:v>
                </c:pt>
                <c:pt idx="25">
                  <c:v>Αυστρία</c:v>
                </c:pt>
                <c:pt idx="26">
                  <c:v>Ουγγαρία</c:v>
                </c:pt>
                <c:pt idx="27">
                  <c:v>Ιρλανδία</c:v>
                </c:pt>
              </c:strCache>
            </c:strRef>
          </c:cat>
          <c:val>
            <c:numRef>
              <c:f>Φύλλο1!$B$2:$B$29</c:f>
              <c:numCache>
                <c:formatCode>0.0</c:formatCode>
                <c:ptCount val="28"/>
                <c:pt idx="0">
                  <c:v>98</c:v>
                </c:pt>
                <c:pt idx="1">
                  <c:v>96.6</c:v>
                </c:pt>
                <c:pt idx="2">
                  <c:v>96.2</c:v>
                </c:pt>
                <c:pt idx="3">
                  <c:v>95.6</c:v>
                </c:pt>
                <c:pt idx="4">
                  <c:v>94.5</c:v>
                </c:pt>
                <c:pt idx="5">
                  <c:v>94.5</c:v>
                </c:pt>
                <c:pt idx="6">
                  <c:v>93.7</c:v>
                </c:pt>
                <c:pt idx="7">
                  <c:v>92.9</c:v>
                </c:pt>
                <c:pt idx="8">
                  <c:v>85.1</c:v>
                </c:pt>
                <c:pt idx="9">
                  <c:v>84.5</c:v>
                </c:pt>
                <c:pt idx="10">
                  <c:v>78.7</c:v>
                </c:pt>
                <c:pt idx="11">
                  <c:v>77.099999999999994</c:v>
                </c:pt>
                <c:pt idx="12">
                  <c:v>75.8</c:v>
                </c:pt>
                <c:pt idx="13">
                  <c:v>74.2</c:v>
                </c:pt>
                <c:pt idx="14">
                  <c:v>71.8</c:v>
                </c:pt>
                <c:pt idx="15">
                  <c:v>67.2</c:v>
                </c:pt>
                <c:pt idx="16">
                  <c:v>61.9</c:v>
                </c:pt>
                <c:pt idx="17">
                  <c:v>60.7</c:v>
                </c:pt>
                <c:pt idx="18">
                  <c:v>52.9</c:v>
                </c:pt>
                <c:pt idx="19">
                  <c:v>48.7</c:v>
                </c:pt>
                <c:pt idx="20">
                  <c:v>44.7</c:v>
                </c:pt>
                <c:pt idx="21">
                  <c:v>42.3</c:v>
                </c:pt>
                <c:pt idx="22">
                  <c:v>38.1</c:v>
                </c:pt>
                <c:pt idx="23">
                  <c:v>22.1</c:v>
                </c:pt>
                <c:pt idx="24">
                  <c:v>10.7</c:v>
                </c:pt>
                <c:pt idx="25">
                  <c:v>7.7</c:v>
                </c:pt>
                <c:pt idx="26">
                  <c:v>6.6</c:v>
                </c:pt>
                <c:pt idx="27">
                  <c:v>6.1</c:v>
                </c:pt>
              </c:numCache>
            </c:numRef>
          </c:val>
          <c:extLst xmlns:c16r2="http://schemas.microsoft.com/office/drawing/2015/06/chart">
            <c:ext xmlns:c16="http://schemas.microsoft.com/office/drawing/2014/chart" uri="{C3380CC4-5D6E-409C-BE32-E72D297353CC}">
              <c16:uniqueId val="{00000000-7482-449C-84E3-9F73C853C32D}"/>
            </c:ext>
          </c:extLst>
        </c:ser>
        <c:dLbls>
          <c:showLegendKey val="0"/>
          <c:showVal val="0"/>
          <c:showCatName val="0"/>
          <c:showSerName val="0"/>
          <c:showPercent val="0"/>
          <c:showBubbleSize val="0"/>
        </c:dLbls>
        <c:gapWidth val="34"/>
        <c:overlap val="54"/>
        <c:axId val="193167360"/>
        <c:axId val="223896704"/>
      </c:barChart>
      <c:lineChart>
        <c:grouping val="standard"/>
        <c:varyColors val="0"/>
        <c:ser>
          <c:idx val="1"/>
          <c:order val="1"/>
          <c:tx>
            <c:strRef>
              <c:f>Φύλλο1!$C$1</c:f>
              <c:strCache>
                <c:ptCount val="1"/>
                <c:pt idx="0">
                  <c:v>2013</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Φύλλο1!$A$2:$A$29</c:f>
              <c:strCache>
                <c:ptCount val="28"/>
                <c:pt idx="0">
                  <c:v>Φινλανδία</c:v>
                </c:pt>
                <c:pt idx="1">
                  <c:v>Ιταλία</c:v>
                </c:pt>
                <c:pt idx="2">
                  <c:v>Ελλάδα</c:v>
                </c:pt>
                <c:pt idx="3">
                  <c:v>Μάλτα</c:v>
                </c:pt>
                <c:pt idx="4">
                  <c:v>Εσθονία</c:v>
                </c:pt>
                <c:pt idx="5">
                  <c:v>Ρουμανία</c:v>
                </c:pt>
                <c:pt idx="6">
                  <c:v>Λουξεμβούργο</c:v>
                </c:pt>
                <c:pt idx="7">
                  <c:v>Πορτογαλία</c:v>
                </c:pt>
                <c:pt idx="8">
                  <c:v>Κύπρος</c:v>
                </c:pt>
                <c:pt idx="9">
                  <c:v>Δανία</c:v>
                </c:pt>
                <c:pt idx="10">
                  <c:v>Σουηδία</c:v>
                </c:pt>
                <c:pt idx="11">
                  <c:v>Λιθουανία</c:v>
                </c:pt>
                <c:pt idx="12">
                  <c:v>Γαλλία</c:v>
                </c:pt>
                <c:pt idx="13">
                  <c:v>Λετονία</c:v>
                </c:pt>
                <c:pt idx="14">
                  <c:v>Ολλανδία</c:v>
                </c:pt>
                <c:pt idx="15">
                  <c:v>Τσεχία</c:v>
                </c:pt>
                <c:pt idx="16">
                  <c:v>Πολωνία</c:v>
                </c:pt>
                <c:pt idx="17">
                  <c:v>ΕΕ-27</c:v>
                </c:pt>
                <c:pt idx="18">
                  <c:v>Σλοβακία</c:v>
                </c:pt>
                <c:pt idx="19">
                  <c:v>Κροατία</c:v>
                </c:pt>
                <c:pt idx="20">
                  <c:v>Βέλγιο</c:v>
                </c:pt>
                <c:pt idx="21">
                  <c:v>Ισπανία</c:v>
                </c:pt>
                <c:pt idx="22">
                  <c:v>Γερμανία</c:v>
                </c:pt>
                <c:pt idx="23">
                  <c:v>Σλοβενία</c:v>
                </c:pt>
                <c:pt idx="24">
                  <c:v>Βουλγαρία</c:v>
                </c:pt>
                <c:pt idx="25">
                  <c:v>Αυστρία</c:v>
                </c:pt>
                <c:pt idx="26">
                  <c:v>Ουγγαρία</c:v>
                </c:pt>
                <c:pt idx="27">
                  <c:v>Ιρλανδία</c:v>
                </c:pt>
              </c:strCache>
            </c:strRef>
          </c:cat>
          <c:val>
            <c:numRef>
              <c:f>Φύλλο1!$C$2:$C$29</c:f>
              <c:numCache>
                <c:formatCode>0.0</c:formatCode>
                <c:ptCount val="28"/>
                <c:pt idx="0">
                  <c:v>98.3</c:v>
                </c:pt>
                <c:pt idx="1">
                  <c:v>98.5</c:v>
                </c:pt>
                <c:pt idx="2">
                  <c:v>95</c:v>
                </c:pt>
                <c:pt idx="3">
                  <c:v>96.5</c:v>
                </c:pt>
                <c:pt idx="4">
                  <c:v>95.6</c:v>
                </c:pt>
                <c:pt idx="5">
                  <c:v>95.6</c:v>
                </c:pt>
                <c:pt idx="6">
                  <c:v>100</c:v>
                </c:pt>
                <c:pt idx="7">
                  <c:v>86.8</c:v>
                </c:pt>
                <c:pt idx="8">
                  <c:v>91.6</c:v>
                </c:pt>
                <c:pt idx="9">
                  <c:v>81.7</c:v>
                </c:pt>
                <c:pt idx="10">
                  <c:v>78.2</c:v>
                </c:pt>
                <c:pt idx="11">
                  <c:v>81</c:v>
                </c:pt>
                <c:pt idx="12">
                  <c:v>54</c:v>
                </c:pt>
                <c:pt idx="13">
                  <c:v>71.8</c:v>
                </c:pt>
                <c:pt idx="14">
                  <c:v>73.7</c:v>
                </c:pt>
                <c:pt idx="15">
                  <c:v>43.1</c:v>
                </c:pt>
                <c:pt idx="16">
                  <c:v>93.6</c:v>
                </c:pt>
                <c:pt idx="17">
                  <c:v>58.4</c:v>
                </c:pt>
                <c:pt idx="18">
                  <c:v>79.8</c:v>
                </c:pt>
                <c:pt idx="19">
                  <c:v>52.4</c:v>
                </c:pt>
                <c:pt idx="20">
                  <c:v>26.2</c:v>
                </c:pt>
                <c:pt idx="21">
                  <c:v>41.6</c:v>
                </c:pt>
                <c:pt idx="22">
                  <c:v>37.1</c:v>
                </c:pt>
                <c:pt idx="23">
                  <c:v>53.9</c:v>
                </c:pt>
                <c:pt idx="24">
                  <c:v>17.399999999999999</c:v>
                </c:pt>
                <c:pt idx="25">
                  <c:v>9.6999999999999993</c:v>
                </c:pt>
                <c:pt idx="26">
                  <c:v>6</c:v>
                </c:pt>
                <c:pt idx="27">
                  <c:v>8.5</c:v>
                </c:pt>
              </c:numCache>
            </c:numRef>
          </c:val>
          <c:smooth val="0"/>
          <c:extLst xmlns:c16r2="http://schemas.microsoft.com/office/drawing/2015/06/chart">
            <c:ext xmlns:c16="http://schemas.microsoft.com/office/drawing/2014/chart" uri="{C3380CC4-5D6E-409C-BE32-E72D297353CC}">
              <c16:uniqueId val="{00000001-7482-449C-84E3-9F73C853C32D}"/>
            </c:ext>
          </c:extLst>
        </c:ser>
        <c:dLbls>
          <c:showLegendKey val="0"/>
          <c:showVal val="0"/>
          <c:showCatName val="0"/>
          <c:showSerName val="0"/>
          <c:showPercent val="0"/>
          <c:showBubbleSize val="0"/>
        </c:dLbls>
        <c:marker val="1"/>
        <c:smooth val="0"/>
        <c:axId val="193167360"/>
        <c:axId val="223896704"/>
      </c:lineChart>
      <c:catAx>
        <c:axId val="19316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3896704"/>
        <c:crosses val="autoZero"/>
        <c:auto val="0"/>
        <c:lblAlgn val="ctr"/>
        <c:lblOffset val="100"/>
        <c:noMultiLvlLbl val="0"/>
      </c:catAx>
      <c:valAx>
        <c:axId val="223896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9316736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Φύλλο1!$A$2:$A$28</c:f>
              <c:strCache>
                <c:ptCount val="27"/>
                <c:pt idx="0">
                  <c:v>Λουξεμβούργο</c:v>
                </c:pt>
                <c:pt idx="1">
                  <c:v>Λετονία</c:v>
                </c:pt>
                <c:pt idx="2">
                  <c:v>Ελλάδα</c:v>
                </c:pt>
                <c:pt idx="3">
                  <c:v>Εσθονία</c:v>
                </c:pt>
                <c:pt idx="4">
                  <c:v>Δανία</c:v>
                </c:pt>
                <c:pt idx="5">
                  <c:v>Φινλανδία</c:v>
                </c:pt>
                <c:pt idx="6">
                  <c:v>Κροατία</c:v>
                </c:pt>
                <c:pt idx="7">
                  <c:v>Σουηδία</c:v>
                </c:pt>
                <c:pt idx="8">
                  <c:v>Ισπανία</c:v>
                </c:pt>
                <c:pt idx="9">
                  <c:v>Κύπρος</c:v>
                </c:pt>
                <c:pt idx="10">
                  <c:v>ΕΕ-27</c:v>
                </c:pt>
                <c:pt idx="11">
                  <c:v>Πολωνία</c:v>
                </c:pt>
                <c:pt idx="12">
                  <c:v>Σλοβακία</c:v>
                </c:pt>
                <c:pt idx="13">
                  <c:v>Μάλτα</c:v>
                </c:pt>
                <c:pt idx="14">
                  <c:v>Ιταλία</c:v>
                </c:pt>
                <c:pt idx="15">
                  <c:v>Ρουμανία</c:v>
                </c:pt>
                <c:pt idx="16">
                  <c:v>Βουλγαρία</c:v>
                </c:pt>
                <c:pt idx="17">
                  <c:v>Ουγγαρία</c:v>
                </c:pt>
                <c:pt idx="18">
                  <c:v>Αυστρία</c:v>
                </c:pt>
                <c:pt idx="19">
                  <c:v>Γερμανία</c:v>
                </c:pt>
                <c:pt idx="20">
                  <c:v>Πορτογαλία</c:v>
                </c:pt>
                <c:pt idx="21">
                  <c:v>Ολλανδία</c:v>
                </c:pt>
                <c:pt idx="22">
                  <c:v>Γαλλία</c:v>
                </c:pt>
                <c:pt idx="23">
                  <c:v>Τσεχία</c:v>
                </c:pt>
                <c:pt idx="24">
                  <c:v>Λιθουανία</c:v>
                </c:pt>
                <c:pt idx="25">
                  <c:v>Βέλγιο</c:v>
                </c:pt>
                <c:pt idx="26">
                  <c:v>Σλοβενία</c:v>
                </c:pt>
              </c:strCache>
            </c:strRef>
          </c:cat>
          <c:val>
            <c:numRef>
              <c:f>Φύλλο1!$B$2:$B$28</c:f>
              <c:numCache>
                <c:formatCode>0.0</c:formatCode>
                <c:ptCount val="27"/>
                <c:pt idx="0">
                  <c:v>79.599999999999994</c:v>
                </c:pt>
                <c:pt idx="1">
                  <c:v>37.200000000000003</c:v>
                </c:pt>
                <c:pt idx="2">
                  <c:v>34.9</c:v>
                </c:pt>
                <c:pt idx="3">
                  <c:v>33.6</c:v>
                </c:pt>
                <c:pt idx="4">
                  <c:v>30.6</c:v>
                </c:pt>
                <c:pt idx="5">
                  <c:v>28</c:v>
                </c:pt>
                <c:pt idx="6">
                  <c:v>18.3</c:v>
                </c:pt>
                <c:pt idx="7">
                  <c:v>15.5</c:v>
                </c:pt>
                <c:pt idx="8">
                  <c:v>15</c:v>
                </c:pt>
                <c:pt idx="9">
                  <c:v>11.9</c:v>
                </c:pt>
                <c:pt idx="10">
                  <c:v>6.5</c:v>
                </c:pt>
                <c:pt idx="11">
                  <c:v>5.6</c:v>
                </c:pt>
                <c:pt idx="12">
                  <c:v>4.8</c:v>
                </c:pt>
                <c:pt idx="13">
                  <c:v>4.5</c:v>
                </c:pt>
                <c:pt idx="14">
                  <c:v>2.6</c:v>
                </c:pt>
                <c:pt idx="15">
                  <c:v>2</c:v>
                </c:pt>
                <c:pt idx="16">
                  <c:v>1.8</c:v>
                </c:pt>
                <c:pt idx="17">
                  <c:v>1.7</c:v>
                </c:pt>
                <c:pt idx="18">
                  <c:v>1.2</c:v>
                </c:pt>
                <c:pt idx="19">
                  <c:v>1.2</c:v>
                </c:pt>
                <c:pt idx="20">
                  <c:v>1.2</c:v>
                </c:pt>
                <c:pt idx="21">
                  <c:v>1</c:v>
                </c:pt>
                <c:pt idx="22">
                  <c:v>0.9</c:v>
                </c:pt>
                <c:pt idx="23">
                  <c:v>0.9</c:v>
                </c:pt>
                <c:pt idx="24">
                  <c:v>0.8</c:v>
                </c:pt>
                <c:pt idx="25">
                  <c:v>0</c:v>
                </c:pt>
                <c:pt idx="26">
                  <c:v>0</c:v>
                </c:pt>
              </c:numCache>
            </c:numRef>
          </c:val>
          <c:extLst xmlns:c16r2="http://schemas.microsoft.com/office/drawing/2015/06/chart">
            <c:ext xmlns:c16="http://schemas.microsoft.com/office/drawing/2014/chart" uri="{C3380CC4-5D6E-409C-BE32-E72D297353CC}">
              <c16:uniqueId val="{00000000-2995-45CD-B873-C8146EF10526}"/>
            </c:ext>
          </c:extLst>
        </c:ser>
        <c:dLbls>
          <c:showLegendKey val="0"/>
          <c:showVal val="0"/>
          <c:showCatName val="0"/>
          <c:showSerName val="0"/>
          <c:showPercent val="0"/>
          <c:showBubbleSize val="0"/>
        </c:dLbls>
        <c:gapWidth val="34"/>
        <c:overlap val="54"/>
        <c:axId val="193169920"/>
        <c:axId val="223897280"/>
      </c:barChart>
      <c:lineChart>
        <c:grouping val="standard"/>
        <c:varyColors val="0"/>
        <c:ser>
          <c:idx val="1"/>
          <c:order val="1"/>
          <c:tx>
            <c:strRef>
              <c:f>Φύλλο1!$C$1</c:f>
              <c:strCache>
                <c:ptCount val="1"/>
                <c:pt idx="0">
                  <c:v>2013</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Φύλλο1!$A$2:$A$28</c:f>
              <c:strCache>
                <c:ptCount val="27"/>
                <c:pt idx="0">
                  <c:v>Λουξεμβούργο</c:v>
                </c:pt>
                <c:pt idx="1">
                  <c:v>Λετονία</c:v>
                </c:pt>
                <c:pt idx="2">
                  <c:v>Ελλάδα</c:v>
                </c:pt>
                <c:pt idx="3">
                  <c:v>Εσθονία</c:v>
                </c:pt>
                <c:pt idx="4">
                  <c:v>Δανία</c:v>
                </c:pt>
                <c:pt idx="5">
                  <c:v>Φινλανδία</c:v>
                </c:pt>
                <c:pt idx="6">
                  <c:v>Κροατία</c:v>
                </c:pt>
                <c:pt idx="7">
                  <c:v>Σουηδία</c:v>
                </c:pt>
                <c:pt idx="8">
                  <c:v>Ισπανία</c:v>
                </c:pt>
                <c:pt idx="9">
                  <c:v>Κύπρος</c:v>
                </c:pt>
                <c:pt idx="10">
                  <c:v>ΕΕ-27</c:v>
                </c:pt>
                <c:pt idx="11">
                  <c:v>Πολωνία</c:v>
                </c:pt>
                <c:pt idx="12">
                  <c:v>Σλοβακία</c:v>
                </c:pt>
                <c:pt idx="13">
                  <c:v>Μάλτα</c:v>
                </c:pt>
                <c:pt idx="14">
                  <c:v>Ιταλία</c:v>
                </c:pt>
                <c:pt idx="15">
                  <c:v>Ρουμανία</c:v>
                </c:pt>
                <c:pt idx="16">
                  <c:v>Βουλγαρία</c:v>
                </c:pt>
                <c:pt idx="17">
                  <c:v>Ουγγαρία</c:v>
                </c:pt>
                <c:pt idx="18">
                  <c:v>Αυστρία</c:v>
                </c:pt>
                <c:pt idx="19">
                  <c:v>Γερμανία</c:v>
                </c:pt>
                <c:pt idx="20">
                  <c:v>Πορτογαλία</c:v>
                </c:pt>
                <c:pt idx="21">
                  <c:v>Ολλανδία</c:v>
                </c:pt>
                <c:pt idx="22">
                  <c:v>Γαλλία</c:v>
                </c:pt>
                <c:pt idx="23">
                  <c:v>Τσεχία</c:v>
                </c:pt>
                <c:pt idx="24">
                  <c:v>Λιθουανία</c:v>
                </c:pt>
                <c:pt idx="25">
                  <c:v>Βέλγιο</c:v>
                </c:pt>
                <c:pt idx="26">
                  <c:v>Σλοβενία</c:v>
                </c:pt>
              </c:strCache>
            </c:strRef>
          </c:cat>
          <c:val>
            <c:numRef>
              <c:f>Φύλλο1!$C$2:$C$28</c:f>
              <c:numCache>
                <c:formatCode>General</c:formatCode>
                <c:ptCount val="27"/>
                <c:pt idx="0">
                  <c:v>83.8</c:v>
                </c:pt>
                <c:pt idx="1">
                  <c:v>14.9</c:v>
                </c:pt>
                <c:pt idx="2">
                  <c:v>25.9</c:v>
                </c:pt>
                <c:pt idx="3">
                  <c:v>32.799999999999997</c:v>
                </c:pt>
                <c:pt idx="4">
                  <c:v>0</c:v>
                </c:pt>
                <c:pt idx="5">
                  <c:v>13.1</c:v>
                </c:pt>
                <c:pt idx="6">
                  <c:v>18.399999999999999</c:v>
                </c:pt>
                <c:pt idx="7">
                  <c:v>10.8</c:v>
                </c:pt>
                <c:pt idx="8">
                  <c:v>5.8</c:v>
                </c:pt>
                <c:pt idx="9">
                  <c:v>7.8</c:v>
                </c:pt>
                <c:pt idx="10">
                  <c:v>4.5999999999999996</c:v>
                </c:pt>
                <c:pt idx="11">
                  <c:v>12.4</c:v>
                </c:pt>
                <c:pt idx="12">
                  <c:v>5.3</c:v>
                </c:pt>
                <c:pt idx="13">
                  <c:v>3.2</c:v>
                </c:pt>
                <c:pt idx="14">
                  <c:v>2.4</c:v>
                </c:pt>
                <c:pt idx="15">
                  <c:v>1.2</c:v>
                </c:pt>
                <c:pt idx="16">
                  <c:v>1.5</c:v>
                </c:pt>
                <c:pt idx="17">
                  <c:v>1.3</c:v>
                </c:pt>
                <c:pt idx="18">
                  <c:v>2.1</c:v>
                </c:pt>
                <c:pt idx="19">
                  <c:v>1.3</c:v>
                </c:pt>
                <c:pt idx="20">
                  <c:v>0.2</c:v>
                </c:pt>
                <c:pt idx="21">
                  <c:v>0</c:v>
                </c:pt>
                <c:pt idx="22">
                  <c:v>1.5</c:v>
                </c:pt>
                <c:pt idx="23">
                  <c:v>0.8</c:v>
                </c:pt>
                <c:pt idx="24">
                  <c:v>0.3</c:v>
                </c:pt>
                <c:pt idx="25">
                  <c:v>0.1</c:v>
                </c:pt>
                <c:pt idx="26">
                  <c:v>0.4</c:v>
                </c:pt>
              </c:numCache>
            </c:numRef>
          </c:val>
          <c:smooth val="0"/>
          <c:extLst xmlns:c16r2="http://schemas.microsoft.com/office/drawing/2015/06/chart">
            <c:ext xmlns:c16="http://schemas.microsoft.com/office/drawing/2014/chart" uri="{C3380CC4-5D6E-409C-BE32-E72D297353CC}">
              <c16:uniqueId val="{00000001-2995-45CD-B873-C8146EF10526}"/>
            </c:ext>
          </c:extLst>
        </c:ser>
        <c:dLbls>
          <c:showLegendKey val="0"/>
          <c:showVal val="0"/>
          <c:showCatName val="0"/>
          <c:showSerName val="0"/>
          <c:showPercent val="0"/>
          <c:showBubbleSize val="0"/>
        </c:dLbls>
        <c:marker val="1"/>
        <c:smooth val="0"/>
        <c:axId val="193169920"/>
        <c:axId val="223897280"/>
      </c:lineChart>
      <c:catAx>
        <c:axId val="1931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3897280"/>
        <c:crosses val="autoZero"/>
        <c:auto val="0"/>
        <c:lblAlgn val="ctr"/>
        <c:lblOffset val="100"/>
        <c:noMultiLvlLbl val="0"/>
      </c:catAx>
      <c:valAx>
        <c:axId val="223897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931699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Φύλλο1!$A$2:$A$28</c:f>
              <c:strCache>
                <c:ptCount val="27"/>
                <c:pt idx="0">
                  <c:v>Ρουμανία</c:v>
                </c:pt>
                <c:pt idx="1">
                  <c:v>Φινλανδία</c:v>
                </c:pt>
                <c:pt idx="2">
                  <c:v>Πολωνία</c:v>
                </c:pt>
                <c:pt idx="3">
                  <c:v>Λουξεμβούργο</c:v>
                </c:pt>
                <c:pt idx="4">
                  <c:v>Λετονία</c:v>
                </c:pt>
                <c:pt idx="5">
                  <c:v>Βουλγαρία</c:v>
                </c:pt>
                <c:pt idx="6">
                  <c:v>Βέλγιο</c:v>
                </c:pt>
                <c:pt idx="7">
                  <c:v>Κύπρος</c:v>
                </c:pt>
                <c:pt idx="8">
                  <c:v>Ιταλία</c:v>
                </c:pt>
                <c:pt idx="9">
                  <c:v>ΕΕ-27</c:v>
                </c:pt>
                <c:pt idx="10">
                  <c:v>Τσεχία</c:v>
                </c:pt>
                <c:pt idx="11">
                  <c:v>Σλοβακία</c:v>
                </c:pt>
                <c:pt idx="12">
                  <c:v>Γαλλία</c:v>
                </c:pt>
                <c:pt idx="13">
                  <c:v>Σλοβενία</c:v>
                </c:pt>
                <c:pt idx="14">
                  <c:v>Κροατία</c:v>
                </c:pt>
                <c:pt idx="15">
                  <c:v>Εσθονία</c:v>
                </c:pt>
                <c:pt idx="16">
                  <c:v>Αυστρία</c:v>
                </c:pt>
                <c:pt idx="17">
                  <c:v>Ολλανδία</c:v>
                </c:pt>
                <c:pt idx="18">
                  <c:v>Πορτογαλία</c:v>
                </c:pt>
                <c:pt idx="19">
                  <c:v>Ουγγαρία</c:v>
                </c:pt>
                <c:pt idx="20">
                  <c:v>Λιθουανία</c:v>
                </c:pt>
                <c:pt idx="21">
                  <c:v>Σουηδία</c:v>
                </c:pt>
                <c:pt idx="22">
                  <c:v>Δανία</c:v>
                </c:pt>
                <c:pt idx="23">
                  <c:v>Ελλάδα</c:v>
                </c:pt>
                <c:pt idx="24">
                  <c:v>Γερμανία</c:v>
                </c:pt>
                <c:pt idx="25">
                  <c:v>Ισπανία</c:v>
                </c:pt>
                <c:pt idx="26">
                  <c:v>Μάλτα</c:v>
                </c:pt>
              </c:strCache>
            </c:strRef>
          </c:cat>
          <c:val>
            <c:numRef>
              <c:f>Φύλλο1!$B$2:$B$28</c:f>
              <c:numCache>
                <c:formatCode>0.0</c:formatCode>
                <c:ptCount val="27"/>
                <c:pt idx="0">
                  <c:v>97.1</c:v>
                </c:pt>
                <c:pt idx="1">
                  <c:v>86.1</c:v>
                </c:pt>
                <c:pt idx="2">
                  <c:v>75.900000000000006</c:v>
                </c:pt>
                <c:pt idx="3">
                  <c:v>75.5</c:v>
                </c:pt>
                <c:pt idx="4">
                  <c:v>51.2</c:v>
                </c:pt>
                <c:pt idx="5">
                  <c:v>47.8</c:v>
                </c:pt>
                <c:pt idx="6">
                  <c:v>46.9</c:v>
                </c:pt>
                <c:pt idx="7">
                  <c:v>43.4</c:v>
                </c:pt>
                <c:pt idx="8">
                  <c:v>40.700000000000003</c:v>
                </c:pt>
                <c:pt idx="9">
                  <c:v>33.799999999999997</c:v>
                </c:pt>
                <c:pt idx="10">
                  <c:v>33.6</c:v>
                </c:pt>
                <c:pt idx="11">
                  <c:v>32.4</c:v>
                </c:pt>
                <c:pt idx="12">
                  <c:v>31.5</c:v>
                </c:pt>
                <c:pt idx="13">
                  <c:v>29.1</c:v>
                </c:pt>
                <c:pt idx="14">
                  <c:v>28.5</c:v>
                </c:pt>
                <c:pt idx="15">
                  <c:v>19.600000000000001</c:v>
                </c:pt>
                <c:pt idx="16">
                  <c:v>17.8</c:v>
                </c:pt>
                <c:pt idx="17">
                  <c:v>11.1</c:v>
                </c:pt>
                <c:pt idx="18">
                  <c:v>7</c:v>
                </c:pt>
                <c:pt idx="19">
                  <c:v>6.4</c:v>
                </c:pt>
                <c:pt idx="20">
                  <c:v>5.7</c:v>
                </c:pt>
                <c:pt idx="21">
                  <c:v>3.3</c:v>
                </c:pt>
                <c:pt idx="22">
                  <c:v>0.9</c:v>
                </c:pt>
                <c:pt idx="23">
                  <c:v>0.8</c:v>
                </c:pt>
                <c:pt idx="24">
                  <c:v>0.8</c:v>
                </c:pt>
                <c:pt idx="25">
                  <c:v>0.2</c:v>
                </c:pt>
                <c:pt idx="26">
                  <c:v>0</c:v>
                </c:pt>
              </c:numCache>
            </c:numRef>
          </c:val>
          <c:extLst xmlns:c16r2="http://schemas.microsoft.com/office/drawing/2015/06/chart">
            <c:ext xmlns:c16="http://schemas.microsoft.com/office/drawing/2014/chart" uri="{C3380CC4-5D6E-409C-BE32-E72D297353CC}">
              <c16:uniqueId val="{00000000-16A7-47FF-99D4-F166A2B5AE6B}"/>
            </c:ext>
          </c:extLst>
        </c:ser>
        <c:dLbls>
          <c:showLegendKey val="0"/>
          <c:showVal val="0"/>
          <c:showCatName val="0"/>
          <c:showSerName val="0"/>
          <c:showPercent val="0"/>
          <c:showBubbleSize val="0"/>
        </c:dLbls>
        <c:gapWidth val="34"/>
        <c:overlap val="54"/>
        <c:axId val="223598592"/>
        <c:axId val="223900160"/>
      </c:barChart>
      <c:lineChart>
        <c:grouping val="standard"/>
        <c:varyColors val="0"/>
        <c:ser>
          <c:idx val="1"/>
          <c:order val="1"/>
          <c:tx>
            <c:strRef>
              <c:f>Φύλλο1!$C$1</c:f>
              <c:strCache>
                <c:ptCount val="1"/>
                <c:pt idx="0">
                  <c:v>2013</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Φύλλο1!$A$2:$A$28</c:f>
              <c:strCache>
                <c:ptCount val="27"/>
                <c:pt idx="0">
                  <c:v>Ρουμανία</c:v>
                </c:pt>
                <c:pt idx="1">
                  <c:v>Φινλανδία</c:v>
                </c:pt>
                <c:pt idx="2">
                  <c:v>Πολωνία</c:v>
                </c:pt>
                <c:pt idx="3">
                  <c:v>Λουξεμβούργο</c:v>
                </c:pt>
                <c:pt idx="4">
                  <c:v>Λετονία</c:v>
                </c:pt>
                <c:pt idx="5">
                  <c:v>Βουλγαρία</c:v>
                </c:pt>
                <c:pt idx="6">
                  <c:v>Βέλγιο</c:v>
                </c:pt>
                <c:pt idx="7">
                  <c:v>Κύπρος</c:v>
                </c:pt>
                <c:pt idx="8">
                  <c:v>Ιταλία</c:v>
                </c:pt>
                <c:pt idx="9">
                  <c:v>ΕΕ-27</c:v>
                </c:pt>
                <c:pt idx="10">
                  <c:v>Τσεχία</c:v>
                </c:pt>
                <c:pt idx="11">
                  <c:v>Σλοβακία</c:v>
                </c:pt>
                <c:pt idx="12">
                  <c:v>Γαλλία</c:v>
                </c:pt>
                <c:pt idx="13">
                  <c:v>Σλοβενία</c:v>
                </c:pt>
                <c:pt idx="14">
                  <c:v>Κροατία</c:v>
                </c:pt>
                <c:pt idx="15">
                  <c:v>Εσθονία</c:v>
                </c:pt>
                <c:pt idx="16">
                  <c:v>Αυστρία</c:v>
                </c:pt>
                <c:pt idx="17">
                  <c:v>Ολλανδία</c:v>
                </c:pt>
                <c:pt idx="18">
                  <c:v>Πορτογαλία</c:v>
                </c:pt>
                <c:pt idx="19">
                  <c:v>Ουγγαρία</c:v>
                </c:pt>
                <c:pt idx="20">
                  <c:v>Λιθουανία</c:v>
                </c:pt>
                <c:pt idx="21">
                  <c:v>Σουηδία</c:v>
                </c:pt>
                <c:pt idx="22">
                  <c:v>Δανία</c:v>
                </c:pt>
                <c:pt idx="23">
                  <c:v>Ελλάδα</c:v>
                </c:pt>
                <c:pt idx="24">
                  <c:v>Γερμανία</c:v>
                </c:pt>
                <c:pt idx="25">
                  <c:v>Ισπανία</c:v>
                </c:pt>
                <c:pt idx="26">
                  <c:v>Μάλτα</c:v>
                </c:pt>
              </c:strCache>
            </c:strRef>
          </c:cat>
          <c:val>
            <c:numRef>
              <c:f>Φύλλο1!$C$2:$C$28</c:f>
              <c:numCache>
                <c:formatCode>0.0</c:formatCode>
                <c:ptCount val="27"/>
                <c:pt idx="0">
                  <c:v>96.6</c:v>
                </c:pt>
                <c:pt idx="1">
                  <c:v>88.6</c:v>
                </c:pt>
                <c:pt idx="2">
                  <c:v>64.900000000000006</c:v>
                </c:pt>
                <c:pt idx="3">
                  <c:v>67.7</c:v>
                </c:pt>
                <c:pt idx="4">
                  <c:v>46.1</c:v>
                </c:pt>
                <c:pt idx="5">
                  <c:v>48.9</c:v>
                </c:pt>
                <c:pt idx="6">
                  <c:v>46.7</c:v>
                </c:pt>
                <c:pt idx="7">
                  <c:v>21.8</c:v>
                </c:pt>
                <c:pt idx="8">
                  <c:v>41.7</c:v>
                </c:pt>
                <c:pt idx="9">
                  <c:v>34.1</c:v>
                </c:pt>
                <c:pt idx="10">
                  <c:v>34.299999999999997</c:v>
                </c:pt>
                <c:pt idx="11">
                  <c:v>66.5</c:v>
                </c:pt>
                <c:pt idx="12">
                  <c:v>30.9</c:v>
                </c:pt>
                <c:pt idx="13">
                  <c:v>32.6</c:v>
                </c:pt>
                <c:pt idx="14">
                  <c:v>23.1</c:v>
                </c:pt>
                <c:pt idx="15">
                  <c:v>62.3</c:v>
                </c:pt>
                <c:pt idx="16">
                  <c:v>22.3</c:v>
                </c:pt>
                <c:pt idx="17">
                  <c:v>12.7</c:v>
                </c:pt>
                <c:pt idx="18">
                  <c:v>9.1999999999999993</c:v>
                </c:pt>
                <c:pt idx="19">
                  <c:v>0.7</c:v>
                </c:pt>
                <c:pt idx="20">
                  <c:v>11.8</c:v>
                </c:pt>
                <c:pt idx="21">
                  <c:v>11.3</c:v>
                </c:pt>
                <c:pt idx="22">
                  <c:v>5.4</c:v>
                </c:pt>
                <c:pt idx="23">
                  <c:v>0.1</c:v>
                </c:pt>
                <c:pt idx="24">
                  <c:v>1.7</c:v>
                </c:pt>
                <c:pt idx="25">
                  <c:v>0.4</c:v>
                </c:pt>
                <c:pt idx="26">
                  <c:v>0</c:v>
                </c:pt>
              </c:numCache>
            </c:numRef>
          </c:val>
          <c:smooth val="0"/>
          <c:extLst xmlns:c16r2="http://schemas.microsoft.com/office/drawing/2015/06/chart">
            <c:ext xmlns:c16="http://schemas.microsoft.com/office/drawing/2014/chart" uri="{C3380CC4-5D6E-409C-BE32-E72D297353CC}">
              <c16:uniqueId val="{00000001-16A7-47FF-99D4-F166A2B5AE6B}"/>
            </c:ext>
          </c:extLst>
        </c:ser>
        <c:dLbls>
          <c:showLegendKey val="0"/>
          <c:showVal val="0"/>
          <c:showCatName val="0"/>
          <c:showSerName val="0"/>
          <c:showPercent val="0"/>
          <c:showBubbleSize val="0"/>
        </c:dLbls>
        <c:marker val="1"/>
        <c:smooth val="0"/>
        <c:axId val="223598592"/>
        <c:axId val="223900160"/>
      </c:lineChart>
      <c:catAx>
        <c:axId val="22359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3900160"/>
        <c:crosses val="autoZero"/>
        <c:auto val="0"/>
        <c:lblAlgn val="ctr"/>
        <c:lblOffset val="100"/>
        <c:noMultiLvlLbl val="0"/>
      </c:catAx>
      <c:valAx>
        <c:axId val="22390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35985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Γαλλία</c:v>
                </c:pt>
                <c:pt idx="1">
                  <c:v>Ρουμανία</c:v>
                </c:pt>
                <c:pt idx="2">
                  <c:v>Σλοβακία</c:v>
                </c:pt>
                <c:pt idx="3">
                  <c:v>Τσεχία</c:v>
                </c:pt>
                <c:pt idx="4">
                  <c:v>Εσθονία</c:v>
                </c:pt>
                <c:pt idx="5">
                  <c:v>Φινλανδία</c:v>
                </c:pt>
                <c:pt idx="6">
                  <c:v>Σλοβενία</c:v>
                </c:pt>
                <c:pt idx="7">
                  <c:v>Λουξεμβούργο</c:v>
                </c:pt>
                <c:pt idx="8">
                  <c:v>Κροατία</c:v>
                </c:pt>
                <c:pt idx="9">
                  <c:v>Λετονία</c:v>
                </c:pt>
                <c:pt idx="10">
                  <c:v>Βέλγιο</c:v>
                </c:pt>
                <c:pt idx="11">
                  <c:v>Πολωνία</c:v>
                </c:pt>
                <c:pt idx="12">
                  <c:v>Ουγγαρία</c:v>
                </c:pt>
                <c:pt idx="13">
                  <c:v>Σουηδία</c:v>
                </c:pt>
                <c:pt idx="14">
                  <c:v>Βουλγαρία</c:v>
                </c:pt>
                <c:pt idx="15">
                  <c:v>Μάλτα</c:v>
                </c:pt>
                <c:pt idx="16">
                  <c:v>Ολλανδία</c:v>
                </c:pt>
                <c:pt idx="17">
                  <c:v>Ελλάδα</c:v>
                </c:pt>
                <c:pt idx="18">
                  <c:v>Αυστρία</c:v>
                </c:pt>
                <c:pt idx="19">
                  <c:v>ΕΕ-27</c:v>
                </c:pt>
                <c:pt idx="20">
                  <c:v>Γερμανία</c:v>
                </c:pt>
                <c:pt idx="21">
                  <c:v>Δανία</c:v>
                </c:pt>
                <c:pt idx="22">
                  <c:v>Κύπρος</c:v>
                </c:pt>
                <c:pt idx="23">
                  <c:v>Λιθουανία</c:v>
                </c:pt>
                <c:pt idx="24">
                  <c:v>Ισπανία</c:v>
                </c:pt>
                <c:pt idx="25">
                  <c:v>Ιταλία</c:v>
                </c:pt>
                <c:pt idx="26">
                  <c:v>Ιρλανδία</c:v>
                </c:pt>
                <c:pt idx="27">
                  <c:v>Πορτογαλία</c:v>
                </c:pt>
              </c:strCache>
            </c:strRef>
          </c:cat>
          <c:val>
            <c:numRef>
              <c:f>Φύλλο1!$B$2:$B$29</c:f>
              <c:numCache>
                <c:formatCode>0.0</c:formatCode>
                <c:ptCount val="28"/>
                <c:pt idx="0">
                  <c:v>99.7</c:v>
                </c:pt>
                <c:pt idx="1">
                  <c:v>98.9</c:v>
                </c:pt>
                <c:pt idx="2">
                  <c:v>98.9</c:v>
                </c:pt>
                <c:pt idx="3">
                  <c:v>98.8</c:v>
                </c:pt>
                <c:pt idx="4">
                  <c:v>96.8</c:v>
                </c:pt>
                <c:pt idx="5">
                  <c:v>96.2</c:v>
                </c:pt>
                <c:pt idx="6">
                  <c:v>95.3</c:v>
                </c:pt>
                <c:pt idx="7">
                  <c:v>93.3</c:v>
                </c:pt>
                <c:pt idx="8">
                  <c:v>93.2</c:v>
                </c:pt>
                <c:pt idx="9">
                  <c:v>87.5</c:v>
                </c:pt>
                <c:pt idx="10">
                  <c:v>83.7</c:v>
                </c:pt>
                <c:pt idx="11">
                  <c:v>81.5</c:v>
                </c:pt>
                <c:pt idx="12">
                  <c:v>80.099999999999994</c:v>
                </c:pt>
                <c:pt idx="13">
                  <c:v>80.099999999999994</c:v>
                </c:pt>
                <c:pt idx="14">
                  <c:v>77.099999999999994</c:v>
                </c:pt>
                <c:pt idx="15">
                  <c:v>66.900000000000006</c:v>
                </c:pt>
                <c:pt idx="16">
                  <c:v>66.3</c:v>
                </c:pt>
                <c:pt idx="17">
                  <c:v>64.2</c:v>
                </c:pt>
                <c:pt idx="18">
                  <c:v>63.4</c:v>
                </c:pt>
                <c:pt idx="19">
                  <c:v>60.8</c:v>
                </c:pt>
                <c:pt idx="20">
                  <c:v>56.5</c:v>
                </c:pt>
                <c:pt idx="21">
                  <c:v>44.2</c:v>
                </c:pt>
                <c:pt idx="22">
                  <c:v>38.5</c:v>
                </c:pt>
                <c:pt idx="23">
                  <c:v>37.1</c:v>
                </c:pt>
                <c:pt idx="24">
                  <c:v>25.9</c:v>
                </c:pt>
                <c:pt idx="25">
                  <c:v>24</c:v>
                </c:pt>
                <c:pt idx="26">
                  <c:v>9.4</c:v>
                </c:pt>
                <c:pt idx="27">
                  <c:v>7.5</c:v>
                </c:pt>
              </c:numCache>
            </c:numRef>
          </c:val>
          <c:extLst xmlns:c16r2="http://schemas.microsoft.com/office/drawing/2015/06/chart">
            <c:ext xmlns:c16="http://schemas.microsoft.com/office/drawing/2014/chart" uri="{C3380CC4-5D6E-409C-BE32-E72D297353CC}">
              <c16:uniqueId val="{00000000-5539-4E8F-B036-A44E4B8B3A40}"/>
            </c:ext>
          </c:extLst>
        </c:ser>
        <c:dLbls>
          <c:showLegendKey val="0"/>
          <c:showVal val="0"/>
          <c:showCatName val="0"/>
          <c:showSerName val="0"/>
          <c:showPercent val="0"/>
          <c:showBubbleSize val="0"/>
        </c:dLbls>
        <c:gapWidth val="34"/>
        <c:overlap val="54"/>
        <c:axId val="224606720"/>
        <c:axId val="223901888"/>
      </c:barChart>
      <c:lineChart>
        <c:grouping val="standard"/>
        <c:varyColors val="0"/>
        <c:ser>
          <c:idx val="1"/>
          <c:order val="1"/>
          <c:tx>
            <c:strRef>
              <c:f>Φύλλο1!$C$1</c:f>
              <c:strCache>
                <c:ptCount val="1"/>
                <c:pt idx="0">
                  <c:v>2013</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Φύλλο1!$A$2:$A$29</c:f>
              <c:strCache>
                <c:ptCount val="28"/>
                <c:pt idx="0">
                  <c:v>Γαλλία</c:v>
                </c:pt>
                <c:pt idx="1">
                  <c:v>Ρουμανία</c:v>
                </c:pt>
                <c:pt idx="2">
                  <c:v>Σλοβακία</c:v>
                </c:pt>
                <c:pt idx="3">
                  <c:v>Τσεχία</c:v>
                </c:pt>
                <c:pt idx="4">
                  <c:v>Εσθονία</c:v>
                </c:pt>
                <c:pt idx="5">
                  <c:v>Φινλανδία</c:v>
                </c:pt>
                <c:pt idx="6">
                  <c:v>Σλοβενία</c:v>
                </c:pt>
                <c:pt idx="7">
                  <c:v>Λουξεμβούργο</c:v>
                </c:pt>
                <c:pt idx="8">
                  <c:v>Κροατία</c:v>
                </c:pt>
                <c:pt idx="9">
                  <c:v>Λετονία</c:v>
                </c:pt>
                <c:pt idx="10">
                  <c:v>Βέλγιο</c:v>
                </c:pt>
                <c:pt idx="11">
                  <c:v>Πολωνία</c:v>
                </c:pt>
                <c:pt idx="12">
                  <c:v>Ουγγαρία</c:v>
                </c:pt>
                <c:pt idx="13">
                  <c:v>Σουηδία</c:v>
                </c:pt>
                <c:pt idx="14">
                  <c:v>Βουλγαρία</c:v>
                </c:pt>
                <c:pt idx="15">
                  <c:v>Μάλτα</c:v>
                </c:pt>
                <c:pt idx="16">
                  <c:v>Ολλανδία</c:v>
                </c:pt>
                <c:pt idx="17">
                  <c:v>Ελλάδα</c:v>
                </c:pt>
                <c:pt idx="18">
                  <c:v>Αυστρία</c:v>
                </c:pt>
                <c:pt idx="19">
                  <c:v>ΕΕ-27</c:v>
                </c:pt>
                <c:pt idx="20">
                  <c:v>Γερμανία</c:v>
                </c:pt>
                <c:pt idx="21">
                  <c:v>Δανία</c:v>
                </c:pt>
                <c:pt idx="22">
                  <c:v>Κύπρος</c:v>
                </c:pt>
                <c:pt idx="23">
                  <c:v>Λιθουανία</c:v>
                </c:pt>
                <c:pt idx="24">
                  <c:v>Ισπανία</c:v>
                </c:pt>
                <c:pt idx="25">
                  <c:v>Ιταλία</c:v>
                </c:pt>
                <c:pt idx="26">
                  <c:v>Ιρλανδία</c:v>
                </c:pt>
                <c:pt idx="27">
                  <c:v>Πορτογαλία</c:v>
                </c:pt>
              </c:strCache>
            </c:strRef>
          </c:cat>
          <c:val>
            <c:numRef>
              <c:f>Φύλλο1!$C$2:$C$29</c:f>
              <c:numCache>
                <c:formatCode>General</c:formatCode>
                <c:ptCount val="28"/>
                <c:pt idx="0">
                  <c:v>97.2</c:v>
                </c:pt>
                <c:pt idx="1">
                  <c:v>98.7</c:v>
                </c:pt>
                <c:pt idx="2">
                  <c:v>98.7</c:v>
                </c:pt>
                <c:pt idx="3">
                  <c:v>93.9</c:v>
                </c:pt>
                <c:pt idx="4">
                  <c:v>92.7</c:v>
                </c:pt>
                <c:pt idx="5">
                  <c:v>99</c:v>
                </c:pt>
                <c:pt idx="6">
                  <c:v>95.5</c:v>
                </c:pt>
                <c:pt idx="7">
                  <c:v>100</c:v>
                </c:pt>
                <c:pt idx="8">
                  <c:v>86.9</c:v>
                </c:pt>
                <c:pt idx="9">
                  <c:v>81.900000000000006</c:v>
                </c:pt>
                <c:pt idx="10">
                  <c:v>88.9</c:v>
                </c:pt>
                <c:pt idx="11">
                  <c:v>69.099999999999994</c:v>
                </c:pt>
                <c:pt idx="12">
                  <c:v>46.1</c:v>
                </c:pt>
                <c:pt idx="13">
                  <c:v>81.2</c:v>
                </c:pt>
                <c:pt idx="14">
                  <c:v>73.3</c:v>
                </c:pt>
                <c:pt idx="15">
                  <c:v>68</c:v>
                </c:pt>
                <c:pt idx="16">
                  <c:v>69.7</c:v>
                </c:pt>
                <c:pt idx="17">
                  <c:v>2.7</c:v>
                </c:pt>
                <c:pt idx="18">
                  <c:v>64.099999999999994</c:v>
                </c:pt>
                <c:pt idx="19">
                  <c:v>58.4</c:v>
                </c:pt>
                <c:pt idx="20">
                  <c:v>55.6</c:v>
                </c:pt>
                <c:pt idx="21">
                  <c:v>49.7</c:v>
                </c:pt>
                <c:pt idx="22">
                  <c:v>83.8</c:v>
                </c:pt>
                <c:pt idx="23">
                  <c:v>41.2</c:v>
                </c:pt>
                <c:pt idx="24">
                  <c:v>31.2</c:v>
                </c:pt>
                <c:pt idx="25">
                  <c:v>24.1</c:v>
                </c:pt>
                <c:pt idx="26">
                  <c:v>6.2</c:v>
                </c:pt>
                <c:pt idx="27">
                  <c:v>5.0999999999999996</c:v>
                </c:pt>
              </c:numCache>
            </c:numRef>
          </c:val>
          <c:smooth val="0"/>
          <c:extLst xmlns:c16r2="http://schemas.microsoft.com/office/drawing/2015/06/chart">
            <c:ext xmlns:c16="http://schemas.microsoft.com/office/drawing/2014/chart" uri="{C3380CC4-5D6E-409C-BE32-E72D297353CC}">
              <c16:uniqueId val="{00000001-5539-4E8F-B036-A44E4B8B3A40}"/>
            </c:ext>
          </c:extLst>
        </c:ser>
        <c:dLbls>
          <c:showLegendKey val="0"/>
          <c:showVal val="0"/>
          <c:showCatName val="0"/>
          <c:showSerName val="0"/>
          <c:showPercent val="0"/>
          <c:showBubbleSize val="0"/>
        </c:dLbls>
        <c:marker val="1"/>
        <c:smooth val="0"/>
        <c:axId val="224606720"/>
        <c:axId val="223901888"/>
      </c:lineChart>
      <c:catAx>
        <c:axId val="2246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3901888"/>
        <c:crosses val="autoZero"/>
        <c:auto val="0"/>
        <c:lblAlgn val="ctr"/>
        <c:lblOffset val="100"/>
        <c:noMultiLvlLbl val="0"/>
      </c:catAx>
      <c:valAx>
        <c:axId val="223901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6067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Δαπάνες των νοικοκυριών για ξένες γλώσσες ως % του συνόλου των αγορών τους</c:v>
                </c:pt>
              </c:strCache>
            </c:strRef>
          </c:tx>
          <c:spPr>
            <a:ln w="22225" cap="rnd">
              <a:solidFill>
                <a:srgbClr val="CF899A"/>
              </a:solidFill>
              <a:round/>
            </a:ln>
            <a:effectLst/>
          </c:spPr>
          <c:marker>
            <c:symbol val="circle"/>
            <c:size val="11"/>
            <c:spPr>
              <a:solidFill>
                <a:srgbClr val="A6435C"/>
              </a:solidFill>
              <a:ln w="9525">
                <a:noFill/>
              </a:ln>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A6435C"/>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Φύλλο1!$B$2:$B$12</c:f>
              <c:numCache>
                <c:formatCode>0.00%</c:formatCode>
                <c:ptCount val="11"/>
                <c:pt idx="0">
                  <c:v>9.4077740014177919E-3</c:v>
                </c:pt>
                <c:pt idx="1">
                  <c:v>8.8307485567759528E-3</c:v>
                </c:pt>
                <c:pt idx="2">
                  <c:v>8.8106966924700932E-3</c:v>
                </c:pt>
                <c:pt idx="3">
                  <c:v>9.0227940489788286E-3</c:v>
                </c:pt>
                <c:pt idx="4">
                  <c:v>8.8042486687551717E-3</c:v>
                </c:pt>
                <c:pt idx="5">
                  <c:v>8.853606960862485E-3</c:v>
                </c:pt>
                <c:pt idx="6">
                  <c:v>8.6117086766516488E-3</c:v>
                </c:pt>
                <c:pt idx="7">
                  <c:v>1.0451784386896226E-2</c:v>
                </c:pt>
                <c:pt idx="8">
                  <c:v>9.6563576303537839E-3</c:v>
                </c:pt>
                <c:pt idx="9">
                  <c:v>8.7418923478760763E-3</c:v>
                </c:pt>
                <c:pt idx="10">
                  <c:v>9.0252064938763886E-3</c:v>
                </c:pt>
              </c:numCache>
            </c:numRef>
          </c:val>
          <c:smooth val="0"/>
          <c:extLst xmlns:c16r2="http://schemas.microsoft.com/office/drawing/2015/06/chart">
            <c:ext xmlns:c16="http://schemas.microsoft.com/office/drawing/2014/chart" uri="{C3380CC4-5D6E-409C-BE32-E72D297353CC}">
              <c16:uniqueId val="{00000000-CC11-4719-B573-79FAF698D9F5}"/>
            </c:ext>
          </c:extLst>
        </c:ser>
        <c:dLbls>
          <c:showLegendKey val="0"/>
          <c:showVal val="0"/>
          <c:showCatName val="0"/>
          <c:showSerName val="0"/>
          <c:showPercent val="0"/>
          <c:showBubbleSize val="0"/>
        </c:dLbls>
        <c:marker val="1"/>
        <c:smooth val="0"/>
        <c:axId val="166801920"/>
        <c:axId val="136915200"/>
      </c:lineChart>
      <c:lineChart>
        <c:grouping val="standard"/>
        <c:varyColors val="0"/>
        <c:ser>
          <c:idx val="1"/>
          <c:order val="1"/>
          <c:tx>
            <c:strRef>
              <c:f>Φύλλο1!$C$1</c:f>
              <c:strCache>
                <c:ptCount val="1"/>
                <c:pt idx="0">
                  <c:v>Συνολικές ετήσιες αγορές των νοικοκυριών</c:v>
                </c:pt>
              </c:strCache>
            </c:strRef>
          </c:tx>
          <c:spPr>
            <a:ln w="15875" cap="rnd">
              <a:solidFill>
                <a:srgbClr val="BF9C9B"/>
              </a:solidFill>
              <a:round/>
            </a:ln>
            <a:effectLst/>
          </c:spPr>
          <c:marker>
            <c:symbol val="square"/>
            <c:size val="11"/>
            <c:spPr>
              <a:solidFill>
                <a:srgbClr val="D1C2B8"/>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704748"/>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Φύλλο1!$C$2:$C$12</c:f>
              <c:numCache>
                <c:formatCode>#,##0\ "δισ. €"</c:formatCode>
                <c:ptCount val="11"/>
                <c:pt idx="0">
                  <c:v>75.676878110880011</c:v>
                </c:pt>
                <c:pt idx="1">
                  <c:v>72.676807882559999</c:v>
                </c:pt>
                <c:pt idx="2">
                  <c:v>70.324067940000006</c:v>
                </c:pt>
                <c:pt idx="3">
                  <c:v>68.557817155319995</c:v>
                </c:pt>
                <c:pt idx="4">
                  <c:v>69.226176375839998</c:v>
                </c:pt>
                <c:pt idx="5">
                  <c:v>70.70936254199998</c:v>
                </c:pt>
                <c:pt idx="6">
                  <c:v>72.347256103679996</c:v>
                </c:pt>
                <c:pt idx="7">
                  <c:v>65.14548955043999</c:v>
                </c:pt>
                <c:pt idx="8">
                  <c:v>69.39805170983999</c:v>
                </c:pt>
                <c:pt idx="9">
                  <c:v>78.935951125919999</c:v>
                </c:pt>
                <c:pt idx="10">
                  <c:v>86.091531114239999</c:v>
                </c:pt>
              </c:numCache>
            </c:numRef>
          </c:val>
          <c:smooth val="0"/>
          <c:extLst xmlns:c16r2="http://schemas.microsoft.com/office/drawing/2015/06/chart">
            <c:ext xmlns:c16="http://schemas.microsoft.com/office/drawing/2014/chart" uri="{C3380CC4-5D6E-409C-BE32-E72D297353CC}">
              <c16:uniqueId val="{00000001-CC11-4719-B573-79FAF698D9F5}"/>
            </c:ext>
          </c:extLst>
        </c:ser>
        <c:dLbls>
          <c:showLegendKey val="0"/>
          <c:showVal val="0"/>
          <c:showCatName val="0"/>
          <c:showSerName val="0"/>
          <c:showPercent val="0"/>
          <c:showBubbleSize val="0"/>
        </c:dLbls>
        <c:marker val="1"/>
        <c:smooth val="0"/>
        <c:axId val="166804992"/>
        <c:axId val="136915776"/>
      </c:lineChart>
      <c:catAx>
        <c:axId val="16680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j-lt"/>
                <a:ea typeface="+mn-ea"/>
                <a:cs typeface="+mn-cs"/>
              </a:defRPr>
            </a:pPr>
            <a:endParaRPr lang="el-GR"/>
          </a:p>
        </c:txPr>
        <c:crossAx val="136915200"/>
        <c:crosses val="autoZero"/>
        <c:auto val="1"/>
        <c:lblAlgn val="ctr"/>
        <c:lblOffset val="100"/>
        <c:noMultiLvlLbl val="0"/>
      </c:catAx>
      <c:valAx>
        <c:axId val="136915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66801920"/>
        <c:crosses val="autoZero"/>
        <c:crossBetween val="between"/>
      </c:valAx>
      <c:valAx>
        <c:axId val="136915776"/>
        <c:scaling>
          <c:orientation val="minMax"/>
          <c:max val="110"/>
          <c:min val="50"/>
        </c:scaling>
        <c:delete val="0"/>
        <c:axPos val="r"/>
        <c:numFmt formatCode="#,##0\ &quot;δισ. €&quot;" sourceLinked="1"/>
        <c:majorTickMark val="out"/>
        <c:minorTickMark val="none"/>
        <c:tickLblPos val="nextTo"/>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166804992"/>
        <c:crosses val="max"/>
        <c:crossBetween val="between"/>
      </c:valAx>
      <c:catAx>
        <c:axId val="166804992"/>
        <c:scaling>
          <c:orientation val="minMax"/>
        </c:scaling>
        <c:delete val="1"/>
        <c:axPos val="b"/>
        <c:numFmt formatCode="General" sourceLinked="1"/>
        <c:majorTickMark val="out"/>
        <c:minorTickMark val="none"/>
        <c:tickLblPos val="nextTo"/>
        <c:crossAx val="136915776"/>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D3B40"/>
                </a:solidFill>
                <a:latin typeface="+mj-lt"/>
                <a:ea typeface="+mn-ea"/>
                <a:cs typeface="+mn-cs"/>
              </a:defRPr>
            </a:pPr>
            <a:endParaRPr lang="el-GR"/>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l-GR" dirty="0">
                <a:latin typeface="+mj-lt"/>
              </a:rPr>
              <a:t>ΕΕ-27</a:t>
            </a:r>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2013 </c:v>
                </c:pt>
              </c:strCache>
            </c:strRef>
          </c:tx>
          <c:spPr>
            <a:solidFill>
              <a:srgbClr val="EDDBDE">
                <a:alpha val="85882"/>
              </a:srgbClr>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Άλλες</c:v>
                </c:pt>
                <c:pt idx="1">
                  <c:v>Ιταλικά</c:v>
                </c:pt>
                <c:pt idx="2">
                  <c:v>Ρώσικα</c:v>
                </c:pt>
                <c:pt idx="3">
                  <c:v>Ισπανικά</c:v>
                </c:pt>
                <c:pt idx="4">
                  <c:v>Γερμανικά</c:v>
                </c:pt>
                <c:pt idx="5">
                  <c:v>Γαλλικά</c:v>
                </c:pt>
                <c:pt idx="6">
                  <c:v>Αγγλικά</c:v>
                </c:pt>
              </c:strCache>
            </c:strRef>
          </c:cat>
          <c:val>
            <c:numRef>
              <c:f>Φύλλο1!$B$2:$B$8</c:f>
              <c:numCache>
                <c:formatCode>General</c:formatCode>
                <c:ptCount val="7"/>
                <c:pt idx="0">
                  <c:v>2.1000000000000005</c:v>
                </c:pt>
                <c:pt idx="1">
                  <c:v>1.1000000000000001</c:v>
                </c:pt>
                <c:pt idx="2">
                  <c:v>2.7</c:v>
                </c:pt>
                <c:pt idx="3">
                  <c:v>12.6</c:v>
                </c:pt>
                <c:pt idx="4">
                  <c:v>22.6</c:v>
                </c:pt>
                <c:pt idx="5">
                  <c:v>33.9</c:v>
                </c:pt>
                <c:pt idx="6">
                  <c:v>96.7</c:v>
                </c:pt>
              </c:numCache>
            </c:numRef>
          </c:val>
          <c:extLst xmlns:c16r2="http://schemas.microsoft.com/office/drawing/2015/06/chart">
            <c:ext xmlns:c16="http://schemas.microsoft.com/office/drawing/2014/chart" uri="{C3380CC4-5D6E-409C-BE32-E72D297353CC}">
              <c16:uniqueId val="{00000000-635D-4788-A766-81744B85FED0}"/>
            </c:ext>
          </c:extLst>
        </c:ser>
        <c:ser>
          <c:idx val="1"/>
          <c:order val="1"/>
          <c:tx>
            <c:strRef>
              <c:f>Φύλλο1!$C$1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Άλλες</c:v>
                </c:pt>
                <c:pt idx="1">
                  <c:v>Ιταλικά</c:v>
                </c:pt>
                <c:pt idx="2">
                  <c:v>Ρώσικα</c:v>
                </c:pt>
                <c:pt idx="3">
                  <c:v>Ισπανικά</c:v>
                </c:pt>
                <c:pt idx="4">
                  <c:v>Γερμανικά</c:v>
                </c:pt>
                <c:pt idx="5">
                  <c:v>Γαλλικά</c:v>
                </c:pt>
                <c:pt idx="6">
                  <c:v>Αγγλικά</c:v>
                </c:pt>
              </c:strCache>
            </c:strRef>
          </c:cat>
          <c:val>
            <c:numRef>
              <c:f>Φύλλο1!$C$2:$C$8</c:f>
              <c:numCache>
                <c:formatCode>General</c:formatCode>
                <c:ptCount val="7"/>
                <c:pt idx="0">
                  <c:v>2.4000000000000004</c:v>
                </c:pt>
                <c:pt idx="1">
                  <c:v>1.3</c:v>
                </c:pt>
                <c:pt idx="2">
                  <c:v>2.2000000000000002</c:v>
                </c:pt>
                <c:pt idx="3">
                  <c:v>18.399999999999999</c:v>
                </c:pt>
                <c:pt idx="4">
                  <c:v>22.4</c:v>
                </c:pt>
                <c:pt idx="5">
                  <c:v>29.8</c:v>
                </c:pt>
                <c:pt idx="6">
                  <c:v>98.1</c:v>
                </c:pt>
              </c:numCache>
            </c:numRef>
          </c:val>
          <c:extLst xmlns:c16r2="http://schemas.microsoft.com/office/drawing/2015/06/chart">
            <c:ext xmlns:c16="http://schemas.microsoft.com/office/drawing/2014/chart" uri="{C3380CC4-5D6E-409C-BE32-E72D297353CC}">
              <c16:uniqueId val="{00000001-635D-4788-A766-81744B85FED0}"/>
            </c:ext>
          </c:extLst>
        </c:ser>
        <c:dLbls>
          <c:showLegendKey val="0"/>
          <c:showVal val="0"/>
          <c:showCatName val="0"/>
          <c:showSerName val="0"/>
          <c:showPercent val="0"/>
          <c:showBubbleSize val="0"/>
        </c:dLbls>
        <c:gapWidth val="19"/>
        <c:axId val="224785920"/>
        <c:axId val="222758592"/>
      </c:barChart>
      <c:catAx>
        <c:axId val="224785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2758592"/>
        <c:crosses val="autoZero"/>
        <c:auto val="0"/>
        <c:lblAlgn val="ctr"/>
        <c:lblOffset val="100"/>
        <c:noMultiLvlLbl val="0"/>
      </c:catAx>
      <c:valAx>
        <c:axId val="2227585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78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l-GR" dirty="0">
                <a:latin typeface="+mj-lt"/>
              </a:rPr>
              <a:t>Ελλάδα</a:t>
            </a:r>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2013 </c:v>
                </c:pt>
              </c:strCache>
            </c:strRef>
          </c:tx>
          <c:spPr>
            <a:solidFill>
              <a:srgbClr val="C1DEF1">
                <a:alpha val="86000"/>
              </a:srgbClr>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A4CFE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Άλλες</c:v>
                </c:pt>
                <c:pt idx="1">
                  <c:v>Ιταλικά</c:v>
                </c:pt>
                <c:pt idx="2">
                  <c:v>Ρώσικα</c:v>
                </c:pt>
                <c:pt idx="3">
                  <c:v>Ισπανικά</c:v>
                </c:pt>
                <c:pt idx="4">
                  <c:v>Γερμανικά</c:v>
                </c:pt>
                <c:pt idx="5">
                  <c:v>Γαλλικά</c:v>
                </c:pt>
                <c:pt idx="6">
                  <c:v>Αγγλικά</c:v>
                </c:pt>
              </c:strCache>
            </c:strRef>
          </c:cat>
          <c:val>
            <c:numRef>
              <c:f>Φύλλο1!$B$2:$B$8</c:f>
              <c:numCache>
                <c:formatCode>0.0</c:formatCode>
                <c:ptCount val="7"/>
                <c:pt idx="0">
                  <c:v>0</c:v>
                </c:pt>
                <c:pt idx="1">
                  <c:v>1.3</c:v>
                </c:pt>
                <c:pt idx="2">
                  <c:v>0</c:v>
                </c:pt>
                <c:pt idx="3">
                  <c:v>0.1</c:v>
                </c:pt>
                <c:pt idx="4">
                  <c:v>44.9</c:v>
                </c:pt>
                <c:pt idx="5">
                  <c:v>49.4</c:v>
                </c:pt>
                <c:pt idx="6">
                  <c:v>99</c:v>
                </c:pt>
              </c:numCache>
            </c:numRef>
          </c:val>
          <c:extLst xmlns:c16r2="http://schemas.microsoft.com/office/drawing/2015/06/chart">
            <c:ext xmlns:c16="http://schemas.microsoft.com/office/drawing/2014/chart" uri="{C3380CC4-5D6E-409C-BE32-E72D297353CC}">
              <c16:uniqueId val="{00000000-64C7-4333-B296-431A4A9E0466}"/>
            </c:ext>
          </c:extLst>
        </c:ser>
        <c:ser>
          <c:idx val="1"/>
          <c:order val="1"/>
          <c:tx>
            <c:strRef>
              <c:f>Φύλλο1!$C$1</c:f>
              <c:strCache>
                <c:ptCount val="1"/>
                <c:pt idx="0">
                  <c:v>2022 </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Άλλες</c:v>
                </c:pt>
                <c:pt idx="1">
                  <c:v>Ιταλικά</c:v>
                </c:pt>
                <c:pt idx="2">
                  <c:v>Ρώσικα</c:v>
                </c:pt>
                <c:pt idx="3">
                  <c:v>Ισπανικά</c:v>
                </c:pt>
                <c:pt idx="4">
                  <c:v>Γερμανικά</c:v>
                </c:pt>
                <c:pt idx="5">
                  <c:v>Γαλλικά</c:v>
                </c:pt>
                <c:pt idx="6">
                  <c:v>Αγγλικά</c:v>
                </c:pt>
              </c:strCache>
            </c:strRef>
          </c:cat>
          <c:val>
            <c:numRef>
              <c:f>Φύλλο1!$C$2:$C$8</c:f>
              <c:numCache>
                <c:formatCode>0.0</c:formatCode>
                <c:ptCount val="7"/>
                <c:pt idx="0">
                  <c:v>0</c:v>
                </c:pt>
                <c:pt idx="1">
                  <c:v>1.2</c:v>
                </c:pt>
                <c:pt idx="2">
                  <c:v>0</c:v>
                </c:pt>
                <c:pt idx="3">
                  <c:v>0.2</c:v>
                </c:pt>
                <c:pt idx="4">
                  <c:v>47.1</c:v>
                </c:pt>
                <c:pt idx="5">
                  <c:v>47.5</c:v>
                </c:pt>
                <c:pt idx="6">
                  <c:v>99</c:v>
                </c:pt>
              </c:numCache>
            </c:numRef>
          </c:val>
          <c:extLst xmlns:c16r2="http://schemas.microsoft.com/office/drawing/2015/06/chart">
            <c:ext xmlns:c16="http://schemas.microsoft.com/office/drawing/2014/chart" uri="{C3380CC4-5D6E-409C-BE32-E72D297353CC}">
              <c16:uniqueId val="{00000001-64C7-4333-B296-431A4A9E0466}"/>
            </c:ext>
          </c:extLst>
        </c:ser>
        <c:dLbls>
          <c:showLegendKey val="0"/>
          <c:showVal val="0"/>
          <c:showCatName val="0"/>
          <c:showSerName val="0"/>
          <c:showPercent val="0"/>
          <c:showBubbleSize val="0"/>
        </c:dLbls>
        <c:gapWidth val="19"/>
        <c:axId val="224133632"/>
        <c:axId val="222760320"/>
      </c:barChart>
      <c:catAx>
        <c:axId val="22413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2760320"/>
        <c:crosses val="autoZero"/>
        <c:auto val="0"/>
        <c:lblAlgn val="ctr"/>
        <c:lblOffset val="100"/>
        <c:noMultiLvlLbl val="0"/>
      </c:catAx>
      <c:valAx>
        <c:axId val="222760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13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μαθήματα κανονικής γλώσσας διδασκαλίας</c:v>
                </c:pt>
              </c:strCache>
            </c:strRef>
          </c:tx>
          <c:spPr>
            <a:ln w="28575" cap="rnd">
              <a:noFill/>
              <a:round/>
            </a:ln>
            <a:effectLst/>
          </c:spPr>
          <c:marker>
            <c:symbol val="triangle"/>
            <c:size val="11"/>
            <c:spPr>
              <a:solidFill>
                <a:schemeClr val="accent1"/>
              </a:solidFill>
              <a:ln w="9525">
                <a:solidFill>
                  <a:schemeClr val="accent1"/>
                </a:solidFill>
              </a:ln>
              <a:effectLst/>
            </c:spPr>
          </c:marker>
          <c:dLbls>
            <c:dLbl>
              <c:idx val="1"/>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DCA-4A6B-BD26-0B171BDA4237}"/>
                </c:ext>
              </c:extLst>
            </c:dLbl>
            <c:dLbl>
              <c:idx val="11"/>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CA-4A6B-BD26-0B171BDA4237}"/>
                </c:ext>
              </c:extLst>
            </c:dLbl>
            <c:dLbl>
              <c:idx val="14"/>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CA-4A6B-BD26-0B171BDA4237}"/>
                </c:ext>
              </c:extLst>
            </c:dLbl>
            <c:dLbl>
              <c:idx val="19"/>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CA-4A6B-BD26-0B171BDA4237}"/>
                </c:ext>
              </c:extLst>
            </c:dLbl>
            <c:dLbl>
              <c:idx val="2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DCA-4A6B-BD26-0B171BDA4237}"/>
                </c:ext>
              </c:extLst>
            </c:dLbl>
            <c:dLbl>
              <c:idx val="22"/>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CA-4A6B-BD26-0B171BDA4237}"/>
                </c:ext>
              </c:extLst>
            </c:dLbl>
            <c:dLbl>
              <c:idx val="2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DCA-4A6B-BD26-0B171BDA4237}"/>
                </c:ext>
              </c:extLst>
            </c:dLbl>
            <c:dLbl>
              <c:idx val="24"/>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DCA-4A6B-BD26-0B171BDA4237}"/>
                </c:ext>
              </c:extLst>
            </c:dLbl>
            <c:dLbl>
              <c:idx val="25"/>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DCA-4A6B-BD26-0B171BDA4237}"/>
                </c:ext>
              </c:extLst>
            </c:dLbl>
            <c:dLbl>
              <c:idx val="26"/>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DCA-4A6B-BD26-0B171BDA4237}"/>
                </c:ext>
              </c:extLst>
            </c:dLbl>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5B9BD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Φύλλο1!$A$2:$A$28</c:f>
              <c:strCache>
                <c:ptCount val="27"/>
                <c:pt idx="0">
                  <c:v>Λουξεμβούργο</c:v>
                </c:pt>
                <c:pt idx="1">
                  <c:v>Δανία</c:v>
                </c:pt>
                <c:pt idx="2">
                  <c:v>Βέλγιο</c:v>
                </c:pt>
                <c:pt idx="3">
                  <c:v>Ουγγαρία</c:v>
                </c:pt>
                <c:pt idx="4">
                  <c:v>Γαλλία</c:v>
                </c:pt>
                <c:pt idx="5">
                  <c:v>Γερμανία</c:v>
                </c:pt>
                <c:pt idx="6">
                  <c:v>Σλοβακία</c:v>
                </c:pt>
                <c:pt idx="7">
                  <c:v>Βουλγαρία</c:v>
                </c:pt>
                <c:pt idx="8">
                  <c:v>Εσθονία</c:v>
                </c:pt>
                <c:pt idx="9">
                  <c:v>Ισπανία</c:v>
                </c:pt>
                <c:pt idx="10">
                  <c:v>Τσεχία</c:v>
                </c:pt>
                <c:pt idx="11">
                  <c:v>Ιταλία</c:v>
                </c:pt>
                <c:pt idx="12">
                  <c:v>Ολλανδία</c:v>
                </c:pt>
                <c:pt idx="13">
                  <c:v>Σουηδία</c:v>
                </c:pt>
                <c:pt idx="14">
                  <c:v>Πορτογαλία</c:v>
                </c:pt>
                <c:pt idx="15">
                  <c:v>Φινλανδία</c:v>
                </c:pt>
                <c:pt idx="16">
                  <c:v>Λιθουανία</c:v>
                </c:pt>
                <c:pt idx="17">
                  <c:v>Λετονία</c:v>
                </c:pt>
                <c:pt idx="18">
                  <c:v>Αυστρία</c:v>
                </c:pt>
                <c:pt idx="19">
                  <c:v>ΟΟΣΑ ΜΟ</c:v>
                </c:pt>
                <c:pt idx="20">
                  <c:v>Πολωνία</c:v>
                </c:pt>
                <c:pt idx="21">
                  <c:v>Σλοβενία</c:v>
                </c:pt>
                <c:pt idx="22">
                  <c:v>Μάλτα</c:v>
                </c:pt>
                <c:pt idx="23">
                  <c:v>Ρουμανία</c:v>
                </c:pt>
                <c:pt idx="24">
                  <c:v>Κροατία</c:v>
                </c:pt>
                <c:pt idx="25">
                  <c:v>Ιρλανδία</c:v>
                </c:pt>
                <c:pt idx="26">
                  <c:v>Ελλάδα</c:v>
                </c:pt>
              </c:strCache>
            </c:strRef>
          </c:cat>
          <c:val>
            <c:numRef>
              <c:f>Φύλλο1!$B$2:$B$28</c:f>
              <c:numCache>
                <c:formatCode>0.0</c:formatCode>
                <c:ptCount val="27"/>
                <c:pt idx="0">
                  <c:v>3.4561833943542908</c:v>
                </c:pt>
                <c:pt idx="1">
                  <c:v>5.7774177393746893</c:v>
                </c:pt>
                <c:pt idx="2">
                  <c:v>3.5748942126801371</c:v>
                </c:pt>
                <c:pt idx="3">
                  <c:v>2.763803283641475</c:v>
                </c:pt>
                <c:pt idx="4">
                  <c:v>3.7490798912889431</c:v>
                </c:pt>
                <c:pt idx="5">
                  <c:v>3.3476971772905268</c:v>
                </c:pt>
                <c:pt idx="6">
                  <c:v>3.369072821205116</c:v>
                </c:pt>
                <c:pt idx="7">
                  <c:v>2.8863225074482721</c:v>
                </c:pt>
                <c:pt idx="8">
                  <c:v>3.0909045258636572</c:v>
                </c:pt>
                <c:pt idx="9">
                  <c:v>3.5604037079103419</c:v>
                </c:pt>
                <c:pt idx="10">
                  <c:v>3.1051648235699818</c:v>
                </c:pt>
                <c:pt idx="11">
                  <c:v>4.5719232370470433</c:v>
                </c:pt>
                <c:pt idx="12">
                  <c:v>2.8156032972031739</c:v>
                </c:pt>
                <c:pt idx="13">
                  <c:v>3.1180075906758402</c:v>
                </c:pt>
                <c:pt idx="14">
                  <c:v>4.0807678042629991</c:v>
                </c:pt>
                <c:pt idx="15">
                  <c:v>2.5141081297698422</c:v>
                </c:pt>
                <c:pt idx="16">
                  <c:v>3.4909827995594451</c:v>
                </c:pt>
                <c:pt idx="17">
                  <c:v>2.7456925816263982</c:v>
                </c:pt>
                <c:pt idx="18">
                  <c:v>2.6476634124625771</c:v>
                </c:pt>
                <c:pt idx="19">
                  <c:v>3.6654963405128358</c:v>
                </c:pt>
                <c:pt idx="20">
                  <c:v>3.84143576609753</c:v>
                </c:pt>
                <c:pt idx="21">
                  <c:v>2.9633638506539701</c:v>
                </c:pt>
                <c:pt idx="22">
                  <c:v>4.2405895354100229</c:v>
                </c:pt>
                <c:pt idx="23">
                  <c:v>3.031610414517107</c:v>
                </c:pt>
                <c:pt idx="24">
                  <c:v>2.8937026091066622</c:v>
                </c:pt>
                <c:pt idx="25">
                  <c:v>3.08452328441905</c:v>
                </c:pt>
                <c:pt idx="26">
                  <c:v>2.79561629533096</c:v>
                </c:pt>
              </c:numCache>
            </c:numRef>
          </c:val>
          <c:smooth val="0"/>
          <c:extLst xmlns:c16r2="http://schemas.microsoft.com/office/drawing/2015/06/chart">
            <c:ext xmlns:c16="http://schemas.microsoft.com/office/drawing/2014/chart" uri="{C3380CC4-5D6E-409C-BE32-E72D297353CC}">
              <c16:uniqueId val="{0000000A-BDCA-4A6B-BD26-0B171BDA4237}"/>
            </c:ext>
          </c:extLst>
        </c:ser>
        <c:ser>
          <c:idx val="1"/>
          <c:order val="1"/>
          <c:tx>
            <c:strRef>
              <c:f>Φύλλο1!$C$1</c:f>
              <c:strCache>
                <c:ptCount val="1"/>
                <c:pt idx="0">
                  <c:v>μαθήματα ξένης γλώσσας</c:v>
                </c:pt>
              </c:strCache>
            </c:strRef>
          </c:tx>
          <c:spPr>
            <a:ln w="28575" cap="rnd">
              <a:noFill/>
              <a:round/>
            </a:ln>
            <a:effectLst/>
          </c:spPr>
          <c:marker>
            <c:symbol val="circle"/>
            <c:size val="11"/>
            <c:spPr>
              <a:solidFill>
                <a:srgbClr val="A6435C"/>
              </a:solidFill>
              <a:ln w="9525">
                <a:solidFill>
                  <a:srgbClr val="EDDBDE"/>
                </a:solidFill>
              </a:ln>
              <a:effectLst/>
            </c:spPr>
          </c:marker>
          <c:dLbls>
            <c:dLbl>
              <c:idx val="1"/>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DCA-4A6B-BD26-0B171BDA4237}"/>
                </c:ext>
              </c:extLst>
            </c:dLbl>
            <c:dLbl>
              <c:idx val="11"/>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DCA-4A6B-BD26-0B171BDA4237}"/>
                </c:ext>
              </c:extLst>
            </c:dLbl>
            <c:dLbl>
              <c:idx val="14"/>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DCA-4A6B-BD26-0B171BDA4237}"/>
                </c:ext>
              </c:extLst>
            </c:dLbl>
            <c:dLbl>
              <c:idx val="19"/>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DCA-4A6B-BD26-0B171BDA4237}"/>
                </c:ext>
              </c:extLst>
            </c:dLbl>
            <c:dLbl>
              <c:idx val="20"/>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DCA-4A6B-BD26-0B171BDA4237}"/>
                </c:ext>
              </c:extLst>
            </c:dLbl>
            <c:dLbl>
              <c:idx val="22"/>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DCA-4A6B-BD26-0B171BDA4237}"/>
                </c:ext>
              </c:extLst>
            </c:dLbl>
            <c:dLbl>
              <c:idx val="23"/>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DCA-4A6B-BD26-0B171BDA4237}"/>
                </c:ext>
              </c:extLst>
            </c:dLbl>
            <c:dLbl>
              <c:idx val="24"/>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DCA-4A6B-BD26-0B171BDA4237}"/>
                </c:ext>
              </c:extLst>
            </c:dLbl>
            <c:dLbl>
              <c:idx val="25"/>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DCA-4A6B-BD26-0B171BDA4237}"/>
                </c:ext>
              </c:extLst>
            </c:dLbl>
            <c:dLbl>
              <c:idx val="26"/>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DCA-4A6B-BD26-0B171BDA4237}"/>
                </c:ext>
              </c:extLst>
            </c:dLbl>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Φύλλο1!$A$2:$A$28</c:f>
              <c:strCache>
                <c:ptCount val="27"/>
                <c:pt idx="0">
                  <c:v>Λουξεμβούργο</c:v>
                </c:pt>
                <c:pt idx="1">
                  <c:v>Δανία</c:v>
                </c:pt>
                <c:pt idx="2">
                  <c:v>Βέλγιο</c:v>
                </c:pt>
                <c:pt idx="3">
                  <c:v>Ουγγαρία</c:v>
                </c:pt>
                <c:pt idx="4">
                  <c:v>Γαλλία</c:v>
                </c:pt>
                <c:pt idx="5">
                  <c:v>Γερμανία</c:v>
                </c:pt>
                <c:pt idx="6">
                  <c:v>Σλοβακία</c:v>
                </c:pt>
                <c:pt idx="7">
                  <c:v>Βουλγαρία</c:v>
                </c:pt>
                <c:pt idx="8">
                  <c:v>Εσθονία</c:v>
                </c:pt>
                <c:pt idx="9">
                  <c:v>Ισπανία</c:v>
                </c:pt>
                <c:pt idx="10">
                  <c:v>Τσεχία</c:v>
                </c:pt>
                <c:pt idx="11">
                  <c:v>Ιταλία</c:v>
                </c:pt>
                <c:pt idx="12">
                  <c:v>Ολλανδία</c:v>
                </c:pt>
                <c:pt idx="13">
                  <c:v>Σουηδία</c:v>
                </c:pt>
                <c:pt idx="14">
                  <c:v>Πορτογαλία</c:v>
                </c:pt>
                <c:pt idx="15">
                  <c:v>Φινλανδία</c:v>
                </c:pt>
                <c:pt idx="16">
                  <c:v>Λιθουανία</c:v>
                </c:pt>
                <c:pt idx="17">
                  <c:v>Λετονία</c:v>
                </c:pt>
                <c:pt idx="18">
                  <c:v>Αυστρία</c:v>
                </c:pt>
                <c:pt idx="19">
                  <c:v>ΟΟΣΑ ΜΟ</c:v>
                </c:pt>
                <c:pt idx="20">
                  <c:v>Πολωνία</c:v>
                </c:pt>
                <c:pt idx="21">
                  <c:v>Σλοβενία</c:v>
                </c:pt>
                <c:pt idx="22">
                  <c:v>Μάλτα</c:v>
                </c:pt>
                <c:pt idx="23">
                  <c:v>Ρουμανία</c:v>
                </c:pt>
                <c:pt idx="24">
                  <c:v>Κροατία</c:v>
                </c:pt>
                <c:pt idx="25">
                  <c:v>Ιρλανδία</c:v>
                </c:pt>
                <c:pt idx="26">
                  <c:v>Ελλάδα</c:v>
                </c:pt>
              </c:strCache>
            </c:strRef>
          </c:cat>
          <c:val>
            <c:numRef>
              <c:f>Φύλλο1!$C$2:$C$28</c:f>
              <c:numCache>
                <c:formatCode>0.0</c:formatCode>
                <c:ptCount val="27"/>
                <c:pt idx="0">
                  <c:v>6.1833022183655793</c:v>
                </c:pt>
                <c:pt idx="1">
                  <c:v>4.8044767687987102</c:v>
                </c:pt>
                <c:pt idx="2">
                  <c:v>4.7187531885175646</c:v>
                </c:pt>
                <c:pt idx="3">
                  <c:v>4.6524135614895874</c:v>
                </c:pt>
                <c:pt idx="4">
                  <c:v>4.5448644723373004</c:v>
                </c:pt>
                <c:pt idx="5">
                  <c:v>4.4472188353798447</c:v>
                </c:pt>
                <c:pt idx="6">
                  <c:v>4.285244725375974</c:v>
                </c:pt>
                <c:pt idx="7">
                  <c:v>4.1944970540378854</c:v>
                </c:pt>
                <c:pt idx="8">
                  <c:v>3.9933512338993409</c:v>
                </c:pt>
                <c:pt idx="9">
                  <c:v>3.933017856113572</c:v>
                </c:pt>
                <c:pt idx="10">
                  <c:v>3.8554289446240739</c:v>
                </c:pt>
                <c:pt idx="11">
                  <c:v>3.819811485158823</c:v>
                </c:pt>
                <c:pt idx="12">
                  <c:v>3.8143557869859461</c:v>
                </c:pt>
                <c:pt idx="13">
                  <c:v>3.8061865799842902</c:v>
                </c:pt>
                <c:pt idx="14">
                  <c:v>3.772474964168318</c:v>
                </c:pt>
                <c:pt idx="15">
                  <c:v>3.752309275282725</c:v>
                </c:pt>
                <c:pt idx="16">
                  <c:v>3.6958347280612851</c:v>
                </c:pt>
                <c:pt idx="17">
                  <c:v>3.655357408094059</c:v>
                </c:pt>
                <c:pt idx="18">
                  <c:v>3.6051177750561858</c:v>
                </c:pt>
                <c:pt idx="19">
                  <c:v>3.5846402372688488</c:v>
                </c:pt>
                <c:pt idx="20">
                  <c:v>3.5554598636368842</c:v>
                </c:pt>
                <c:pt idx="21">
                  <c:v>3.0204970387731351</c:v>
                </c:pt>
                <c:pt idx="22">
                  <c:v>2.8982817775519552</c:v>
                </c:pt>
                <c:pt idx="23">
                  <c:v>2.7007470284146629</c:v>
                </c:pt>
                <c:pt idx="24">
                  <c:v>2.6199226473537638</c:v>
                </c:pt>
                <c:pt idx="25">
                  <c:v>2.5142296074527288</c:v>
                </c:pt>
                <c:pt idx="26">
                  <c:v>1.8014162967684031</c:v>
                </c:pt>
              </c:numCache>
            </c:numRef>
          </c:val>
          <c:smooth val="0"/>
          <c:extLst xmlns:c16r2="http://schemas.microsoft.com/office/drawing/2015/06/chart">
            <c:ext xmlns:c16="http://schemas.microsoft.com/office/drawing/2014/chart" uri="{C3380CC4-5D6E-409C-BE32-E72D297353CC}">
              <c16:uniqueId val="{00000015-BDCA-4A6B-BD26-0B171BDA4237}"/>
            </c:ext>
          </c:extLst>
        </c:ser>
        <c:dLbls>
          <c:showLegendKey val="0"/>
          <c:showVal val="0"/>
          <c:showCatName val="0"/>
          <c:showSerName val="0"/>
          <c:showPercent val="0"/>
          <c:showBubbleSize val="0"/>
        </c:dLbls>
        <c:hiLowLines>
          <c:spPr>
            <a:ln w="9525" cap="flat" cmpd="sng" algn="ctr">
              <a:gradFill>
                <a:gsLst>
                  <a:gs pos="100000">
                    <a:srgbClr val="5B9BD5"/>
                  </a:gs>
                  <a:gs pos="0">
                    <a:srgbClr val="A6435C"/>
                  </a:gs>
                </a:gsLst>
                <a:lin ang="5400000" scaled="1"/>
              </a:gradFill>
              <a:round/>
            </a:ln>
            <a:effectLst/>
          </c:spPr>
        </c:hiLowLines>
        <c:marker val="1"/>
        <c:smooth val="0"/>
        <c:axId val="224135168"/>
        <c:axId val="222763200"/>
      </c:lineChart>
      <c:catAx>
        <c:axId val="22413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2763200"/>
        <c:crosses val="autoZero"/>
        <c:auto val="0"/>
        <c:lblAlgn val="ctr"/>
        <c:lblOffset val="100"/>
        <c:noMultiLvlLbl val="0"/>
      </c:catAx>
      <c:valAx>
        <c:axId val="222763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13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Σλοβενία</c:v>
                </c:pt>
                <c:pt idx="1">
                  <c:v>Σουηδία</c:v>
                </c:pt>
                <c:pt idx="2">
                  <c:v>Εσθονία</c:v>
                </c:pt>
                <c:pt idx="3">
                  <c:v>Λιθουανία</c:v>
                </c:pt>
                <c:pt idx="4">
                  <c:v>Λετονία</c:v>
                </c:pt>
                <c:pt idx="5">
                  <c:v>Λουξεμβούργο</c:v>
                </c:pt>
                <c:pt idx="6">
                  <c:v>Ολλανδία</c:v>
                </c:pt>
                <c:pt idx="7">
                  <c:v>Φινλανδία</c:v>
                </c:pt>
                <c:pt idx="8">
                  <c:v>Κύπρος</c:v>
                </c:pt>
                <c:pt idx="9">
                  <c:v>Δανία</c:v>
                </c:pt>
                <c:pt idx="10">
                  <c:v>Αυστρία</c:v>
                </c:pt>
                <c:pt idx="11">
                  <c:v>Γερμανία</c:v>
                </c:pt>
                <c:pt idx="12">
                  <c:v>Σλοβακία</c:v>
                </c:pt>
                <c:pt idx="13">
                  <c:v>Μάλτα</c:v>
                </c:pt>
                <c:pt idx="14">
                  <c:v>Κροατία</c:v>
                </c:pt>
                <c:pt idx="15">
                  <c:v>Βέλγιο</c:v>
                </c:pt>
                <c:pt idx="16">
                  <c:v>Τσεχία</c:v>
                </c:pt>
                <c:pt idx="17">
                  <c:v>Γαλλία</c:v>
                </c:pt>
                <c:pt idx="18">
                  <c:v>ΕΕ-27</c:v>
                </c:pt>
                <c:pt idx="19">
                  <c:v>Πολωνία</c:v>
                </c:pt>
                <c:pt idx="20">
                  <c:v>Ελλάδα</c:v>
                </c:pt>
                <c:pt idx="21">
                  <c:v>Πορτογαλία</c:v>
                </c:pt>
                <c:pt idx="22">
                  <c:v>Ιταλία</c:v>
                </c:pt>
                <c:pt idx="23">
                  <c:v>Ιρλανδία</c:v>
                </c:pt>
                <c:pt idx="24">
                  <c:v>Ισπανία</c:v>
                </c:pt>
                <c:pt idx="25">
                  <c:v>Ρουμανία</c:v>
                </c:pt>
                <c:pt idx="26">
                  <c:v>Ουγγαρία</c:v>
                </c:pt>
                <c:pt idx="27">
                  <c:v>Βουλγαρία</c:v>
                </c:pt>
              </c:strCache>
            </c:strRef>
          </c:cat>
          <c:val>
            <c:numRef>
              <c:f>Φύλλο1!$B$2:$B$29</c:f>
              <c:numCache>
                <c:formatCode>0.0</c:formatCode>
                <c:ptCount val="28"/>
                <c:pt idx="0">
                  <c:v>4</c:v>
                </c:pt>
                <c:pt idx="1">
                  <c:v>4.0999999999999996</c:v>
                </c:pt>
                <c:pt idx="2">
                  <c:v>4.5</c:v>
                </c:pt>
                <c:pt idx="3">
                  <c:v>4.5999999999999996</c:v>
                </c:pt>
                <c:pt idx="4">
                  <c:v>5</c:v>
                </c:pt>
                <c:pt idx="5">
                  <c:v>5.5</c:v>
                </c:pt>
                <c:pt idx="6">
                  <c:v>7</c:v>
                </c:pt>
                <c:pt idx="7">
                  <c:v>7.8</c:v>
                </c:pt>
                <c:pt idx="8">
                  <c:v>8.1</c:v>
                </c:pt>
                <c:pt idx="9">
                  <c:v>9.8000000000000007</c:v>
                </c:pt>
                <c:pt idx="10">
                  <c:v>11.6</c:v>
                </c:pt>
                <c:pt idx="11">
                  <c:v>12.3</c:v>
                </c:pt>
                <c:pt idx="12">
                  <c:v>14.4</c:v>
                </c:pt>
                <c:pt idx="13">
                  <c:v>20.399999999999999</c:v>
                </c:pt>
                <c:pt idx="14">
                  <c:v>20.6</c:v>
                </c:pt>
                <c:pt idx="15">
                  <c:v>22</c:v>
                </c:pt>
                <c:pt idx="16">
                  <c:v>22.1</c:v>
                </c:pt>
                <c:pt idx="17">
                  <c:v>22.4</c:v>
                </c:pt>
                <c:pt idx="18">
                  <c:v>25.3</c:v>
                </c:pt>
                <c:pt idx="19">
                  <c:v>27</c:v>
                </c:pt>
                <c:pt idx="20">
                  <c:v>28.8</c:v>
                </c:pt>
                <c:pt idx="21">
                  <c:v>30.1</c:v>
                </c:pt>
                <c:pt idx="22">
                  <c:v>32.1</c:v>
                </c:pt>
                <c:pt idx="23">
                  <c:v>37.5</c:v>
                </c:pt>
                <c:pt idx="24">
                  <c:v>43.7</c:v>
                </c:pt>
                <c:pt idx="25">
                  <c:v>51.2</c:v>
                </c:pt>
                <c:pt idx="26">
                  <c:v>51.3</c:v>
                </c:pt>
                <c:pt idx="27">
                  <c:v>51.8</c:v>
                </c:pt>
              </c:numCache>
            </c:numRef>
          </c:val>
          <c:extLst xmlns:c16r2="http://schemas.microsoft.com/office/drawing/2015/06/chart">
            <c:ext xmlns:c16="http://schemas.microsoft.com/office/drawing/2014/chart" uri="{C3380CC4-5D6E-409C-BE32-E72D297353CC}">
              <c16:uniqueId val="{00000000-0996-47EC-9A0C-06ACB1F46A55}"/>
            </c:ext>
          </c:extLst>
        </c:ser>
        <c:dLbls>
          <c:showLegendKey val="0"/>
          <c:showVal val="0"/>
          <c:showCatName val="0"/>
          <c:showSerName val="0"/>
          <c:showPercent val="0"/>
          <c:showBubbleSize val="0"/>
        </c:dLbls>
        <c:gapWidth val="34"/>
        <c:overlap val="54"/>
        <c:axId val="224527360"/>
        <c:axId val="193390272"/>
      </c:barChart>
      <c:lineChart>
        <c:grouping val="standard"/>
        <c:varyColors val="0"/>
        <c:ser>
          <c:idx val="1"/>
          <c:order val="1"/>
          <c:tx>
            <c:strRef>
              <c:f>Φύλλο1!$C$1</c:f>
              <c:strCache>
                <c:ptCount val="1"/>
                <c:pt idx="0">
                  <c:v>2011</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Φύλλο1!$A$2:$A$29</c:f>
              <c:strCache>
                <c:ptCount val="28"/>
                <c:pt idx="0">
                  <c:v>Σλοβενία</c:v>
                </c:pt>
                <c:pt idx="1">
                  <c:v>Σουηδία</c:v>
                </c:pt>
                <c:pt idx="2">
                  <c:v>Εσθονία</c:v>
                </c:pt>
                <c:pt idx="3">
                  <c:v>Λιθουανία</c:v>
                </c:pt>
                <c:pt idx="4">
                  <c:v>Λετονία</c:v>
                </c:pt>
                <c:pt idx="5">
                  <c:v>Λουξεμβούργο</c:v>
                </c:pt>
                <c:pt idx="6">
                  <c:v>Ολλανδία</c:v>
                </c:pt>
                <c:pt idx="7">
                  <c:v>Φινλανδία</c:v>
                </c:pt>
                <c:pt idx="8">
                  <c:v>Κύπρος</c:v>
                </c:pt>
                <c:pt idx="9">
                  <c:v>Δανία</c:v>
                </c:pt>
                <c:pt idx="10">
                  <c:v>Αυστρία</c:v>
                </c:pt>
                <c:pt idx="11">
                  <c:v>Γερμανία</c:v>
                </c:pt>
                <c:pt idx="12">
                  <c:v>Σλοβακία</c:v>
                </c:pt>
                <c:pt idx="13">
                  <c:v>Μάλτα</c:v>
                </c:pt>
                <c:pt idx="14">
                  <c:v>Κροατία</c:v>
                </c:pt>
                <c:pt idx="15">
                  <c:v>Βέλγιο</c:v>
                </c:pt>
                <c:pt idx="16">
                  <c:v>Τσεχία</c:v>
                </c:pt>
                <c:pt idx="17">
                  <c:v>Γαλλία</c:v>
                </c:pt>
                <c:pt idx="18">
                  <c:v>ΕΕ-27</c:v>
                </c:pt>
                <c:pt idx="19">
                  <c:v>Πολωνία</c:v>
                </c:pt>
                <c:pt idx="20">
                  <c:v>Ελλάδα</c:v>
                </c:pt>
                <c:pt idx="21">
                  <c:v>Πορτογαλία</c:v>
                </c:pt>
                <c:pt idx="22">
                  <c:v>Ιταλία</c:v>
                </c:pt>
                <c:pt idx="23">
                  <c:v>Ιρλανδία</c:v>
                </c:pt>
                <c:pt idx="24">
                  <c:v>Ισπανία</c:v>
                </c:pt>
                <c:pt idx="25">
                  <c:v>Ρουμανία</c:v>
                </c:pt>
                <c:pt idx="26">
                  <c:v>Ουγγαρία</c:v>
                </c:pt>
                <c:pt idx="27">
                  <c:v>Βουλγαρία</c:v>
                </c:pt>
              </c:strCache>
            </c:strRef>
          </c:cat>
          <c:val>
            <c:numRef>
              <c:f>Φύλλο1!$C$2:$C$29</c:f>
              <c:numCache>
                <c:formatCode>General</c:formatCode>
                <c:ptCount val="28"/>
                <c:pt idx="0">
                  <c:v>7.6</c:v>
                </c:pt>
                <c:pt idx="1">
                  <c:v>8.1999999999999993</c:v>
                </c:pt>
                <c:pt idx="2">
                  <c:v>14.5</c:v>
                </c:pt>
                <c:pt idx="3">
                  <c:v>2.7</c:v>
                </c:pt>
                <c:pt idx="4">
                  <c:v>5.0999999999999996</c:v>
                </c:pt>
                <c:pt idx="6">
                  <c:v>13.9</c:v>
                </c:pt>
                <c:pt idx="7">
                  <c:v>8.1999999999999993</c:v>
                </c:pt>
                <c:pt idx="8">
                  <c:v>16.100000000000001</c:v>
                </c:pt>
                <c:pt idx="9">
                  <c:v>5.9</c:v>
                </c:pt>
                <c:pt idx="10">
                  <c:v>21.9</c:v>
                </c:pt>
                <c:pt idx="11">
                  <c:v>21.5</c:v>
                </c:pt>
                <c:pt idx="12">
                  <c:v>14.7</c:v>
                </c:pt>
                <c:pt idx="13">
                  <c:v>10.9</c:v>
                </c:pt>
                <c:pt idx="15">
                  <c:v>42.1</c:v>
                </c:pt>
                <c:pt idx="16">
                  <c:v>30.9</c:v>
                </c:pt>
                <c:pt idx="17">
                  <c:v>41.2</c:v>
                </c:pt>
                <c:pt idx="18">
                  <c:v>34.5</c:v>
                </c:pt>
                <c:pt idx="19">
                  <c:v>38.1</c:v>
                </c:pt>
                <c:pt idx="20">
                  <c:v>41.9</c:v>
                </c:pt>
                <c:pt idx="21">
                  <c:v>41.5</c:v>
                </c:pt>
                <c:pt idx="22">
                  <c:v>40.1</c:v>
                </c:pt>
                <c:pt idx="23">
                  <c:v>72.7</c:v>
                </c:pt>
                <c:pt idx="24">
                  <c:v>48.9</c:v>
                </c:pt>
                <c:pt idx="26">
                  <c:v>63.2</c:v>
                </c:pt>
                <c:pt idx="27">
                  <c:v>61.1</c:v>
                </c:pt>
              </c:numCache>
            </c:numRef>
          </c:val>
          <c:smooth val="0"/>
          <c:extLst xmlns:c16r2="http://schemas.microsoft.com/office/drawing/2015/06/chart">
            <c:ext xmlns:c16="http://schemas.microsoft.com/office/drawing/2014/chart" uri="{C3380CC4-5D6E-409C-BE32-E72D297353CC}">
              <c16:uniqueId val="{00000001-0996-47EC-9A0C-06ACB1F46A55}"/>
            </c:ext>
          </c:extLst>
        </c:ser>
        <c:dLbls>
          <c:showLegendKey val="0"/>
          <c:showVal val="0"/>
          <c:showCatName val="0"/>
          <c:showSerName val="0"/>
          <c:showPercent val="0"/>
          <c:showBubbleSize val="0"/>
        </c:dLbls>
        <c:marker val="1"/>
        <c:smooth val="0"/>
        <c:axId val="224527360"/>
        <c:axId val="193390272"/>
      </c:lineChart>
      <c:catAx>
        <c:axId val="22452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93390272"/>
        <c:crosses val="autoZero"/>
        <c:auto val="0"/>
        <c:lblAlgn val="ctr"/>
        <c:lblOffset val="100"/>
        <c:noMultiLvlLbl val="0"/>
      </c:catAx>
      <c:valAx>
        <c:axId val="193390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52736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Κύπρος</c:v>
                </c:pt>
                <c:pt idx="1">
                  <c:v>Ελλάδα</c:v>
                </c:pt>
                <c:pt idx="2">
                  <c:v>Αυστρία</c:v>
                </c:pt>
                <c:pt idx="3">
                  <c:v>Σουηδία</c:v>
                </c:pt>
                <c:pt idx="4">
                  <c:v>Κροατία</c:v>
                </c:pt>
                <c:pt idx="5">
                  <c:v>Πολωνία</c:v>
                </c:pt>
                <c:pt idx="6">
                  <c:v>Μάλτα</c:v>
                </c:pt>
                <c:pt idx="7">
                  <c:v>Τσεχία</c:v>
                </c:pt>
                <c:pt idx="8">
                  <c:v>Γερμανία</c:v>
                </c:pt>
                <c:pt idx="9">
                  <c:v>Λιθουανία</c:v>
                </c:pt>
                <c:pt idx="10">
                  <c:v>ΕΕ-27</c:v>
                </c:pt>
                <c:pt idx="11">
                  <c:v>Ιταλία</c:v>
                </c:pt>
                <c:pt idx="12">
                  <c:v>Ρουμανία</c:v>
                </c:pt>
                <c:pt idx="13">
                  <c:v>Γαλλία</c:v>
                </c:pt>
                <c:pt idx="14">
                  <c:v>Ισπανία</c:v>
                </c:pt>
                <c:pt idx="15">
                  <c:v>Βουλγαρία</c:v>
                </c:pt>
                <c:pt idx="16">
                  <c:v>Ιρλανδία</c:v>
                </c:pt>
                <c:pt idx="17">
                  <c:v>Πορτογαλία</c:v>
                </c:pt>
                <c:pt idx="18">
                  <c:v>Ουγγαρία</c:v>
                </c:pt>
                <c:pt idx="19">
                  <c:v>Σλοβακία</c:v>
                </c:pt>
                <c:pt idx="20">
                  <c:v>Δανία</c:v>
                </c:pt>
                <c:pt idx="21">
                  <c:v>Λετονία</c:v>
                </c:pt>
                <c:pt idx="22">
                  <c:v>Βέλγιο</c:v>
                </c:pt>
                <c:pt idx="23">
                  <c:v>Ολλανδία</c:v>
                </c:pt>
                <c:pt idx="24">
                  <c:v>Φινλανδία</c:v>
                </c:pt>
                <c:pt idx="25">
                  <c:v>Εσθονία</c:v>
                </c:pt>
                <c:pt idx="26">
                  <c:v>Λουξεμβούργο</c:v>
                </c:pt>
                <c:pt idx="27">
                  <c:v>Σλοβενία</c:v>
                </c:pt>
              </c:strCache>
            </c:strRef>
          </c:cat>
          <c:val>
            <c:numRef>
              <c:f>Φύλλο1!$B$2:$B$29</c:f>
              <c:numCache>
                <c:formatCode>0.0</c:formatCode>
                <c:ptCount val="28"/>
                <c:pt idx="0">
                  <c:v>61.5</c:v>
                </c:pt>
                <c:pt idx="1">
                  <c:v>55</c:v>
                </c:pt>
                <c:pt idx="2">
                  <c:v>53</c:v>
                </c:pt>
                <c:pt idx="3">
                  <c:v>50.8</c:v>
                </c:pt>
                <c:pt idx="4">
                  <c:v>50.3</c:v>
                </c:pt>
                <c:pt idx="5">
                  <c:v>47.3</c:v>
                </c:pt>
                <c:pt idx="6">
                  <c:v>47.2</c:v>
                </c:pt>
                <c:pt idx="7">
                  <c:v>46.6</c:v>
                </c:pt>
                <c:pt idx="8">
                  <c:v>41.4</c:v>
                </c:pt>
                <c:pt idx="9">
                  <c:v>38.299999999999997</c:v>
                </c:pt>
                <c:pt idx="10">
                  <c:v>37.700000000000003</c:v>
                </c:pt>
                <c:pt idx="11">
                  <c:v>37.5</c:v>
                </c:pt>
                <c:pt idx="12">
                  <c:v>35.200000000000003</c:v>
                </c:pt>
                <c:pt idx="13">
                  <c:v>34.6</c:v>
                </c:pt>
                <c:pt idx="14">
                  <c:v>34.6</c:v>
                </c:pt>
                <c:pt idx="15">
                  <c:v>34.5</c:v>
                </c:pt>
                <c:pt idx="16">
                  <c:v>33.799999999999997</c:v>
                </c:pt>
                <c:pt idx="17">
                  <c:v>31</c:v>
                </c:pt>
                <c:pt idx="18">
                  <c:v>30.6</c:v>
                </c:pt>
                <c:pt idx="19">
                  <c:v>30.3</c:v>
                </c:pt>
                <c:pt idx="20">
                  <c:v>29.2</c:v>
                </c:pt>
                <c:pt idx="21">
                  <c:v>26.3</c:v>
                </c:pt>
                <c:pt idx="22">
                  <c:v>25.1</c:v>
                </c:pt>
                <c:pt idx="23">
                  <c:v>20.7</c:v>
                </c:pt>
                <c:pt idx="24">
                  <c:v>20.399999999999999</c:v>
                </c:pt>
                <c:pt idx="25">
                  <c:v>19.3</c:v>
                </c:pt>
                <c:pt idx="26">
                  <c:v>17.2</c:v>
                </c:pt>
                <c:pt idx="27">
                  <c:v>16.600000000000001</c:v>
                </c:pt>
              </c:numCache>
            </c:numRef>
          </c:val>
          <c:extLst xmlns:c16r2="http://schemas.microsoft.com/office/drawing/2015/06/chart">
            <c:ext xmlns:c16="http://schemas.microsoft.com/office/drawing/2014/chart" uri="{C3380CC4-5D6E-409C-BE32-E72D297353CC}">
              <c16:uniqueId val="{00000000-D66F-48E6-80E4-7B6BF676B045}"/>
            </c:ext>
          </c:extLst>
        </c:ser>
        <c:dLbls>
          <c:showLegendKey val="0"/>
          <c:showVal val="0"/>
          <c:showCatName val="0"/>
          <c:showSerName val="0"/>
          <c:showPercent val="0"/>
          <c:showBubbleSize val="0"/>
        </c:dLbls>
        <c:gapWidth val="34"/>
        <c:overlap val="54"/>
        <c:axId val="224440320"/>
        <c:axId val="193392576"/>
      </c:barChart>
      <c:lineChart>
        <c:grouping val="standard"/>
        <c:varyColors val="0"/>
        <c:ser>
          <c:idx val="1"/>
          <c:order val="1"/>
          <c:tx>
            <c:strRef>
              <c:f>Φύλλο1!$C$1</c:f>
              <c:strCache>
                <c:ptCount val="1"/>
                <c:pt idx="0">
                  <c:v>2011</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Φύλλο1!$A$2:$A$29</c:f>
              <c:strCache>
                <c:ptCount val="28"/>
                <c:pt idx="0">
                  <c:v>Κύπρος</c:v>
                </c:pt>
                <c:pt idx="1">
                  <c:v>Ελλάδα</c:v>
                </c:pt>
                <c:pt idx="2">
                  <c:v>Αυστρία</c:v>
                </c:pt>
                <c:pt idx="3">
                  <c:v>Σουηδία</c:v>
                </c:pt>
                <c:pt idx="4">
                  <c:v>Κροατία</c:v>
                </c:pt>
                <c:pt idx="5">
                  <c:v>Πολωνία</c:v>
                </c:pt>
                <c:pt idx="6">
                  <c:v>Μάλτα</c:v>
                </c:pt>
                <c:pt idx="7">
                  <c:v>Τσεχία</c:v>
                </c:pt>
                <c:pt idx="8">
                  <c:v>Γερμανία</c:v>
                </c:pt>
                <c:pt idx="9">
                  <c:v>Λιθουανία</c:v>
                </c:pt>
                <c:pt idx="10">
                  <c:v>ΕΕ-27</c:v>
                </c:pt>
                <c:pt idx="11">
                  <c:v>Ιταλία</c:v>
                </c:pt>
                <c:pt idx="12">
                  <c:v>Ρουμανία</c:v>
                </c:pt>
                <c:pt idx="13">
                  <c:v>Γαλλία</c:v>
                </c:pt>
                <c:pt idx="14">
                  <c:v>Ισπανία</c:v>
                </c:pt>
                <c:pt idx="15">
                  <c:v>Βουλγαρία</c:v>
                </c:pt>
                <c:pt idx="16">
                  <c:v>Ιρλανδία</c:v>
                </c:pt>
                <c:pt idx="17">
                  <c:v>Πορτογαλία</c:v>
                </c:pt>
                <c:pt idx="18">
                  <c:v>Ουγγαρία</c:v>
                </c:pt>
                <c:pt idx="19">
                  <c:v>Σλοβακία</c:v>
                </c:pt>
                <c:pt idx="20">
                  <c:v>Δανία</c:v>
                </c:pt>
                <c:pt idx="21">
                  <c:v>Λετονία</c:v>
                </c:pt>
                <c:pt idx="22">
                  <c:v>Βέλγιο</c:v>
                </c:pt>
                <c:pt idx="23">
                  <c:v>Ολλανδία</c:v>
                </c:pt>
                <c:pt idx="24">
                  <c:v>Φινλανδία</c:v>
                </c:pt>
                <c:pt idx="25">
                  <c:v>Εσθονία</c:v>
                </c:pt>
                <c:pt idx="26">
                  <c:v>Λουξεμβούργο</c:v>
                </c:pt>
                <c:pt idx="27">
                  <c:v>Σλοβενία</c:v>
                </c:pt>
              </c:strCache>
            </c:strRef>
          </c:cat>
          <c:val>
            <c:numRef>
              <c:f>Φύλλο1!$C$2:$C$29</c:f>
              <c:numCache>
                <c:formatCode>General</c:formatCode>
                <c:ptCount val="28"/>
                <c:pt idx="0">
                  <c:v>56.7</c:v>
                </c:pt>
                <c:pt idx="1">
                  <c:v>43</c:v>
                </c:pt>
                <c:pt idx="2">
                  <c:v>50.5</c:v>
                </c:pt>
                <c:pt idx="3">
                  <c:v>31.6</c:v>
                </c:pt>
                <c:pt idx="5">
                  <c:v>38.700000000000003</c:v>
                </c:pt>
                <c:pt idx="6">
                  <c:v>24.7</c:v>
                </c:pt>
                <c:pt idx="7">
                  <c:v>39.6</c:v>
                </c:pt>
                <c:pt idx="8">
                  <c:v>41.9</c:v>
                </c:pt>
                <c:pt idx="9">
                  <c:v>40.700000000000003</c:v>
                </c:pt>
                <c:pt idx="10">
                  <c:v>35.6</c:v>
                </c:pt>
                <c:pt idx="11">
                  <c:v>39.6</c:v>
                </c:pt>
                <c:pt idx="13">
                  <c:v>34.9</c:v>
                </c:pt>
                <c:pt idx="14">
                  <c:v>34</c:v>
                </c:pt>
                <c:pt idx="15">
                  <c:v>24.4</c:v>
                </c:pt>
                <c:pt idx="16">
                  <c:v>20.8</c:v>
                </c:pt>
                <c:pt idx="17">
                  <c:v>26.6</c:v>
                </c:pt>
                <c:pt idx="18">
                  <c:v>25.9</c:v>
                </c:pt>
                <c:pt idx="19">
                  <c:v>30.2</c:v>
                </c:pt>
                <c:pt idx="20">
                  <c:v>26.3</c:v>
                </c:pt>
                <c:pt idx="21">
                  <c:v>35.700000000000003</c:v>
                </c:pt>
                <c:pt idx="22">
                  <c:v>13.8</c:v>
                </c:pt>
                <c:pt idx="23">
                  <c:v>25.2</c:v>
                </c:pt>
                <c:pt idx="24">
                  <c:v>13.1</c:v>
                </c:pt>
                <c:pt idx="25">
                  <c:v>24.1</c:v>
                </c:pt>
                <c:pt idx="26">
                  <c:v>5</c:v>
                </c:pt>
                <c:pt idx="27">
                  <c:v>15</c:v>
                </c:pt>
              </c:numCache>
            </c:numRef>
          </c:val>
          <c:smooth val="0"/>
          <c:extLst xmlns:c16r2="http://schemas.microsoft.com/office/drawing/2015/06/chart">
            <c:ext xmlns:c16="http://schemas.microsoft.com/office/drawing/2014/chart" uri="{C3380CC4-5D6E-409C-BE32-E72D297353CC}">
              <c16:uniqueId val="{00000001-D66F-48E6-80E4-7B6BF676B045}"/>
            </c:ext>
          </c:extLst>
        </c:ser>
        <c:dLbls>
          <c:showLegendKey val="0"/>
          <c:showVal val="0"/>
          <c:showCatName val="0"/>
          <c:showSerName val="0"/>
          <c:showPercent val="0"/>
          <c:showBubbleSize val="0"/>
        </c:dLbls>
        <c:marker val="1"/>
        <c:smooth val="0"/>
        <c:axId val="224440320"/>
        <c:axId val="193392576"/>
      </c:lineChart>
      <c:catAx>
        <c:axId val="22444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93392576"/>
        <c:crosses val="autoZero"/>
        <c:auto val="0"/>
        <c:lblAlgn val="ctr"/>
        <c:lblOffset val="100"/>
        <c:noMultiLvlLbl val="0"/>
      </c:catAx>
      <c:valAx>
        <c:axId val="193392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4403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Λετονία</c:v>
                </c:pt>
                <c:pt idx="1">
                  <c:v>Λιθουανία</c:v>
                </c:pt>
                <c:pt idx="2">
                  <c:v>Εσθονία</c:v>
                </c:pt>
                <c:pt idx="3">
                  <c:v>Σλοβακία</c:v>
                </c:pt>
                <c:pt idx="4">
                  <c:v>Φινλανδία</c:v>
                </c:pt>
                <c:pt idx="5">
                  <c:v>Δανία</c:v>
                </c:pt>
                <c:pt idx="6">
                  <c:v>Σουηδία</c:v>
                </c:pt>
                <c:pt idx="7">
                  <c:v>Ολλανδία</c:v>
                </c:pt>
                <c:pt idx="8">
                  <c:v>Γαλλία</c:v>
                </c:pt>
                <c:pt idx="9">
                  <c:v>Γερμανία</c:v>
                </c:pt>
                <c:pt idx="10">
                  <c:v>Βέλγιο</c:v>
                </c:pt>
                <c:pt idx="11">
                  <c:v>Πορτογαλία</c:v>
                </c:pt>
                <c:pt idx="12">
                  <c:v>ΕΕ-27</c:v>
                </c:pt>
                <c:pt idx="13">
                  <c:v>Αυστρία</c:v>
                </c:pt>
                <c:pt idx="14">
                  <c:v>Μάλτα</c:v>
                </c:pt>
                <c:pt idx="15">
                  <c:v>Τσεχία</c:v>
                </c:pt>
                <c:pt idx="16">
                  <c:v>Κροατία</c:v>
                </c:pt>
                <c:pt idx="17">
                  <c:v>Λουξεμβούργο</c:v>
                </c:pt>
                <c:pt idx="18">
                  <c:v>Σλοβενία</c:v>
                </c:pt>
                <c:pt idx="19">
                  <c:v>Ιταλία</c:v>
                </c:pt>
                <c:pt idx="20">
                  <c:v>Κύπρος</c:v>
                </c:pt>
                <c:pt idx="21">
                  <c:v>Ιρλανδία</c:v>
                </c:pt>
                <c:pt idx="22">
                  <c:v>Πολωνία</c:v>
                </c:pt>
                <c:pt idx="23">
                  <c:v>Ισπανία</c:v>
                </c:pt>
                <c:pt idx="24">
                  <c:v>Ουγγαρία</c:v>
                </c:pt>
                <c:pt idx="25">
                  <c:v>Ελλάδα</c:v>
                </c:pt>
                <c:pt idx="26">
                  <c:v>Ρουμανία</c:v>
                </c:pt>
                <c:pt idx="27">
                  <c:v>Βουλγαρία</c:v>
                </c:pt>
              </c:strCache>
            </c:strRef>
          </c:cat>
          <c:val>
            <c:numRef>
              <c:f>Φύλλο1!$B$2:$B$29</c:f>
              <c:numCache>
                <c:formatCode>0.0</c:formatCode>
                <c:ptCount val="28"/>
                <c:pt idx="0">
                  <c:v>52.7</c:v>
                </c:pt>
                <c:pt idx="1">
                  <c:v>47.7</c:v>
                </c:pt>
                <c:pt idx="2">
                  <c:v>43.2</c:v>
                </c:pt>
                <c:pt idx="3">
                  <c:v>34.200000000000003</c:v>
                </c:pt>
                <c:pt idx="4">
                  <c:v>33.6</c:v>
                </c:pt>
                <c:pt idx="5">
                  <c:v>33</c:v>
                </c:pt>
                <c:pt idx="6">
                  <c:v>32.299999999999997</c:v>
                </c:pt>
                <c:pt idx="7">
                  <c:v>32</c:v>
                </c:pt>
                <c:pt idx="8">
                  <c:v>29.9</c:v>
                </c:pt>
                <c:pt idx="9">
                  <c:v>29.8</c:v>
                </c:pt>
                <c:pt idx="10">
                  <c:v>29.5</c:v>
                </c:pt>
                <c:pt idx="11">
                  <c:v>25</c:v>
                </c:pt>
                <c:pt idx="12">
                  <c:v>24.7</c:v>
                </c:pt>
                <c:pt idx="13">
                  <c:v>24.6</c:v>
                </c:pt>
                <c:pt idx="14">
                  <c:v>24.5</c:v>
                </c:pt>
                <c:pt idx="15">
                  <c:v>24.5</c:v>
                </c:pt>
                <c:pt idx="16">
                  <c:v>23.2</c:v>
                </c:pt>
                <c:pt idx="17">
                  <c:v>23.1</c:v>
                </c:pt>
                <c:pt idx="18">
                  <c:v>23.1</c:v>
                </c:pt>
                <c:pt idx="19">
                  <c:v>22.8</c:v>
                </c:pt>
                <c:pt idx="20">
                  <c:v>21.2</c:v>
                </c:pt>
                <c:pt idx="21">
                  <c:v>21</c:v>
                </c:pt>
                <c:pt idx="22">
                  <c:v>20.5</c:v>
                </c:pt>
                <c:pt idx="23">
                  <c:v>15.8</c:v>
                </c:pt>
                <c:pt idx="24">
                  <c:v>14.2</c:v>
                </c:pt>
                <c:pt idx="25">
                  <c:v>13.1</c:v>
                </c:pt>
                <c:pt idx="26">
                  <c:v>12.3</c:v>
                </c:pt>
                <c:pt idx="27">
                  <c:v>11.2</c:v>
                </c:pt>
              </c:numCache>
            </c:numRef>
          </c:val>
          <c:extLst xmlns:c16r2="http://schemas.microsoft.com/office/drawing/2015/06/chart">
            <c:ext xmlns:c16="http://schemas.microsoft.com/office/drawing/2014/chart" uri="{C3380CC4-5D6E-409C-BE32-E72D297353CC}">
              <c16:uniqueId val="{00000000-4534-4F18-829D-084C58ADD16B}"/>
            </c:ext>
          </c:extLst>
        </c:ser>
        <c:dLbls>
          <c:showLegendKey val="0"/>
          <c:showVal val="0"/>
          <c:showCatName val="0"/>
          <c:showSerName val="0"/>
          <c:showPercent val="0"/>
          <c:showBubbleSize val="0"/>
        </c:dLbls>
        <c:gapWidth val="34"/>
        <c:overlap val="54"/>
        <c:axId val="224835072"/>
        <c:axId val="193395456"/>
      </c:barChart>
      <c:lineChart>
        <c:grouping val="standard"/>
        <c:varyColors val="0"/>
        <c:ser>
          <c:idx val="1"/>
          <c:order val="1"/>
          <c:tx>
            <c:strRef>
              <c:f>Φύλλο1!$C$1</c:f>
              <c:strCache>
                <c:ptCount val="1"/>
                <c:pt idx="0">
                  <c:v>2011</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Φύλλο1!$A$2:$A$29</c:f>
              <c:strCache>
                <c:ptCount val="28"/>
                <c:pt idx="0">
                  <c:v>Λετονία</c:v>
                </c:pt>
                <c:pt idx="1">
                  <c:v>Λιθουανία</c:v>
                </c:pt>
                <c:pt idx="2">
                  <c:v>Εσθονία</c:v>
                </c:pt>
                <c:pt idx="3">
                  <c:v>Σλοβακία</c:v>
                </c:pt>
                <c:pt idx="4">
                  <c:v>Φινλανδία</c:v>
                </c:pt>
                <c:pt idx="5">
                  <c:v>Δανία</c:v>
                </c:pt>
                <c:pt idx="6">
                  <c:v>Σουηδία</c:v>
                </c:pt>
                <c:pt idx="7">
                  <c:v>Ολλανδία</c:v>
                </c:pt>
                <c:pt idx="8">
                  <c:v>Γαλλία</c:v>
                </c:pt>
                <c:pt idx="9">
                  <c:v>Γερμανία</c:v>
                </c:pt>
                <c:pt idx="10">
                  <c:v>Βέλγιο</c:v>
                </c:pt>
                <c:pt idx="11">
                  <c:v>Πορτογαλία</c:v>
                </c:pt>
                <c:pt idx="12">
                  <c:v>ΕΕ-27</c:v>
                </c:pt>
                <c:pt idx="13">
                  <c:v>Αυστρία</c:v>
                </c:pt>
                <c:pt idx="14">
                  <c:v>Μάλτα</c:v>
                </c:pt>
                <c:pt idx="15">
                  <c:v>Τσεχία</c:v>
                </c:pt>
                <c:pt idx="16">
                  <c:v>Κροατία</c:v>
                </c:pt>
                <c:pt idx="17">
                  <c:v>Λουξεμβούργο</c:v>
                </c:pt>
                <c:pt idx="18">
                  <c:v>Σλοβενία</c:v>
                </c:pt>
                <c:pt idx="19">
                  <c:v>Ιταλία</c:v>
                </c:pt>
                <c:pt idx="20">
                  <c:v>Κύπρος</c:v>
                </c:pt>
                <c:pt idx="21">
                  <c:v>Ιρλανδία</c:v>
                </c:pt>
                <c:pt idx="22">
                  <c:v>Πολωνία</c:v>
                </c:pt>
                <c:pt idx="23">
                  <c:v>Ισπανία</c:v>
                </c:pt>
                <c:pt idx="24">
                  <c:v>Ουγγαρία</c:v>
                </c:pt>
                <c:pt idx="25">
                  <c:v>Ελλάδα</c:v>
                </c:pt>
                <c:pt idx="26">
                  <c:v>Ρουμανία</c:v>
                </c:pt>
                <c:pt idx="27">
                  <c:v>Βουλγαρία</c:v>
                </c:pt>
              </c:strCache>
            </c:strRef>
          </c:cat>
          <c:val>
            <c:numRef>
              <c:f>Φύλλο1!$C$2:$C$29</c:f>
              <c:numCache>
                <c:formatCode>General</c:formatCode>
                <c:ptCount val="28"/>
                <c:pt idx="0">
                  <c:v>46.1</c:v>
                </c:pt>
                <c:pt idx="1">
                  <c:v>44.7</c:v>
                </c:pt>
                <c:pt idx="2">
                  <c:v>35.1</c:v>
                </c:pt>
                <c:pt idx="3">
                  <c:v>33.5</c:v>
                </c:pt>
                <c:pt idx="4">
                  <c:v>29.5</c:v>
                </c:pt>
                <c:pt idx="5">
                  <c:v>43.1</c:v>
                </c:pt>
                <c:pt idx="6">
                  <c:v>29.7</c:v>
                </c:pt>
                <c:pt idx="7">
                  <c:v>37.1</c:v>
                </c:pt>
                <c:pt idx="8">
                  <c:v>19.2</c:v>
                </c:pt>
                <c:pt idx="9">
                  <c:v>26.3</c:v>
                </c:pt>
                <c:pt idx="10">
                  <c:v>23.5</c:v>
                </c:pt>
                <c:pt idx="11">
                  <c:v>20.5</c:v>
                </c:pt>
                <c:pt idx="12">
                  <c:v>21</c:v>
                </c:pt>
                <c:pt idx="13">
                  <c:v>18.899999999999999</c:v>
                </c:pt>
                <c:pt idx="14">
                  <c:v>45.7</c:v>
                </c:pt>
                <c:pt idx="15">
                  <c:v>22.4</c:v>
                </c:pt>
                <c:pt idx="17">
                  <c:v>22</c:v>
                </c:pt>
                <c:pt idx="18">
                  <c:v>32.6</c:v>
                </c:pt>
                <c:pt idx="19">
                  <c:v>16.600000000000001</c:v>
                </c:pt>
                <c:pt idx="20">
                  <c:v>19.2</c:v>
                </c:pt>
                <c:pt idx="21">
                  <c:v>5.2</c:v>
                </c:pt>
                <c:pt idx="22">
                  <c:v>19.2</c:v>
                </c:pt>
                <c:pt idx="23">
                  <c:v>12.6</c:v>
                </c:pt>
                <c:pt idx="24">
                  <c:v>9.1999999999999993</c:v>
                </c:pt>
                <c:pt idx="25">
                  <c:v>12.2</c:v>
                </c:pt>
                <c:pt idx="27">
                  <c:v>11.7</c:v>
                </c:pt>
              </c:numCache>
            </c:numRef>
          </c:val>
          <c:smooth val="0"/>
          <c:extLst xmlns:c16r2="http://schemas.microsoft.com/office/drawing/2015/06/chart">
            <c:ext xmlns:c16="http://schemas.microsoft.com/office/drawing/2014/chart" uri="{C3380CC4-5D6E-409C-BE32-E72D297353CC}">
              <c16:uniqueId val="{00000001-4534-4F18-829D-084C58ADD16B}"/>
            </c:ext>
          </c:extLst>
        </c:ser>
        <c:dLbls>
          <c:showLegendKey val="0"/>
          <c:showVal val="0"/>
          <c:showCatName val="0"/>
          <c:showSerName val="0"/>
          <c:showPercent val="0"/>
          <c:showBubbleSize val="0"/>
        </c:dLbls>
        <c:marker val="1"/>
        <c:smooth val="0"/>
        <c:axId val="224835072"/>
        <c:axId val="193395456"/>
      </c:lineChart>
      <c:catAx>
        <c:axId val="22483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93395456"/>
        <c:crosses val="autoZero"/>
        <c:auto val="0"/>
        <c:lblAlgn val="ctr"/>
        <c:lblOffset val="100"/>
        <c:noMultiLvlLbl val="0"/>
      </c:catAx>
      <c:valAx>
        <c:axId val="193395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83507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Σλοβενία</c:v>
                </c:pt>
                <c:pt idx="1">
                  <c:v>Λουξεμβούργο</c:v>
                </c:pt>
                <c:pt idx="2">
                  <c:v>Ολλανδία</c:v>
                </c:pt>
                <c:pt idx="3">
                  <c:v>Φινλανδία</c:v>
                </c:pt>
                <c:pt idx="4">
                  <c:v>Εσθονία</c:v>
                </c:pt>
                <c:pt idx="5">
                  <c:v>Δανία</c:v>
                </c:pt>
                <c:pt idx="6">
                  <c:v>Βέλγιο</c:v>
                </c:pt>
                <c:pt idx="7">
                  <c:v>Σλοβακία</c:v>
                </c:pt>
                <c:pt idx="8">
                  <c:v>Γερμανία</c:v>
                </c:pt>
                <c:pt idx="9">
                  <c:v>Λετονία</c:v>
                </c:pt>
                <c:pt idx="10">
                  <c:v>Πορτογαλία</c:v>
                </c:pt>
                <c:pt idx="11">
                  <c:v>Γαλλία</c:v>
                </c:pt>
                <c:pt idx="12">
                  <c:v>Σουηδία</c:v>
                </c:pt>
                <c:pt idx="13">
                  <c:v>ΕΕ-27</c:v>
                </c:pt>
                <c:pt idx="14">
                  <c:v>Αυστρία</c:v>
                </c:pt>
                <c:pt idx="15">
                  <c:v>Λιθουανία</c:v>
                </c:pt>
                <c:pt idx="16">
                  <c:v>Κύπρος</c:v>
                </c:pt>
                <c:pt idx="17">
                  <c:v>Μάλτα</c:v>
                </c:pt>
                <c:pt idx="18">
                  <c:v>Ιρλανδία</c:v>
                </c:pt>
                <c:pt idx="19">
                  <c:v>Ιταλία</c:v>
                </c:pt>
                <c:pt idx="20">
                  <c:v>Τσεχία</c:v>
                </c:pt>
                <c:pt idx="21">
                  <c:v>Κροατία</c:v>
                </c:pt>
                <c:pt idx="22">
                  <c:v>Ισπανία</c:v>
                </c:pt>
                <c:pt idx="23">
                  <c:v>Πολωνία</c:v>
                </c:pt>
                <c:pt idx="24">
                  <c:v>Ουγγαρία</c:v>
                </c:pt>
                <c:pt idx="25">
                  <c:v>Ελλάδα</c:v>
                </c:pt>
                <c:pt idx="26">
                  <c:v>Ρουμανία</c:v>
                </c:pt>
                <c:pt idx="27">
                  <c:v>Βουλγαρία</c:v>
                </c:pt>
              </c:strCache>
            </c:strRef>
          </c:cat>
          <c:val>
            <c:numRef>
              <c:f>Φύλλο1!$B$2:$B$29</c:f>
              <c:numCache>
                <c:formatCode>0.0</c:formatCode>
                <c:ptCount val="28"/>
                <c:pt idx="0">
                  <c:v>56.3</c:v>
                </c:pt>
                <c:pt idx="1">
                  <c:v>54.2</c:v>
                </c:pt>
                <c:pt idx="2">
                  <c:v>40.200000000000003</c:v>
                </c:pt>
                <c:pt idx="3">
                  <c:v>38.1</c:v>
                </c:pt>
                <c:pt idx="4">
                  <c:v>33</c:v>
                </c:pt>
                <c:pt idx="5">
                  <c:v>28.1</c:v>
                </c:pt>
                <c:pt idx="6">
                  <c:v>23.5</c:v>
                </c:pt>
                <c:pt idx="7">
                  <c:v>21.1</c:v>
                </c:pt>
                <c:pt idx="8">
                  <c:v>16.600000000000001</c:v>
                </c:pt>
                <c:pt idx="9">
                  <c:v>16</c:v>
                </c:pt>
                <c:pt idx="10">
                  <c:v>14</c:v>
                </c:pt>
                <c:pt idx="11">
                  <c:v>13.2</c:v>
                </c:pt>
                <c:pt idx="12">
                  <c:v>12.7</c:v>
                </c:pt>
                <c:pt idx="13">
                  <c:v>12.3</c:v>
                </c:pt>
                <c:pt idx="14">
                  <c:v>10.8</c:v>
                </c:pt>
                <c:pt idx="15">
                  <c:v>9.3000000000000007</c:v>
                </c:pt>
                <c:pt idx="16">
                  <c:v>9.1999999999999993</c:v>
                </c:pt>
                <c:pt idx="17">
                  <c:v>7.9</c:v>
                </c:pt>
                <c:pt idx="18">
                  <c:v>7.7</c:v>
                </c:pt>
                <c:pt idx="19">
                  <c:v>7.6</c:v>
                </c:pt>
                <c:pt idx="20">
                  <c:v>6.8</c:v>
                </c:pt>
                <c:pt idx="21">
                  <c:v>5.9</c:v>
                </c:pt>
                <c:pt idx="22">
                  <c:v>5.8</c:v>
                </c:pt>
                <c:pt idx="23">
                  <c:v>5.2</c:v>
                </c:pt>
                <c:pt idx="24">
                  <c:v>3.8</c:v>
                </c:pt>
                <c:pt idx="25">
                  <c:v>3.1</c:v>
                </c:pt>
                <c:pt idx="26">
                  <c:v>1.2</c:v>
                </c:pt>
                <c:pt idx="27">
                  <c:v>0</c:v>
                </c:pt>
              </c:numCache>
            </c:numRef>
          </c:val>
          <c:extLst xmlns:c16r2="http://schemas.microsoft.com/office/drawing/2015/06/chart">
            <c:ext xmlns:c16="http://schemas.microsoft.com/office/drawing/2014/chart" uri="{C3380CC4-5D6E-409C-BE32-E72D297353CC}">
              <c16:uniqueId val="{00000000-5E89-4A00-B564-1403CD2E8E9A}"/>
            </c:ext>
          </c:extLst>
        </c:ser>
        <c:dLbls>
          <c:showLegendKey val="0"/>
          <c:showVal val="0"/>
          <c:showCatName val="0"/>
          <c:showSerName val="0"/>
          <c:showPercent val="0"/>
          <c:showBubbleSize val="0"/>
        </c:dLbls>
        <c:gapWidth val="34"/>
        <c:overlap val="54"/>
        <c:axId val="224987648"/>
        <c:axId val="222790208"/>
      </c:barChart>
      <c:lineChart>
        <c:grouping val="standard"/>
        <c:varyColors val="0"/>
        <c:ser>
          <c:idx val="1"/>
          <c:order val="1"/>
          <c:tx>
            <c:strRef>
              <c:f>Φύλλο1!$C$1</c:f>
              <c:strCache>
                <c:ptCount val="1"/>
                <c:pt idx="0">
                  <c:v>2011</c:v>
                </c:pt>
              </c:strCache>
            </c:strRef>
          </c:tx>
          <c:spPr>
            <a:ln w="28575" cap="rnd">
              <a:noFill/>
              <a:round/>
            </a:ln>
            <a:effectLst/>
          </c:spPr>
          <c:marker>
            <c:symbol val="circle"/>
            <c:size val="11"/>
            <c:spPr>
              <a:solidFill>
                <a:srgbClr val="C1DEF1"/>
              </a:solidFill>
              <a:ln w="9525">
                <a:solidFill>
                  <a:srgbClr val="EDDBDE"/>
                </a:solidFill>
              </a:ln>
              <a:effectLst/>
            </c:spPr>
          </c:marker>
          <c:cat>
            <c:strRef>
              <c:f>Φύλλο1!$A$2:$A$29</c:f>
              <c:strCache>
                <c:ptCount val="28"/>
                <c:pt idx="0">
                  <c:v>Σλοβενία</c:v>
                </c:pt>
                <c:pt idx="1">
                  <c:v>Λουξεμβούργο</c:v>
                </c:pt>
                <c:pt idx="2">
                  <c:v>Ολλανδία</c:v>
                </c:pt>
                <c:pt idx="3">
                  <c:v>Φινλανδία</c:v>
                </c:pt>
                <c:pt idx="4">
                  <c:v>Εσθονία</c:v>
                </c:pt>
                <c:pt idx="5">
                  <c:v>Δανία</c:v>
                </c:pt>
                <c:pt idx="6">
                  <c:v>Βέλγιο</c:v>
                </c:pt>
                <c:pt idx="7">
                  <c:v>Σλοβακία</c:v>
                </c:pt>
                <c:pt idx="8">
                  <c:v>Γερμανία</c:v>
                </c:pt>
                <c:pt idx="9">
                  <c:v>Λετονία</c:v>
                </c:pt>
                <c:pt idx="10">
                  <c:v>Πορτογαλία</c:v>
                </c:pt>
                <c:pt idx="11">
                  <c:v>Γαλλία</c:v>
                </c:pt>
                <c:pt idx="12">
                  <c:v>Σουηδία</c:v>
                </c:pt>
                <c:pt idx="13">
                  <c:v>ΕΕ-27</c:v>
                </c:pt>
                <c:pt idx="14">
                  <c:v>Αυστρία</c:v>
                </c:pt>
                <c:pt idx="15">
                  <c:v>Λιθουανία</c:v>
                </c:pt>
                <c:pt idx="16">
                  <c:v>Κύπρος</c:v>
                </c:pt>
                <c:pt idx="17">
                  <c:v>Μάλτα</c:v>
                </c:pt>
                <c:pt idx="18">
                  <c:v>Ιρλανδία</c:v>
                </c:pt>
                <c:pt idx="19">
                  <c:v>Ιταλία</c:v>
                </c:pt>
                <c:pt idx="20">
                  <c:v>Τσεχία</c:v>
                </c:pt>
                <c:pt idx="21">
                  <c:v>Κροατία</c:v>
                </c:pt>
                <c:pt idx="22">
                  <c:v>Ισπανία</c:v>
                </c:pt>
                <c:pt idx="23">
                  <c:v>Πολωνία</c:v>
                </c:pt>
                <c:pt idx="24">
                  <c:v>Ουγγαρία</c:v>
                </c:pt>
                <c:pt idx="25">
                  <c:v>Ελλάδα</c:v>
                </c:pt>
                <c:pt idx="26">
                  <c:v>Ρουμανία</c:v>
                </c:pt>
                <c:pt idx="27">
                  <c:v>Βουλγαρία</c:v>
                </c:pt>
              </c:strCache>
            </c:strRef>
          </c:cat>
          <c:val>
            <c:numRef>
              <c:f>Φύλλο1!$C$2:$C$29</c:f>
              <c:numCache>
                <c:formatCode>General</c:formatCode>
                <c:ptCount val="28"/>
                <c:pt idx="0">
                  <c:v>44.9</c:v>
                </c:pt>
                <c:pt idx="1">
                  <c:v>72</c:v>
                </c:pt>
                <c:pt idx="2">
                  <c:v>23.7</c:v>
                </c:pt>
                <c:pt idx="3">
                  <c:v>49.2</c:v>
                </c:pt>
                <c:pt idx="4">
                  <c:v>26.3</c:v>
                </c:pt>
                <c:pt idx="5">
                  <c:v>24.7</c:v>
                </c:pt>
                <c:pt idx="6">
                  <c:v>20.6</c:v>
                </c:pt>
                <c:pt idx="7">
                  <c:v>21.6</c:v>
                </c:pt>
                <c:pt idx="8">
                  <c:v>10.3</c:v>
                </c:pt>
                <c:pt idx="9">
                  <c:v>13.1</c:v>
                </c:pt>
                <c:pt idx="10">
                  <c:v>11.5</c:v>
                </c:pt>
                <c:pt idx="11">
                  <c:v>4.5999999999999996</c:v>
                </c:pt>
                <c:pt idx="12">
                  <c:v>30.5</c:v>
                </c:pt>
                <c:pt idx="13">
                  <c:v>8.9</c:v>
                </c:pt>
                <c:pt idx="14">
                  <c:v>8.8000000000000007</c:v>
                </c:pt>
                <c:pt idx="15">
                  <c:v>11.9</c:v>
                </c:pt>
                <c:pt idx="16">
                  <c:v>8</c:v>
                </c:pt>
                <c:pt idx="17">
                  <c:v>18.600000000000001</c:v>
                </c:pt>
                <c:pt idx="18">
                  <c:v>1.3</c:v>
                </c:pt>
                <c:pt idx="19">
                  <c:v>3.7</c:v>
                </c:pt>
                <c:pt idx="20">
                  <c:v>7.1</c:v>
                </c:pt>
                <c:pt idx="22">
                  <c:v>4.5</c:v>
                </c:pt>
                <c:pt idx="23">
                  <c:v>4</c:v>
                </c:pt>
                <c:pt idx="24">
                  <c:v>1.7</c:v>
                </c:pt>
                <c:pt idx="25">
                  <c:v>3</c:v>
                </c:pt>
                <c:pt idx="27">
                  <c:v>2.8</c:v>
                </c:pt>
              </c:numCache>
            </c:numRef>
          </c:val>
          <c:smooth val="0"/>
          <c:extLst xmlns:c16r2="http://schemas.microsoft.com/office/drawing/2015/06/chart">
            <c:ext xmlns:c16="http://schemas.microsoft.com/office/drawing/2014/chart" uri="{C3380CC4-5D6E-409C-BE32-E72D297353CC}">
              <c16:uniqueId val="{00000001-5E89-4A00-B564-1403CD2E8E9A}"/>
            </c:ext>
          </c:extLst>
        </c:ser>
        <c:dLbls>
          <c:showLegendKey val="0"/>
          <c:showVal val="0"/>
          <c:showCatName val="0"/>
          <c:showSerName val="0"/>
          <c:showPercent val="0"/>
          <c:showBubbleSize val="0"/>
        </c:dLbls>
        <c:marker val="1"/>
        <c:smooth val="0"/>
        <c:axId val="224987648"/>
        <c:axId val="222790208"/>
      </c:lineChart>
      <c:catAx>
        <c:axId val="22498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2790208"/>
        <c:crosses val="autoZero"/>
        <c:auto val="0"/>
        <c:lblAlgn val="ctr"/>
        <c:lblOffset val="100"/>
        <c:noMultiLvlLbl val="0"/>
      </c:catAx>
      <c:valAx>
        <c:axId val="22279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49876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Φύλλο1!$B$1</c:f>
              <c:strCache>
                <c:ptCount val="1"/>
                <c:pt idx="0">
                  <c:v>Άριστο</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05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Λουξεμβούργο</c:v>
                </c:pt>
                <c:pt idx="1">
                  <c:v>Σουηδία</c:v>
                </c:pt>
                <c:pt idx="2">
                  <c:v>Λετονία</c:v>
                </c:pt>
                <c:pt idx="3">
                  <c:v>Δανία</c:v>
                </c:pt>
                <c:pt idx="4">
                  <c:v>Κύπρος</c:v>
                </c:pt>
                <c:pt idx="5">
                  <c:v>Σλοβενία</c:v>
                </c:pt>
                <c:pt idx="6">
                  <c:v>Σλοβακία</c:v>
                </c:pt>
                <c:pt idx="7">
                  <c:v>Λιθουανία</c:v>
                </c:pt>
                <c:pt idx="8">
                  <c:v>Φινλανδία</c:v>
                </c:pt>
                <c:pt idx="9">
                  <c:v>Ολλανδία</c:v>
                </c:pt>
                <c:pt idx="10">
                  <c:v>Εσθονία</c:v>
                </c:pt>
                <c:pt idx="11">
                  <c:v>Βέλγιο</c:v>
                </c:pt>
                <c:pt idx="12">
                  <c:v>Ισπανία</c:v>
                </c:pt>
                <c:pt idx="13">
                  <c:v>Μάλτα</c:v>
                </c:pt>
                <c:pt idx="14">
                  <c:v>Βουλγαρία</c:v>
                </c:pt>
                <c:pt idx="15">
                  <c:v>Αυστρία</c:v>
                </c:pt>
                <c:pt idx="16">
                  <c:v>Γερμανία</c:v>
                </c:pt>
                <c:pt idx="17">
                  <c:v>ΕΕ-27</c:v>
                </c:pt>
                <c:pt idx="18">
                  <c:v>Ελλάδα</c:v>
                </c:pt>
                <c:pt idx="19">
                  <c:v>Ουγγαρία</c:v>
                </c:pt>
                <c:pt idx="20">
                  <c:v>Κροατία</c:v>
                </c:pt>
                <c:pt idx="21">
                  <c:v>Γαλλία</c:v>
                </c:pt>
                <c:pt idx="22">
                  <c:v>Πορτογαλία</c:v>
                </c:pt>
                <c:pt idx="23">
                  <c:v>Ρουμανία</c:v>
                </c:pt>
                <c:pt idx="24">
                  <c:v>Ιρλανδία</c:v>
                </c:pt>
                <c:pt idx="25">
                  <c:v>Πολωνία</c:v>
                </c:pt>
                <c:pt idx="26">
                  <c:v>Τσεχία</c:v>
                </c:pt>
                <c:pt idx="27">
                  <c:v>Ιταλία</c:v>
                </c:pt>
              </c:strCache>
            </c:strRef>
          </c:cat>
          <c:val>
            <c:numRef>
              <c:f>Φύλλο1!$B$2:$B$29</c:f>
              <c:numCache>
                <c:formatCode>0.0</c:formatCode>
                <c:ptCount val="28"/>
                <c:pt idx="0">
                  <c:v>69.80749746707194</c:v>
                </c:pt>
                <c:pt idx="1">
                  <c:v>51.61943319838057</c:v>
                </c:pt>
                <c:pt idx="2">
                  <c:v>51.603206412825656</c:v>
                </c:pt>
                <c:pt idx="3">
                  <c:v>49.641760491299898</c:v>
                </c:pt>
                <c:pt idx="4">
                  <c:v>49.4</c:v>
                </c:pt>
                <c:pt idx="5">
                  <c:v>45.754245754245751</c:v>
                </c:pt>
                <c:pt idx="6">
                  <c:v>43.756243756243755</c:v>
                </c:pt>
                <c:pt idx="7">
                  <c:v>40.9</c:v>
                </c:pt>
                <c:pt idx="8">
                  <c:v>40.162271805273839</c:v>
                </c:pt>
                <c:pt idx="9">
                  <c:v>38.972809667673715</c:v>
                </c:pt>
                <c:pt idx="10">
                  <c:v>38.5</c:v>
                </c:pt>
                <c:pt idx="11">
                  <c:v>35.299999999999997</c:v>
                </c:pt>
                <c:pt idx="12">
                  <c:v>32.628398791540782</c:v>
                </c:pt>
                <c:pt idx="13">
                  <c:v>32.300000000000004</c:v>
                </c:pt>
                <c:pt idx="14">
                  <c:v>28.999999999999996</c:v>
                </c:pt>
                <c:pt idx="15">
                  <c:v>28.728728728728726</c:v>
                </c:pt>
                <c:pt idx="16">
                  <c:v>28.254288597376387</c:v>
                </c:pt>
                <c:pt idx="17">
                  <c:v>27.811244979919675</c:v>
                </c:pt>
                <c:pt idx="18">
                  <c:v>27.399999999999995</c:v>
                </c:pt>
                <c:pt idx="19">
                  <c:v>26.726726726726728</c:v>
                </c:pt>
                <c:pt idx="20">
                  <c:v>26.126126126126124</c:v>
                </c:pt>
                <c:pt idx="21">
                  <c:v>24.724724724724727</c:v>
                </c:pt>
                <c:pt idx="22">
                  <c:v>23.470411233701107</c:v>
                </c:pt>
                <c:pt idx="23">
                  <c:v>22.4</c:v>
                </c:pt>
                <c:pt idx="24">
                  <c:v>21.76529588766299</c:v>
                </c:pt>
                <c:pt idx="25">
                  <c:v>21.743486973947896</c:v>
                </c:pt>
                <c:pt idx="26">
                  <c:v>14.899999999999999</c:v>
                </c:pt>
                <c:pt idx="27">
                  <c:v>14.6</c:v>
                </c:pt>
              </c:numCache>
            </c:numRef>
          </c:val>
          <c:extLst xmlns:c16r2="http://schemas.microsoft.com/office/drawing/2015/06/chart">
            <c:ext xmlns:c16="http://schemas.microsoft.com/office/drawing/2014/chart" uri="{C3380CC4-5D6E-409C-BE32-E72D297353CC}">
              <c16:uniqueId val="{00000000-E270-4BB0-ADCB-EB8DF54682CA}"/>
            </c:ext>
          </c:extLst>
        </c:ser>
        <c:ser>
          <c:idx val="1"/>
          <c:order val="1"/>
          <c:tx>
            <c:strRef>
              <c:f>Φύλλο1!$C$1</c:f>
              <c:strCache>
                <c:ptCount val="1"/>
                <c:pt idx="0">
                  <c:v>Καλό</c:v>
                </c:pt>
              </c:strCache>
            </c:strRef>
          </c:tx>
          <c:spPr>
            <a:solidFill>
              <a:srgbClr val="DFB0B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05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Λουξεμβούργο</c:v>
                </c:pt>
                <c:pt idx="1">
                  <c:v>Σουηδία</c:v>
                </c:pt>
                <c:pt idx="2">
                  <c:v>Λετονία</c:v>
                </c:pt>
                <c:pt idx="3">
                  <c:v>Δανία</c:v>
                </c:pt>
                <c:pt idx="4">
                  <c:v>Κύπρος</c:v>
                </c:pt>
                <c:pt idx="5">
                  <c:v>Σλοβενία</c:v>
                </c:pt>
                <c:pt idx="6">
                  <c:v>Σλοβακία</c:v>
                </c:pt>
                <c:pt idx="7">
                  <c:v>Λιθουανία</c:v>
                </c:pt>
                <c:pt idx="8">
                  <c:v>Φινλανδία</c:v>
                </c:pt>
                <c:pt idx="9">
                  <c:v>Ολλανδία</c:v>
                </c:pt>
                <c:pt idx="10">
                  <c:v>Εσθονία</c:v>
                </c:pt>
                <c:pt idx="11">
                  <c:v>Βέλγιο</c:v>
                </c:pt>
                <c:pt idx="12">
                  <c:v>Ισπανία</c:v>
                </c:pt>
                <c:pt idx="13">
                  <c:v>Μάλτα</c:v>
                </c:pt>
                <c:pt idx="14">
                  <c:v>Βουλγαρία</c:v>
                </c:pt>
                <c:pt idx="15">
                  <c:v>Αυστρία</c:v>
                </c:pt>
                <c:pt idx="16">
                  <c:v>Γερμανία</c:v>
                </c:pt>
                <c:pt idx="17">
                  <c:v>ΕΕ-27</c:v>
                </c:pt>
                <c:pt idx="18">
                  <c:v>Ελλάδα</c:v>
                </c:pt>
                <c:pt idx="19">
                  <c:v>Ουγγαρία</c:v>
                </c:pt>
                <c:pt idx="20">
                  <c:v>Κροατία</c:v>
                </c:pt>
                <c:pt idx="21">
                  <c:v>Γαλλία</c:v>
                </c:pt>
                <c:pt idx="22">
                  <c:v>Πορτογαλία</c:v>
                </c:pt>
                <c:pt idx="23">
                  <c:v>Ρουμανία</c:v>
                </c:pt>
                <c:pt idx="24">
                  <c:v>Ιρλανδία</c:v>
                </c:pt>
                <c:pt idx="25">
                  <c:v>Πολωνία</c:v>
                </c:pt>
                <c:pt idx="26">
                  <c:v>Τσεχία</c:v>
                </c:pt>
                <c:pt idx="27">
                  <c:v>Ιταλία</c:v>
                </c:pt>
              </c:strCache>
            </c:strRef>
          </c:cat>
          <c:val>
            <c:numRef>
              <c:f>Φύλλο1!$C$2:$C$29</c:f>
              <c:numCache>
                <c:formatCode>0.0</c:formatCode>
                <c:ptCount val="28"/>
                <c:pt idx="0">
                  <c:v>19.858156028368796</c:v>
                </c:pt>
                <c:pt idx="1">
                  <c:v>25.10121457489879</c:v>
                </c:pt>
                <c:pt idx="2">
                  <c:v>33.567134268537075</c:v>
                </c:pt>
                <c:pt idx="3">
                  <c:v>32.650972364380756</c:v>
                </c:pt>
                <c:pt idx="4">
                  <c:v>31.6</c:v>
                </c:pt>
                <c:pt idx="5">
                  <c:v>36.763236763236762</c:v>
                </c:pt>
                <c:pt idx="6">
                  <c:v>41.858141858141863</c:v>
                </c:pt>
                <c:pt idx="7">
                  <c:v>33.5</c:v>
                </c:pt>
                <c:pt idx="8">
                  <c:v>37.728194726166336</c:v>
                </c:pt>
                <c:pt idx="9">
                  <c:v>45.317220543806641</c:v>
                </c:pt>
                <c:pt idx="10">
                  <c:v>30.2</c:v>
                </c:pt>
                <c:pt idx="11">
                  <c:v>38</c:v>
                </c:pt>
                <c:pt idx="12">
                  <c:v>25.377643504531715</c:v>
                </c:pt>
                <c:pt idx="13">
                  <c:v>29.400000000000006</c:v>
                </c:pt>
                <c:pt idx="14">
                  <c:v>31.1</c:v>
                </c:pt>
                <c:pt idx="15">
                  <c:v>40.14014014014014</c:v>
                </c:pt>
                <c:pt idx="16">
                  <c:v>35.519677093844606</c:v>
                </c:pt>
                <c:pt idx="17">
                  <c:v>31.52610441767068</c:v>
                </c:pt>
                <c:pt idx="18">
                  <c:v>33.9</c:v>
                </c:pt>
                <c:pt idx="19">
                  <c:v>29.929929929929934</c:v>
                </c:pt>
                <c:pt idx="20">
                  <c:v>37.837837837837832</c:v>
                </c:pt>
                <c:pt idx="21">
                  <c:v>24.924924924924927</c:v>
                </c:pt>
                <c:pt idx="22">
                  <c:v>29.98996990972919</c:v>
                </c:pt>
                <c:pt idx="23">
                  <c:v>33.700000000000003</c:v>
                </c:pt>
                <c:pt idx="24">
                  <c:v>22.367101303911735</c:v>
                </c:pt>
                <c:pt idx="25">
                  <c:v>25.150300601202407</c:v>
                </c:pt>
                <c:pt idx="26">
                  <c:v>27.1</c:v>
                </c:pt>
                <c:pt idx="27">
                  <c:v>32.1</c:v>
                </c:pt>
              </c:numCache>
            </c:numRef>
          </c:val>
          <c:extLst xmlns:c16r2="http://schemas.microsoft.com/office/drawing/2015/06/chart">
            <c:ext xmlns:c16="http://schemas.microsoft.com/office/drawing/2014/chart" uri="{C3380CC4-5D6E-409C-BE32-E72D297353CC}">
              <c16:uniqueId val="{00000001-E270-4BB0-ADCB-EB8DF54682CA}"/>
            </c:ext>
          </c:extLst>
        </c:ser>
        <c:ser>
          <c:idx val="2"/>
          <c:order val="2"/>
          <c:tx>
            <c:strRef>
              <c:f>Φύλλο1!$D$1</c:f>
              <c:strCache>
                <c:ptCount val="1"/>
                <c:pt idx="0">
                  <c:v>Βασικό</c:v>
                </c:pt>
              </c:strCache>
            </c:strRef>
          </c:tx>
          <c:spPr>
            <a:solidFill>
              <a:srgbClr val="905E5C"/>
            </a:solidFill>
            <a:ln w="25400">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050" b="0" i="0" u="none" strike="noStrike" kern="1200" baseline="0">
                    <a:solidFill>
                      <a:schemeClr val="bg1"/>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Φύλλο1!$A$2:$A$29</c:f>
              <c:strCache>
                <c:ptCount val="28"/>
                <c:pt idx="0">
                  <c:v>Λουξεμβούργο</c:v>
                </c:pt>
                <c:pt idx="1">
                  <c:v>Σουηδία</c:v>
                </c:pt>
                <c:pt idx="2">
                  <c:v>Λετονία</c:v>
                </c:pt>
                <c:pt idx="3">
                  <c:v>Δανία</c:v>
                </c:pt>
                <c:pt idx="4">
                  <c:v>Κύπρος</c:v>
                </c:pt>
                <c:pt idx="5">
                  <c:v>Σλοβενία</c:v>
                </c:pt>
                <c:pt idx="6">
                  <c:v>Σλοβακία</c:v>
                </c:pt>
                <c:pt idx="7">
                  <c:v>Λιθουανία</c:v>
                </c:pt>
                <c:pt idx="8">
                  <c:v>Φινλανδία</c:v>
                </c:pt>
                <c:pt idx="9">
                  <c:v>Ολλανδία</c:v>
                </c:pt>
                <c:pt idx="10">
                  <c:v>Εσθονία</c:v>
                </c:pt>
                <c:pt idx="11">
                  <c:v>Βέλγιο</c:v>
                </c:pt>
                <c:pt idx="12">
                  <c:v>Ισπανία</c:v>
                </c:pt>
                <c:pt idx="13">
                  <c:v>Μάλτα</c:v>
                </c:pt>
                <c:pt idx="14">
                  <c:v>Βουλγαρία</c:v>
                </c:pt>
                <c:pt idx="15">
                  <c:v>Αυστρία</c:v>
                </c:pt>
                <c:pt idx="16">
                  <c:v>Γερμανία</c:v>
                </c:pt>
                <c:pt idx="17">
                  <c:v>ΕΕ-27</c:v>
                </c:pt>
                <c:pt idx="18">
                  <c:v>Ελλάδα</c:v>
                </c:pt>
                <c:pt idx="19">
                  <c:v>Ουγγαρία</c:v>
                </c:pt>
                <c:pt idx="20">
                  <c:v>Κροατία</c:v>
                </c:pt>
                <c:pt idx="21">
                  <c:v>Γαλλία</c:v>
                </c:pt>
                <c:pt idx="22">
                  <c:v>Πορτογαλία</c:v>
                </c:pt>
                <c:pt idx="23">
                  <c:v>Ρουμανία</c:v>
                </c:pt>
                <c:pt idx="24">
                  <c:v>Ιρλανδία</c:v>
                </c:pt>
                <c:pt idx="25">
                  <c:v>Πολωνία</c:v>
                </c:pt>
                <c:pt idx="26">
                  <c:v>Τσεχία</c:v>
                </c:pt>
                <c:pt idx="27">
                  <c:v>Ιταλία</c:v>
                </c:pt>
              </c:strCache>
            </c:strRef>
          </c:cat>
          <c:val>
            <c:numRef>
              <c:f>Φύλλο1!$D$2:$D$29</c:f>
              <c:numCache>
                <c:formatCode>0.0</c:formatCode>
                <c:ptCount val="28"/>
                <c:pt idx="0">
                  <c:v>10.334346504559269</c:v>
                </c:pt>
                <c:pt idx="1">
                  <c:v>23.279352226720647</c:v>
                </c:pt>
                <c:pt idx="2">
                  <c:v>14.829659318637276</c:v>
                </c:pt>
                <c:pt idx="3">
                  <c:v>17.707267144319346</c:v>
                </c:pt>
                <c:pt idx="4">
                  <c:v>19</c:v>
                </c:pt>
                <c:pt idx="5">
                  <c:v>17.482517482517483</c:v>
                </c:pt>
                <c:pt idx="6">
                  <c:v>14.385614385614387</c:v>
                </c:pt>
                <c:pt idx="7">
                  <c:v>25.6</c:v>
                </c:pt>
                <c:pt idx="8">
                  <c:v>22.109533468559839</c:v>
                </c:pt>
                <c:pt idx="9">
                  <c:v>15.709969788519635</c:v>
                </c:pt>
                <c:pt idx="10">
                  <c:v>31.3</c:v>
                </c:pt>
                <c:pt idx="11">
                  <c:v>26.700000000000003</c:v>
                </c:pt>
                <c:pt idx="12">
                  <c:v>41.993957703927492</c:v>
                </c:pt>
                <c:pt idx="13">
                  <c:v>38.299999999999997</c:v>
                </c:pt>
                <c:pt idx="14">
                  <c:v>39.9</c:v>
                </c:pt>
                <c:pt idx="15">
                  <c:v>31.131131131131127</c:v>
                </c:pt>
                <c:pt idx="16">
                  <c:v>36.226034308779006</c:v>
                </c:pt>
                <c:pt idx="17">
                  <c:v>40.662650602409634</c:v>
                </c:pt>
                <c:pt idx="18">
                  <c:v>38.700000000000003</c:v>
                </c:pt>
                <c:pt idx="19">
                  <c:v>43.343343343343342</c:v>
                </c:pt>
                <c:pt idx="20">
                  <c:v>36.036036036036037</c:v>
                </c:pt>
                <c:pt idx="21">
                  <c:v>50.350350350350347</c:v>
                </c:pt>
                <c:pt idx="22">
                  <c:v>46.539618856569717</c:v>
                </c:pt>
                <c:pt idx="23">
                  <c:v>43.9</c:v>
                </c:pt>
                <c:pt idx="24">
                  <c:v>55.867602808425275</c:v>
                </c:pt>
                <c:pt idx="25">
                  <c:v>53.106212424849694</c:v>
                </c:pt>
                <c:pt idx="26">
                  <c:v>57.999999999999993</c:v>
                </c:pt>
                <c:pt idx="27">
                  <c:v>53.29999999999999</c:v>
                </c:pt>
              </c:numCache>
            </c:numRef>
          </c:val>
          <c:extLst xmlns:c16r2="http://schemas.microsoft.com/office/drawing/2015/06/chart">
            <c:ext xmlns:c16="http://schemas.microsoft.com/office/drawing/2014/chart" uri="{C3380CC4-5D6E-409C-BE32-E72D297353CC}">
              <c16:uniqueId val="{00000002-E270-4BB0-ADCB-EB8DF54682CA}"/>
            </c:ext>
          </c:extLst>
        </c:ser>
        <c:dLbls>
          <c:showLegendKey val="0"/>
          <c:showVal val="0"/>
          <c:showCatName val="0"/>
          <c:showSerName val="0"/>
          <c:showPercent val="0"/>
          <c:showBubbleSize val="0"/>
        </c:dLbls>
        <c:gapWidth val="34"/>
        <c:overlap val="100"/>
        <c:axId val="225513984"/>
        <c:axId val="222792512"/>
      </c:barChart>
      <c:catAx>
        <c:axId val="2255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2792512"/>
        <c:crosses val="autoZero"/>
        <c:auto val="0"/>
        <c:lblAlgn val="ctr"/>
        <c:lblOffset val="100"/>
        <c:noMultiLvlLbl val="0"/>
      </c:catAx>
      <c:valAx>
        <c:axId val="22279251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51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ΕΕ-27</c:v>
                </c:pt>
              </c:strCache>
            </c:strRef>
          </c:tx>
          <c:spPr>
            <a:ln w="22225" cap="rnd">
              <a:solidFill>
                <a:srgbClr val="CF899A"/>
              </a:solidFill>
              <a:round/>
            </a:ln>
            <a:effectLst/>
          </c:spPr>
          <c:marker>
            <c:symbol val="circle"/>
            <c:size val="11"/>
            <c:spPr>
              <a:solidFill>
                <a:srgbClr val="A6435C"/>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A6435C"/>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Φύλλο1!$A$2:$A$4</c:f>
              <c:numCache>
                <c:formatCode>General</c:formatCode>
                <c:ptCount val="3"/>
                <c:pt idx="0">
                  <c:v>2011</c:v>
                </c:pt>
                <c:pt idx="1">
                  <c:v>2016</c:v>
                </c:pt>
                <c:pt idx="2">
                  <c:v>2022</c:v>
                </c:pt>
              </c:numCache>
            </c:numRef>
          </c:cat>
          <c:val>
            <c:numRef>
              <c:f>Φύλλο1!$B$2:$B$4</c:f>
              <c:numCache>
                <c:formatCode>0.0</c:formatCode>
                <c:ptCount val="3"/>
                <c:pt idx="0">
                  <c:v>23.594377510040161</c:v>
                </c:pt>
                <c:pt idx="1">
                  <c:v>25.17552657973922</c:v>
                </c:pt>
                <c:pt idx="2">
                  <c:v>27.811244979919675</c:v>
                </c:pt>
              </c:numCache>
            </c:numRef>
          </c:val>
          <c:smooth val="0"/>
          <c:extLst xmlns:c16r2="http://schemas.microsoft.com/office/drawing/2015/06/chart">
            <c:ext xmlns:c16="http://schemas.microsoft.com/office/drawing/2014/chart" uri="{C3380CC4-5D6E-409C-BE32-E72D297353CC}">
              <c16:uniqueId val="{00000000-0B16-438A-9B90-FD4B5623CA68}"/>
            </c:ext>
          </c:extLst>
        </c:ser>
        <c:ser>
          <c:idx val="1"/>
          <c:order val="1"/>
          <c:tx>
            <c:strRef>
              <c:f>Φύλλο1!$C$1</c:f>
              <c:strCache>
                <c:ptCount val="1"/>
                <c:pt idx="0">
                  <c:v>Ελλάδα</c:v>
                </c:pt>
              </c:strCache>
            </c:strRef>
          </c:tx>
          <c:spPr>
            <a:ln w="15875" cap="rnd">
              <a:solidFill>
                <a:srgbClr val="C1DEF1"/>
              </a:solidFill>
              <a:round/>
            </a:ln>
            <a:effectLst/>
          </c:spPr>
          <c:marker>
            <c:symbol val="circle"/>
            <c:size val="11"/>
            <c:spPr>
              <a:solidFill>
                <a:srgbClr val="65ACDD"/>
              </a:solidFill>
              <a:ln w="9525">
                <a:noFill/>
              </a:ln>
              <a:effectLst/>
            </c:spPr>
          </c:marker>
          <c:dLbls>
            <c:dLbl>
              <c:idx val="2"/>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B16-438A-9B90-FD4B5623CA68}"/>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65ACDD"/>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Φύλλο1!$A$2:$A$4</c:f>
              <c:numCache>
                <c:formatCode>General</c:formatCode>
                <c:ptCount val="3"/>
                <c:pt idx="0">
                  <c:v>2011</c:v>
                </c:pt>
                <c:pt idx="1">
                  <c:v>2016</c:v>
                </c:pt>
                <c:pt idx="2">
                  <c:v>2022</c:v>
                </c:pt>
              </c:numCache>
            </c:numRef>
          </c:cat>
          <c:val>
            <c:numRef>
              <c:f>Φύλλο1!$C$2:$C$4</c:f>
              <c:numCache>
                <c:formatCode>0.0</c:formatCode>
                <c:ptCount val="3"/>
                <c:pt idx="0">
                  <c:v>13.426853707414828</c:v>
                </c:pt>
                <c:pt idx="1">
                  <c:v>30.591775325977931</c:v>
                </c:pt>
                <c:pt idx="2">
                  <c:v>27.399999999999995</c:v>
                </c:pt>
              </c:numCache>
            </c:numRef>
          </c:val>
          <c:smooth val="0"/>
          <c:extLst xmlns:c16r2="http://schemas.microsoft.com/office/drawing/2015/06/chart">
            <c:ext xmlns:c16="http://schemas.microsoft.com/office/drawing/2014/chart" uri="{C3380CC4-5D6E-409C-BE32-E72D297353CC}">
              <c16:uniqueId val="{00000002-0B16-438A-9B90-FD4B5623CA68}"/>
            </c:ext>
          </c:extLst>
        </c:ser>
        <c:dLbls>
          <c:showLegendKey val="0"/>
          <c:showVal val="0"/>
          <c:showCatName val="0"/>
          <c:showSerName val="0"/>
          <c:showPercent val="0"/>
          <c:showBubbleSize val="0"/>
        </c:dLbls>
        <c:marker val="1"/>
        <c:smooth val="0"/>
        <c:axId val="226110976"/>
        <c:axId val="222795968"/>
      </c:lineChart>
      <c:catAx>
        <c:axId val="22611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j-lt"/>
                <a:ea typeface="+mn-ea"/>
                <a:cs typeface="+mn-cs"/>
              </a:defRPr>
            </a:pPr>
            <a:endParaRPr lang="el-GR"/>
          </a:p>
        </c:txPr>
        <c:crossAx val="222795968"/>
        <c:crosses val="autoZero"/>
        <c:auto val="1"/>
        <c:lblAlgn val="ctr"/>
        <c:lblOffset val="100"/>
        <c:noMultiLvlLbl val="0"/>
      </c:catAx>
      <c:valAx>
        <c:axId val="222795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1109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D3B40"/>
                </a:solidFill>
                <a:latin typeface="+mj-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Φύλλο1!$B$2:$B$3</c:f>
              <c:numCache>
                <c:formatCode>0.0</c:formatCode>
                <c:ptCount val="2"/>
                <c:pt idx="0">
                  <c:v>11.589743589743591</c:v>
                </c:pt>
                <c:pt idx="1">
                  <c:v>16.5</c:v>
                </c:pt>
              </c:numCache>
            </c:numRef>
          </c:val>
          <c:extLst xmlns:c16r2="http://schemas.microsoft.com/office/drawing/2015/06/chart">
            <c:ext xmlns:c16="http://schemas.microsoft.com/office/drawing/2014/chart" uri="{C3380CC4-5D6E-409C-BE32-E72D297353CC}">
              <c16:uniqueId val="{00000000-3494-44BF-804A-141DFBC9B690}"/>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Φύλλο1!$C$2:$C$3</c:f>
              <c:numCache>
                <c:formatCode>0.0</c:formatCode>
                <c:ptCount val="2"/>
                <c:pt idx="0">
                  <c:v>11.179487179487179</c:v>
                </c:pt>
                <c:pt idx="1">
                  <c:v>18.8</c:v>
                </c:pt>
              </c:numCache>
            </c:numRef>
          </c:val>
          <c:extLst xmlns:c16r2="http://schemas.microsoft.com/office/drawing/2015/06/chart">
            <c:ext xmlns:c16="http://schemas.microsoft.com/office/drawing/2014/chart" uri="{C3380CC4-5D6E-409C-BE32-E72D297353CC}">
              <c16:uniqueId val="{00000001-3494-44BF-804A-141DFBC9B690}"/>
            </c:ext>
          </c:extLst>
        </c:ser>
        <c:dLbls>
          <c:showLegendKey val="0"/>
          <c:showVal val="0"/>
          <c:showCatName val="0"/>
          <c:showSerName val="0"/>
          <c:showPercent val="0"/>
          <c:showBubbleSize val="0"/>
        </c:dLbls>
        <c:gapWidth val="258"/>
        <c:overlap val="29"/>
        <c:axId val="226238464"/>
        <c:axId val="226002048"/>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Φύλλο1!$D$2:$D$3</c:f>
              <c:numCache>
                <c:formatCode>General</c:formatCode>
                <c:ptCount val="2"/>
                <c:pt idx="0" formatCode="0.0%">
                  <c:v>-3.5398230088495748E-2</c:v>
                </c:pt>
              </c:numCache>
            </c:numRef>
          </c:val>
          <c:smooth val="0"/>
          <c:extLst xmlns:c16r2="http://schemas.microsoft.com/office/drawing/2015/06/chart">
            <c:ext xmlns:c16="http://schemas.microsoft.com/office/drawing/2014/chart" uri="{C3380CC4-5D6E-409C-BE32-E72D297353CC}">
              <c16:uniqueId val="{00000002-3494-44BF-804A-141DFBC9B690}"/>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Φύλλο1!$E$2:$E$3</c:f>
              <c:numCache>
                <c:formatCode>0.0%</c:formatCode>
                <c:ptCount val="2"/>
                <c:pt idx="1">
                  <c:v>0.13939393939393943</c:v>
                </c:pt>
              </c:numCache>
            </c:numRef>
          </c:val>
          <c:smooth val="0"/>
          <c:extLst xmlns:c16r2="http://schemas.microsoft.com/office/drawing/2015/06/chart">
            <c:ext xmlns:c16="http://schemas.microsoft.com/office/drawing/2014/chart" uri="{C3380CC4-5D6E-409C-BE32-E72D297353CC}">
              <c16:uniqueId val="{00000003-3494-44BF-804A-141DFBC9B690}"/>
            </c:ext>
          </c:extLst>
        </c:ser>
        <c:dLbls>
          <c:showLegendKey val="0"/>
          <c:showVal val="0"/>
          <c:showCatName val="0"/>
          <c:showSerName val="0"/>
          <c:showPercent val="0"/>
          <c:showBubbleSize val="0"/>
        </c:dLbls>
        <c:marker val="1"/>
        <c:smooth val="0"/>
        <c:axId val="226240000"/>
        <c:axId val="222796544"/>
      </c:lineChart>
      <c:catAx>
        <c:axId val="22623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002048"/>
        <c:crosses val="autoZero"/>
        <c:auto val="0"/>
        <c:lblAlgn val="ctr"/>
        <c:lblOffset val="100"/>
        <c:noMultiLvlLbl val="0"/>
      </c:catAx>
      <c:valAx>
        <c:axId val="226002048"/>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238464"/>
        <c:crosses val="autoZero"/>
        <c:crossBetween val="between"/>
      </c:valAx>
      <c:valAx>
        <c:axId val="222796544"/>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6240000"/>
        <c:crosses val="max"/>
        <c:crossBetween val="between"/>
      </c:valAx>
      <c:catAx>
        <c:axId val="226240000"/>
        <c:scaling>
          <c:orientation val="minMax"/>
        </c:scaling>
        <c:delete val="1"/>
        <c:axPos val="b"/>
        <c:numFmt formatCode="General" sourceLinked="1"/>
        <c:majorTickMark val="out"/>
        <c:minorTickMark val="none"/>
        <c:tickLblPos val="nextTo"/>
        <c:crossAx val="2227965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Φύλλο1!$B$1</c:f>
              <c:strCache>
                <c:ptCount val="1"/>
                <c:pt idx="0">
                  <c:v>2023</c:v>
                </c:pt>
              </c:strCache>
            </c:strRef>
          </c:tx>
          <c:spPr>
            <a:ln w="22225">
              <a:noFill/>
            </a:ln>
          </c:spPr>
          <c:explosion val="2"/>
          <c:dPt>
            <c:idx val="0"/>
            <c:bubble3D val="0"/>
            <c:spPr>
              <a:solidFill>
                <a:srgbClr val="A6435C"/>
              </a:solidFill>
              <a:ln w="22225">
                <a:noFill/>
              </a:ln>
              <a:effectLst/>
            </c:spPr>
            <c:extLst xmlns:c16r2="http://schemas.microsoft.com/office/drawing/2015/06/chart">
              <c:ext xmlns:c16="http://schemas.microsoft.com/office/drawing/2014/chart" uri="{C3380CC4-5D6E-409C-BE32-E72D297353CC}">
                <c16:uniqueId val="{00000001-2900-4282-8B61-4C99C2B02874}"/>
              </c:ext>
            </c:extLst>
          </c:dPt>
          <c:dPt>
            <c:idx val="1"/>
            <c:bubble3D val="0"/>
            <c:spPr>
              <a:solidFill>
                <a:srgbClr val="3C7BA4"/>
              </a:solidFill>
              <a:ln w="22225">
                <a:noFill/>
              </a:ln>
              <a:effectLst/>
            </c:spPr>
            <c:extLst xmlns:c16r2="http://schemas.microsoft.com/office/drawing/2015/06/chart">
              <c:ext xmlns:c16="http://schemas.microsoft.com/office/drawing/2014/chart" uri="{C3380CC4-5D6E-409C-BE32-E72D297353CC}">
                <c16:uniqueId val="{00000003-2900-4282-8B61-4C99C2B02874}"/>
              </c:ext>
            </c:extLst>
          </c:dPt>
          <c:dPt>
            <c:idx val="2"/>
            <c:bubble3D val="0"/>
            <c:spPr>
              <a:solidFill>
                <a:srgbClr val="B0AD81"/>
              </a:solidFill>
              <a:ln w="22225">
                <a:noFill/>
              </a:ln>
              <a:effectLst/>
            </c:spPr>
            <c:extLst xmlns:c16r2="http://schemas.microsoft.com/office/drawing/2015/06/chart">
              <c:ext xmlns:c16="http://schemas.microsoft.com/office/drawing/2014/chart" uri="{C3380CC4-5D6E-409C-BE32-E72D297353CC}">
                <c16:uniqueId val="{00000005-2900-4282-8B61-4C99C2B02874}"/>
              </c:ext>
            </c:extLst>
          </c:dPt>
          <c:dLbls>
            <c:dLbl>
              <c:idx val="0"/>
              <c:layout>
                <c:manualLayout>
                  <c:x val="-0.20312500000000003"/>
                  <c:y val="2.460937348613598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A6435C"/>
                      </a:solidFill>
                      <a:latin typeface="+mj-lt"/>
                      <a:ea typeface="+mn-ea"/>
                      <a:cs typeface="+mn-cs"/>
                    </a:defRPr>
                  </a:pPr>
                  <a:endParaRPr lang="el-GR"/>
                </a:p>
              </c:txPr>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manualLayout>
                      <c:w val="0.12107025098425196"/>
                      <c:h val="0.23214842321921608"/>
                    </c:manualLayout>
                  </c15:layout>
                </c:ext>
                <c:ext xmlns:c16="http://schemas.microsoft.com/office/drawing/2014/chart" uri="{C3380CC4-5D6E-409C-BE32-E72D297353CC}">
                  <c16:uniqueId val="{00000001-2900-4282-8B61-4C99C2B02874}"/>
                </c:ext>
              </c:extLst>
            </c:dLbl>
            <c:dLbl>
              <c:idx val="1"/>
              <c:layout>
                <c:manualLayout>
                  <c:x val="0.14374999999999999"/>
                  <c:y val="0.10312499365618888"/>
                </c:manualLayout>
              </c:layou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00-4282-8B61-4C99C2B02874}"/>
                </c:ext>
              </c:extLst>
            </c:dLbl>
            <c:dLbl>
              <c:idx val="2"/>
              <c:layout>
                <c:manualLayout>
                  <c:x val="-0.18281249999999996"/>
                  <c:y val="6.796874581885176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D8958"/>
                      </a:solidFill>
                      <a:latin typeface="+mj-lt"/>
                      <a:ea typeface="+mn-ea"/>
                      <a:cs typeface="+mn-cs"/>
                    </a:defRPr>
                  </a:pPr>
                  <a:endParaRPr lang="el-GR"/>
                </a:p>
              </c:txPr>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900-4282-8B61-4C99C2B0287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D5E7E"/>
                    </a:solidFill>
                    <a:latin typeface="+mj-lt"/>
                    <a:ea typeface="+mn-ea"/>
                    <a:cs typeface="+mn-cs"/>
                  </a:defRPr>
                </a:pPr>
                <a:endParaRPr lang="el-G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Φύλλο1!$A$2:$A$4</c:f>
              <c:strCache>
                <c:ptCount val="3"/>
                <c:pt idx="0">
                  <c:v>Ξένες γλώσσες (Πρωτοβάθμια εκπαίδευση)</c:v>
                </c:pt>
                <c:pt idx="1">
                  <c:v>Ξένες γλώσσες (Δευτεροβάθμια εκπαίδευση)</c:v>
                </c:pt>
                <c:pt idx="2">
                  <c:v>Ξένες γλώσσες για άτομα που δεν παρακολουθούν κάποια βαθμίδα εκπαίδευσης</c:v>
                </c:pt>
              </c:strCache>
            </c:strRef>
          </c:cat>
          <c:val>
            <c:numRef>
              <c:f>Φύλλο1!$B$2:$B$4</c:f>
              <c:numCache>
                <c:formatCode>#,##0.00\ "εκατ. €"</c:formatCode>
                <c:ptCount val="3"/>
                <c:pt idx="0">
                  <c:v>294.75703415999999</c:v>
                </c:pt>
                <c:pt idx="1">
                  <c:v>352.99325928000002</c:v>
                </c:pt>
                <c:pt idx="2">
                  <c:v>129.24355223999999</c:v>
                </c:pt>
              </c:numCache>
            </c:numRef>
          </c:val>
          <c:extLst xmlns:c16r2="http://schemas.microsoft.com/office/drawing/2015/06/chart">
            <c:ext xmlns:c16="http://schemas.microsoft.com/office/drawing/2014/chart" uri="{C3380CC4-5D6E-409C-BE32-E72D297353CC}">
              <c16:uniqueId val="{00000006-2900-4282-8B61-4C99C2B02874}"/>
            </c:ext>
          </c:extLst>
        </c:ser>
        <c:dLbls>
          <c:showLegendKey val="0"/>
          <c:showVal val="0"/>
          <c:showCatName val="0"/>
          <c:showSerName val="0"/>
          <c:showPercent val="0"/>
          <c:showBubbleSize val="0"/>
          <c:showLeaderLines val="1"/>
        </c:dLbls>
        <c:firstSliceAng val="269"/>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Φύλλο1!$B$2:$B$4</c:f>
              <c:numCache>
                <c:formatCode>0.0</c:formatCode>
                <c:ptCount val="3"/>
                <c:pt idx="1">
                  <c:v>12.551020408163266</c:v>
                </c:pt>
                <c:pt idx="2">
                  <c:v>33.599999999999994</c:v>
                </c:pt>
              </c:numCache>
            </c:numRef>
          </c:val>
          <c:extLst xmlns:c16r2="http://schemas.microsoft.com/office/drawing/2015/06/chart">
            <c:ext xmlns:c16="http://schemas.microsoft.com/office/drawing/2014/chart" uri="{C3380CC4-5D6E-409C-BE32-E72D297353CC}">
              <c16:uniqueId val="{00000000-3034-42A7-AD64-7081ADFD0763}"/>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Φύλλο1!$C$2:$C$4</c:f>
              <c:numCache>
                <c:formatCode>0.0</c:formatCode>
                <c:ptCount val="3"/>
                <c:pt idx="1">
                  <c:v>8.5626911314984699</c:v>
                </c:pt>
                <c:pt idx="2">
                  <c:v>29.299999999999997</c:v>
                </c:pt>
              </c:numCache>
            </c:numRef>
          </c:val>
          <c:extLst xmlns:c16r2="http://schemas.microsoft.com/office/drawing/2015/06/chart">
            <c:ext xmlns:c16="http://schemas.microsoft.com/office/drawing/2014/chart" uri="{C3380CC4-5D6E-409C-BE32-E72D297353CC}">
              <c16:uniqueId val="{00000001-3034-42A7-AD64-7081ADFD0763}"/>
            </c:ext>
          </c:extLst>
        </c:ser>
        <c:dLbls>
          <c:showLegendKey val="0"/>
          <c:showVal val="0"/>
          <c:showCatName val="0"/>
          <c:showSerName val="0"/>
          <c:showPercent val="0"/>
          <c:showBubbleSize val="0"/>
        </c:dLbls>
        <c:gapWidth val="129"/>
        <c:overlap val="29"/>
        <c:axId val="226628096"/>
        <c:axId val="226004928"/>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Φύλλο1!$D$2:$D$4</c:f>
              <c:numCache>
                <c:formatCode>0.0%</c:formatCode>
                <c:ptCount val="3"/>
                <c:pt idx="1">
                  <c:v>-0.31776932448223577</c:v>
                </c:pt>
                <c:pt idx="2">
                  <c:v>-0.12797619047619041</c:v>
                </c:pt>
              </c:numCache>
            </c:numRef>
          </c:val>
          <c:smooth val="0"/>
          <c:extLst xmlns:c16r2="http://schemas.microsoft.com/office/drawing/2015/06/chart">
            <c:ext xmlns:c16="http://schemas.microsoft.com/office/drawing/2014/chart" uri="{C3380CC4-5D6E-409C-BE32-E72D297353CC}">
              <c16:uniqueId val="{00000002-3034-42A7-AD64-7081ADFD0763}"/>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Φύλλο1!$E$2:$E$4</c:f>
              <c:numCache>
                <c:formatCode>General</c:formatCode>
                <c:ptCount val="3"/>
              </c:numCache>
            </c:numRef>
          </c:val>
          <c:smooth val="0"/>
          <c:extLst xmlns:c16r2="http://schemas.microsoft.com/office/drawing/2015/06/chart">
            <c:ext xmlns:c16="http://schemas.microsoft.com/office/drawing/2014/chart" uri="{C3380CC4-5D6E-409C-BE32-E72D297353CC}">
              <c16:uniqueId val="{00000003-3034-42A7-AD64-7081ADFD0763}"/>
            </c:ext>
          </c:extLst>
        </c:ser>
        <c:dLbls>
          <c:showLegendKey val="0"/>
          <c:showVal val="0"/>
          <c:showCatName val="0"/>
          <c:showSerName val="0"/>
          <c:showPercent val="0"/>
          <c:showBubbleSize val="0"/>
        </c:dLbls>
        <c:marker val="1"/>
        <c:smooth val="0"/>
        <c:axId val="226628608"/>
        <c:axId val="226005504"/>
      </c:lineChart>
      <c:catAx>
        <c:axId val="22662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004928"/>
        <c:crosses val="autoZero"/>
        <c:auto val="0"/>
        <c:lblAlgn val="ctr"/>
        <c:lblOffset val="100"/>
        <c:noMultiLvlLbl val="0"/>
      </c:catAx>
      <c:valAx>
        <c:axId val="226004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628096"/>
        <c:crosses val="autoZero"/>
        <c:crossBetween val="between"/>
        <c:majorUnit val="10"/>
      </c:valAx>
      <c:valAx>
        <c:axId val="226005504"/>
        <c:scaling>
          <c:orientation val="minMax"/>
          <c:max val="-0.1"/>
          <c:min val="-2"/>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6628608"/>
        <c:crosses val="max"/>
        <c:crossBetween val="between"/>
      </c:valAx>
      <c:catAx>
        <c:axId val="226628608"/>
        <c:scaling>
          <c:orientation val="minMax"/>
        </c:scaling>
        <c:delete val="1"/>
        <c:axPos val="b"/>
        <c:numFmt formatCode="General" sourceLinked="1"/>
        <c:majorTickMark val="out"/>
        <c:minorTickMark val="none"/>
        <c:tickLblPos val="nextTo"/>
        <c:crossAx val="2260055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Φύλλο1!$B$2:$B$5</c:f>
              <c:numCache>
                <c:formatCode>0.0</c:formatCode>
                <c:ptCount val="4"/>
                <c:pt idx="0">
                  <c:v>15.932914046121594</c:v>
                </c:pt>
                <c:pt idx="1">
                  <c:v>15.822130299896589</c:v>
                </c:pt>
                <c:pt idx="2">
                  <c:v>10.499490316004078</c:v>
                </c:pt>
                <c:pt idx="3">
                  <c:v>6.9458631256384074</c:v>
                </c:pt>
              </c:numCache>
            </c:numRef>
          </c:val>
          <c:extLst xmlns:c16r2="http://schemas.microsoft.com/office/drawing/2015/06/chart">
            <c:ext xmlns:c16="http://schemas.microsoft.com/office/drawing/2014/chart" uri="{C3380CC4-5D6E-409C-BE32-E72D297353CC}">
              <c16:uniqueId val="{00000000-D66C-495F-9E1F-AA351A4C55EE}"/>
            </c:ext>
          </c:extLst>
        </c:ser>
        <c:ser>
          <c:idx val="1"/>
          <c:order val="1"/>
          <c:tx>
            <c:strRef>
              <c:f>Φύλλο1!$C$1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Φύλλο1!$C$2:$C$5</c:f>
              <c:numCache>
                <c:formatCode>0.0</c:formatCode>
                <c:ptCount val="4"/>
                <c:pt idx="0">
                  <c:v>21.074380165289252</c:v>
                </c:pt>
                <c:pt idx="1">
                  <c:v>14.225941422594143</c:v>
                </c:pt>
                <c:pt idx="2">
                  <c:v>10.951893551688842</c:v>
                </c:pt>
                <c:pt idx="3">
                  <c:v>9.5384615384615383</c:v>
                </c:pt>
              </c:numCache>
            </c:numRef>
          </c:val>
          <c:extLst xmlns:c16r2="http://schemas.microsoft.com/office/drawing/2015/06/chart">
            <c:ext xmlns:c16="http://schemas.microsoft.com/office/drawing/2014/chart" uri="{C3380CC4-5D6E-409C-BE32-E72D297353CC}">
              <c16:uniqueId val="{00000001-D66C-495F-9E1F-AA351A4C55EE}"/>
            </c:ext>
          </c:extLst>
        </c:ser>
        <c:dLbls>
          <c:showLegendKey val="0"/>
          <c:showVal val="0"/>
          <c:showCatName val="0"/>
          <c:showSerName val="0"/>
          <c:showPercent val="0"/>
          <c:showBubbleSize val="0"/>
        </c:dLbls>
        <c:gapWidth val="50"/>
        <c:overlap val="29"/>
        <c:axId val="226240512"/>
        <c:axId val="226007232"/>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Φύλλο1!$D$2:$D$5</c:f>
              <c:numCache>
                <c:formatCode>0.0%</c:formatCode>
                <c:ptCount val="4"/>
                <c:pt idx="1">
                  <c:v>-0.10088331008833103</c:v>
                </c:pt>
              </c:numCache>
            </c:numRef>
          </c:val>
          <c:smooth val="0"/>
          <c:extLst xmlns:c16r2="http://schemas.microsoft.com/office/drawing/2015/06/chart">
            <c:ext xmlns:c16="http://schemas.microsoft.com/office/drawing/2014/chart" uri="{C3380CC4-5D6E-409C-BE32-E72D297353CC}">
              <c16:uniqueId val="{00000002-D66C-495F-9E1F-AA351A4C55EE}"/>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Φύλλο1!$E$2:$E$5</c:f>
              <c:numCache>
                <c:formatCode>General</c:formatCode>
                <c:ptCount val="4"/>
                <c:pt idx="0" formatCode="0.0%">
                  <c:v>0.32269464984775958</c:v>
                </c:pt>
                <c:pt idx="2" formatCode="0.0%">
                  <c:v>4.3088114000655722E-2</c:v>
                </c:pt>
                <c:pt idx="3" formatCode="0.0%">
                  <c:v>0.37325791855203599</c:v>
                </c:pt>
              </c:numCache>
            </c:numRef>
          </c:val>
          <c:smooth val="0"/>
          <c:extLst xmlns:c16r2="http://schemas.microsoft.com/office/drawing/2015/06/chart">
            <c:ext xmlns:c16="http://schemas.microsoft.com/office/drawing/2014/chart" uri="{C3380CC4-5D6E-409C-BE32-E72D297353CC}">
              <c16:uniqueId val="{00000003-D66C-495F-9E1F-AA351A4C55EE}"/>
            </c:ext>
          </c:extLst>
        </c:ser>
        <c:dLbls>
          <c:showLegendKey val="0"/>
          <c:showVal val="0"/>
          <c:showCatName val="0"/>
          <c:showSerName val="0"/>
          <c:showPercent val="0"/>
          <c:showBubbleSize val="0"/>
        </c:dLbls>
        <c:marker val="1"/>
        <c:smooth val="0"/>
        <c:axId val="226241024"/>
        <c:axId val="226007808"/>
      </c:lineChart>
      <c:catAx>
        <c:axId val="2262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007232"/>
        <c:crosses val="autoZero"/>
        <c:auto val="0"/>
        <c:lblAlgn val="ctr"/>
        <c:lblOffset val="100"/>
        <c:noMultiLvlLbl val="0"/>
      </c:catAx>
      <c:valAx>
        <c:axId val="226007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240512"/>
        <c:crosses val="autoZero"/>
        <c:crossBetween val="between"/>
      </c:valAx>
      <c:valAx>
        <c:axId val="226007808"/>
        <c:scaling>
          <c:orientation val="minMax"/>
          <c:max val="0.60000000000000009"/>
          <c:min val="-3"/>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6241024"/>
        <c:crosses val="max"/>
        <c:crossBetween val="between"/>
      </c:valAx>
      <c:catAx>
        <c:axId val="226241024"/>
        <c:scaling>
          <c:orientation val="minMax"/>
        </c:scaling>
        <c:delete val="1"/>
        <c:axPos val="b"/>
        <c:numFmt formatCode="General" sourceLinked="1"/>
        <c:majorTickMark val="out"/>
        <c:minorTickMark val="none"/>
        <c:tickLblPos val="nextTo"/>
        <c:crossAx val="2260078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Φύλλο1!$B$2:$B$4</c:f>
              <c:numCache>
                <c:formatCode>0.0</c:formatCode>
                <c:ptCount val="3"/>
                <c:pt idx="0">
                  <c:v>16.599999999999994</c:v>
                </c:pt>
                <c:pt idx="1">
                  <c:v>19.100000000000001</c:v>
                </c:pt>
                <c:pt idx="2">
                  <c:v>7.7777777777777777</c:v>
                </c:pt>
              </c:numCache>
            </c:numRef>
          </c:val>
          <c:extLst xmlns:c16r2="http://schemas.microsoft.com/office/drawing/2015/06/chart">
            <c:ext xmlns:c16="http://schemas.microsoft.com/office/drawing/2014/chart" uri="{C3380CC4-5D6E-409C-BE32-E72D297353CC}">
              <c16:uniqueId val="{00000000-39DC-434F-A82A-63B889960102}"/>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Φύλλο1!$C$2:$C$4</c:f>
              <c:numCache>
                <c:formatCode>0.0</c:formatCode>
                <c:ptCount val="3"/>
                <c:pt idx="0">
                  <c:v>19.019019019019019</c:v>
                </c:pt>
                <c:pt idx="1">
                  <c:v>9.8663926002055486</c:v>
                </c:pt>
                <c:pt idx="2">
                  <c:v>7.3245167853509665</c:v>
                </c:pt>
              </c:numCache>
            </c:numRef>
          </c:val>
          <c:extLst xmlns:c16r2="http://schemas.microsoft.com/office/drawing/2015/06/chart">
            <c:ext xmlns:c16="http://schemas.microsoft.com/office/drawing/2014/chart" uri="{C3380CC4-5D6E-409C-BE32-E72D297353CC}">
              <c16:uniqueId val="{00000001-39DC-434F-A82A-63B889960102}"/>
            </c:ext>
          </c:extLst>
        </c:ser>
        <c:dLbls>
          <c:showLegendKey val="0"/>
          <c:showVal val="0"/>
          <c:showCatName val="0"/>
          <c:showSerName val="0"/>
          <c:showPercent val="0"/>
          <c:showBubbleSize val="0"/>
        </c:dLbls>
        <c:gapWidth val="129"/>
        <c:overlap val="29"/>
        <c:axId val="226704896"/>
        <c:axId val="226354304"/>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Φύλλο1!$D$2:$D$4</c:f>
              <c:numCache>
                <c:formatCode>0.0%</c:formatCode>
                <c:ptCount val="3"/>
                <c:pt idx="1">
                  <c:v>-0.48343494239761531</c:v>
                </c:pt>
                <c:pt idx="2">
                  <c:v>-5.8276413312018577E-2</c:v>
                </c:pt>
              </c:numCache>
            </c:numRef>
          </c:val>
          <c:smooth val="0"/>
          <c:extLst xmlns:c16r2="http://schemas.microsoft.com/office/drawing/2015/06/chart">
            <c:ext xmlns:c16="http://schemas.microsoft.com/office/drawing/2014/chart" uri="{C3380CC4-5D6E-409C-BE32-E72D297353CC}">
              <c16:uniqueId val="{00000002-39DC-434F-A82A-63B889960102}"/>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Φύλλο1!$E$2:$E$4</c:f>
              <c:numCache>
                <c:formatCode>General</c:formatCode>
                <c:ptCount val="3"/>
                <c:pt idx="0" formatCode="0.0%">
                  <c:v>0.14572403729030275</c:v>
                </c:pt>
              </c:numCache>
            </c:numRef>
          </c:val>
          <c:smooth val="0"/>
          <c:extLst xmlns:c16r2="http://schemas.microsoft.com/office/drawing/2015/06/chart">
            <c:ext xmlns:c16="http://schemas.microsoft.com/office/drawing/2014/chart" uri="{C3380CC4-5D6E-409C-BE32-E72D297353CC}">
              <c16:uniqueId val="{00000003-39DC-434F-A82A-63B889960102}"/>
            </c:ext>
          </c:extLst>
        </c:ser>
        <c:dLbls>
          <c:showLegendKey val="0"/>
          <c:showVal val="0"/>
          <c:showCatName val="0"/>
          <c:showSerName val="0"/>
          <c:showPercent val="0"/>
          <c:showBubbleSize val="0"/>
        </c:dLbls>
        <c:marker val="1"/>
        <c:smooth val="0"/>
        <c:axId val="227065856"/>
        <c:axId val="226354880"/>
      </c:lineChart>
      <c:catAx>
        <c:axId val="22670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354304"/>
        <c:crosses val="autoZero"/>
        <c:auto val="0"/>
        <c:lblAlgn val="ctr"/>
        <c:lblOffset val="100"/>
        <c:noMultiLvlLbl val="0"/>
      </c:catAx>
      <c:valAx>
        <c:axId val="226354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704896"/>
        <c:crosses val="autoZero"/>
        <c:crossBetween val="between"/>
      </c:valAx>
      <c:valAx>
        <c:axId val="226354880"/>
        <c:scaling>
          <c:orientation val="minMax"/>
          <c:min val="-2.5"/>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065856"/>
        <c:crosses val="max"/>
        <c:crossBetween val="between"/>
      </c:valAx>
      <c:catAx>
        <c:axId val="227065856"/>
        <c:scaling>
          <c:orientation val="minMax"/>
        </c:scaling>
        <c:delete val="1"/>
        <c:axPos val="b"/>
        <c:numFmt formatCode="General" sourceLinked="1"/>
        <c:majorTickMark val="out"/>
        <c:minorTickMark val="none"/>
        <c:tickLblPos val="nextTo"/>
        <c:crossAx val="2263548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Φύλλο1!$B$2:$B$5</c:f>
              <c:numCache>
                <c:formatCode>0.0</c:formatCode>
                <c:ptCount val="4"/>
                <c:pt idx="0">
                  <c:v>28.7</c:v>
                </c:pt>
                <c:pt idx="1">
                  <c:v>11.122448979591837</c:v>
                </c:pt>
                <c:pt idx="2">
                  <c:v>6.2311557788944727</c:v>
                </c:pt>
                <c:pt idx="3">
                  <c:v>0</c:v>
                </c:pt>
              </c:numCache>
            </c:numRef>
          </c:val>
          <c:extLst xmlns:c16r2="http://schemas.microsoft.com/office/drawing/2015/06/chart">
            <c:ext xmlns:c16="http://schemas.microsoft.com/office/drawing/2014/chart" uri="{C3380CC4-5D6E-409C-BE32-E72D297353CC}">
              <c16:uniqueId val="{00000000-DEBB-492A-9F41-8A241355D4A4}"/>
            </c:ext>
          </c:extLst>
        </c:ser>
        <c:ser>
          <c:idx val="1"/>
          <c:order val="1"/>
          <c:tx>
            <c:strRef>
              <c:f>Φύλλο1!$C$1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Φύλλο1!$C$2:$C$5</c:f>
              <c:numCache>
                <c:formatCode>0.0</c:formatCode>
                <c:ptCount val="4"/>
                <c:pt idx="0">
                  <c:v>32.332332332332328</c:v>
                </c:pt>
                <c:pt idx="1">
                  <c:v>19.61961961961962</c:v>
                </c:pt>
                <c:pt idx="2">
                  <c:v>4.939516129032258</c:v>
                </c:pt>
                <c:pt idx="3">
                  <c:v>0</c:v>
                </c:pt>
              </c:numCache>
            </c:numRef>
          </c:val>
          <c:extLst xmlns:c16r2="http://schemas.microsoft.com/office/drawing/2015/06/chart">
            <c:ext xmlns:c16="http://schemas.microsoft.com/office/drawing/2014/chart" uri="{C3380CC4-5D6E-409C-BE32-E72D297353CC}">
              <c16:uniqueId val="{00000001-DEBB-492A-9F41-8A241355D4A4}"/>
            </c:ext>
          </c:extLst>
        </c:ser>
        <c:dLbls>
          <c:showLegendKey val="0"/>
          <c:showVal val="0"/>
          <c:showCatName val="0"/>
          <c:showSerName val="0"/>
          <c:showPercent val="0"/>
          <c:showBubbleSize val="0"/>
        </c:dLbls>
        <c:gapWidth val="100"/>
        <c:overlap val="29"/>
        <c:axId val="226757632"/>
        <c:axId val="226356608"/>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Φύλλο1!$D$2:$D$5</c:f>
              <c:numCache>
                <c:formatCode>General</c:formatCode>
                <c:ptCount val="4"/>
                <c:pt idx="2" formatCode="0.0%">
                  <c:v>-0.20728733090530702</c:v>
                </c:pt>
              </c:numCache>
            </c:numRef>
          </c:val>
          <c:smooth val="0"/>
          <c:extLst xmlns:c16r2="http://schemas.microsoft.com/office/drawing/2015/06/chart">
            <c:ext xmlns:c16="http://schemas.microsoft.com/office/drawing/2014/chart" uri="{C3380CC4-5D6E-409C-BE32-E72D297353CC}">
              <c16:uniqueId val="{00000002-DEBB-492A-9F41-8A241355D4A4}"/>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Φύλλο1!$E$2:$E$5</c:f>
              <c:numCache>
                <c:formatCode>0.0%</c:formatCode>
                <c:ptCount val="4"/>
                <c:pt idx="0">
                  <c:v>0.12656210217185815</c:v>
                </c:pt>
                <c:pt idx="1">
                  <c:v>0.76396580066304831</c:v>
                </c:pt>
              </c:numCache>
            </c:numRef>
          </c:val>
          <c:smooth val="0"/>
          <c:extLst xmlns:c16r2="http://schemas.microsoft.com/office/drawing/2015/06/chart">
            <c:ext xmlns:c16="http://schemas.microsoft.com/office/drawing/2014/chart" uri="{C3380CC4-5D6E-409C-BE32-E72D297353CC}">
              <c16:uniqueId val="{00000003-DEBB-492A-9F41-8A241355D4A4}"/>
            </c:ext>
          </c:extLst>
        </c:ser>
        <c:dLbls>
          <c:showLegendKey val="0"/>
          <c:showVal val="0"/>
          <c:showCatName val="0"/>
          <c:showSerName val="0"/>
          <c:showPercent val="0"/>
          <c:showBubbleSize val="0"/>
        </c:dLbls>
        <c:marker val="1"/>
        <c:smooth val="0"/>
        <c:axId val="226114048"/>
        <c:axId val="226357184"/>
      </c:lineChart>
      <c:catAx>
        <c:axId val="22675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356608"/>
        <c:crosses val="autoZero"/>
        <c:auto val="0"/>
        <c:lblAlgn val="ctr"/>
        <c:lblOffset val="100"/>
        <c:noMultiLvlLbl val="0"/>
      </c:catAx>
      <c:valAx>
        <c:axId val="22635660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757632"/>
        <c:crosses val="autoZero"/>
        <c:crossBetween val="between"/>
        <c:majorUnit val="10"/>
      </c:valAx>
      <c:valAx>
        <c:axId val="226357184"/>
        <c:scaling>
          <c:orientation val="minMax"/>
          <c:min val="-2"/>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6114048"/>
        <c:crosses val="max"/>
        <c:crossBetween val="between"/>
      </c:valAx>
      <c:catAx>
        <c:axId val="226114048"/>
        <c:scaling>
          <c:orientation val="minMax"/>
        </c:scaling>
        <c:delete val="1"/>
        <c:axPos val="b"/>
        <c:numFmt formatCode="General" sourceLinked="1"/>
        <c:majorTickMark val="out"/>
        <c:minorTickMark val="none"/>
        <c:tickLblPos val="nextTo"/>
        <c:crossAx val="2263571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Φύλλο1!$B$2:$B$4</c:f>
              <c:numCache>
                <c:formatCode>0.0</c:formatCode>
                <c:ptCount val="3"/>
                <c:pt idx="0">
                  <c:v>24.775224775224775</c:v>
                </c:pt>
                <c:pt idx="1">
                  <c:v>17.010309278350515</c:v>
                </c:pt>
                <c:pt idx="2">
                  <c:v>6.3</c:v>
                </c:pt>
              </c:numCache>
            </c:numRef>
          </c:val>
          <c:extLst xmlns:c16r2="http://schemas.microsoft.com/office/drawing/2015/06/chart">
            <c:ext xmlns:c16="http://schemas.microsoft.com/office/drawing/2014/chart" uri="{C3380CC4-5D6E-409C-BE32-E72D297353CC}">
              <c16:uniqueId val="{00000000-5DD7-4AEE-9A47-F4AE920BA7B1}"/>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Φύλλο1!$C$2:$C$4</c:f>
              <c:numCache>
                <c:formatCode>0.0</c:formatCode>
                <c:ptCount val="3"/>
                <c:pt idx="0">
                  <c:v>23.7</c:v>
                </c:pt>
                <c:pt idx="1">
                  <c:v>13.686313686313683</c:v>
                </c:pt>
                <c:pt idx="2">
                  <c:v>7.4898785425101213</c:v>
                </c:pt>
              </c:numCache>
            </c:numRef>
          </c:val>
          <c:extLst xmlns:c16r2="http://schemas.microsoft.com/office/drawing/2015/06/chart">
            <c:ext xmlns:c16="http://schemas.microsoft.com/office/drawing/2014/chart" uri="{C3380CC4-5D6E-409C-BE32-E72D297353CC}">
              <c16:uniqueId val="{00000001-5DD7-4AEE-9A47-F4AE920BA7B1}"/>
            </c:ext>
          </c:extLst>
        </c:ser>
        <c:dLbls>
          <c:showLegendKey val="0"/>
          <c:showVal val="0"/>
          <c:showCatName val="0"/>
          <c:showSerName val="0"/>
          <c:showPercent val="0"/>
          <c:showBubbleSize val="0"/>
        </c:dLbls>
        <c:gapWidth val="129"/>
        <c:overlap val="29"/>
        <c:axId val="226803712"/>
        <c:axId val="226358912"/>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Φύλλο1!$D$2:$D$4</c:f>
              <c:numCache>
                <c:formatCode>0.0%</c:formatCode>
                <c:ptCount val="3"/>
                <c:pt idx="0">
                  <c:v>-4.3399193548387109E-2</c:v>
                </c:pt>
                <c:pt idx="1">
                  <c:v>-0.19541064995610466</c:v>
                </c:pt>
              </c:numCache>
            </c:numRef>
          </c:val>
          <c:smooth val="0"/>
          <c:extLst xmlns:c16r2="http://schemas.microsoft.com/office/drawing/2015/06/chart">
            <c:ext xmlns:c16="http://schemas.microsoft.com/office/drawing/2014/chart" uri="{C3380CC4-5D6E-409C-BE32-E72D297353CC}">
              <c16:uniqueId val="{00000002-5DD7-4AEE-9A47-F4AE920BA7B1}"/>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Φύλλο1!$E$2:$E$4</c:f>
              <c:numCache>
                <c:formatCode>General</c:formatCode>
                <c:ptCount val="3"/>
                <c:pt idx="2" formatCode="0.0%">
                  <c:v>0.1888696099222415</c:v>
                </c:pt>
              </c:numCache>
            </c:numRef>
          </c:val>
          <c:smooth val="0"/>
          <c:extLst xmlns:c16r2="http://schemas.microsoft.com/office/drawing/2015/06/chart">
            <c:ext xmlns:c16="http://schemas.microsoft.com/office/drawing/2014/chart" uri="{C3380CC4-5D6E-409C-BE32-E72D297353CC}">
              <c16:uniqueId val="{00000003-5DD7-4AEE-9A47-F4AE920BA7B1}"/>
            </c:ext>
          </c:extLst>
        </c:ser>
        <c:dLbls>
          <c:showLegendKey val="0"/>
          <c:showVal val="0"/>
          <c:showCatName val="0"/>
          <c:showSerName val="0"/>
          <c:showPercent val="0"/>
          <c:showBubbleSize val="0"/>
        </c:dLbls>
        <c:marker val="1"/>
        <c:smooth val="0"/>
        <c:axId val="227066368"/>
        <c:axId val="226359488"/>
      </c:lineChart>
      <c:catAx>
        <c:axId val="2268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358912"/>
        <c:crosses val="autoZero"/>
        <c:auto val="0"/>
        <c:lblAlgn val="ctr"/>
        <c:lblOffset val="100"/>
        <c:noMultiLvlLbl val="0"/>
      </c:catAx>
      <c:valAx>
        <c:axId val="22635891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6803712"/>
        <c:crosses val="autoZero"/>
        <c:crossBetween val="between"/>
      </c:valAx>
      <c:valAx>
        <c:axId val="226359488"/>
        <c:scaling>
          <c:orientation val="minMax"/>
          <c:min val="-0.5"/>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066368"/>
        <c:crosses val="max"/>
        <c:crossBetween val="between"/>
      </c:valAx>
      <c:catAx>
        <c:axId val="227066368"/>
        <c:scaling>
          <c:orientation val="minMax"/>
        </c:scaling>
        <c:delete val="1"/>
        <c:axPos val="b"/>
        <c:numFmt formatCode="General" sourceLinked="1"/>
        <c:majorTickMark val="out"/>
        <c:minorTickMark val="none"/>
        <c:tickLblPos val="nextTo"/>
        <c:crossAx val="2263594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Φύλλο1!$B$2:$B$3</c:f>
              <c:numCache>
                <c:formatCode>0.0</c:formatCode>
                <c:ptCount val="2"/>
                <c:pt idx="0">
                  <c:v>15.815815815815817</c:v>
                </c:pt>
                <c:pt idx="1">
                  <c:v>21.54308617234469</c:v>
                </c:pt>
              </c:numCache>
            </c:numRef>
          </c:val>
          <c:extLst xmlns:c16r2="http://schemas.microsoft.com/office/drawing/2015/06/chart">
            <c:ext xmlns:c16="http://schemas.microsoft.com/office/drawing/2014/chart" uri="{C3380CC4-5D6E-409C-BE32-E72D297353CC}">
              <c16:uniqueId val="{00000000-C8A7-4346-BA22-219ECCEF4196}"/>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Φύλλο1!$C$2:$C$3</c:f>
              <c:numCache>
                <c:formatCode>0.0</c:formatCode>
                <c:ptCount val="2"/>
                <c:pt idx="0">
                  <c:v>24</c:v>
                </c:pt>
                <c:pt idx="1">
                  <c:v>29.600000000000005</c:v>
                </c:pt>
              </c:numCache>
            </c:numRef>
          </c:val>
          <c:extLst xmlns:c16r2="http://schemas.microsoft.com/office/drawing/2015/06/chart">
            <c:ext xmlns:c16="http://schemas.microsoft.com/office/drawing/2014/chart" uri="{C3380CC4-5D6E-409C-BE32-E72D297353CC}">
              <c16:uniqueId val="{00000001-C8A7-4346-BA22-219ECCEF4196}"/>
            </c:ext>
          </c:extLst>
        </c:ser>
        <c:dLbls>
          <c:showLegendKey val="0"/>
          <c:showVal val="0"/>
          <c:showCatName val="0"/>
          <c:showSerName val="0"/>
          <c:showPercent val="0"/>
          <c:showBubbleSize val="0"/>
        </c:dLbls>
        <c:gapWidth val="258"/>
        <c:overlap val="29"/>
        <c:axId val="227170816"/>
        <c:axId val="226003200"/>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Φύλλο1!$D$2:$D$3</c:f>
              <c:numCache>
                <c:formatCode>General</c:formatCode>
                <c:ptCount val="2"/>
              </c:numCache>
            </c:numRef>
          </c:val>
          <c:smooth val="0"/>
          <c:extLst xmlns:c16r2="http://schemas.microsoft.com/office/drawing/2015/06/chart">
            <c:ext xmlns:c16="http://schemas.microsoft.com/office/drawing/2014/chart" uri="{C3380CC4-5D6E-409C-BE32-E72D297353CC}">
              <c16:uniqueId val="{00000002-C8A7-4346-BA22-219ECCEF4196}"/>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Άνδρες</c:v>
                </c:pt>
                <c:pt idx="1">
                  <c:v>Γυναίκες</c:v>
                </c:pt>
              </c:strCache>
            </c:strRef>
          </c:cat>
          <c:val>
            <c:numRef>
              <c:f>Φύλλο1!$E$2:$E$3</c:f>
              <c:numCache>
                <c:formatCode>0.0%</c:formatCode>
                <c:ptCount val="2"/>
                <c:pt idx="0">
                  <c:v>0.51746835443037964</c:v>
                </c:pt>
                <c:pt idx="1">
                  <c:v>0.37399069767441878</c:v>
                </c:pt>
              </c:numCache>
            </c:numRef>
          </c:val>
          <c:smooth val="0"/>
          <c:extLst xmlns:c16r2="http://schemas.microsoft.com/office/drawing/2015/06/chart">
            <c:ext xmlns:c16="http://schemas.microsoft.com/office/drawing/2014/chart" uri="{C3380CC4-5D6E-409C-BE32-E72D297353CC}">
              <c16:uniqueId val="{00000003-C8A7-4346-BA22-219ECCEF4196}"/>
            </c:ext>
          </c:extLst>
        </c:ser>
        <c:dLbls>
          <c:showLegendKey val="0"/>
          <c:showVal val="0"/>
          <c:showCatName val="0"/>
          <c:showSerName val="0"/>
          <c:showPercent val="0"/>
          <c:showBubbleSize val="0"/>
        </c:dLbls>
        <c:marker val="1"/>
        <c:smooth val="0"/>
        <c:axId val="227171328"/>
        <c:axId val="226360064"/>
      </c:lineChart>
      <c:catAx>
        <c:axId val="2271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6003200"/>
        <c:crosses val="autoZero"/>
        <c:auto val="0"/>
        <c:lblAlgn val="ctr"/>
        <c:lblOffset val="100"/>
        <c:noMultiLvlLbl val="0"/>
      </c:catAx>
      <c:valAx>
        <c:axId val="226003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7170816"/>
        <c:crosses val="autoZero"/>
        <c:crossBetween val="between"/>
        <c:majorUnit val="7"/>
      </c:valAx>
      <c:valAx>
        <c:axId val="226360064"/>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171328"/>
        <c:crosses val="max"/>
        <c:crossBetween val="between"/>
      </c:valAx>
      <c:catAx>
        <c:axId val="227171328"/>
        <c:scaling>
          <c:orientation val="minMax"/>
        </c:scaling>
        <c:delete val="1"/>
        <c:axPos val="b"/>
        <c:numFmt formatCode="General" sourceLinked="1"/>
        <c:majorTickMark val="out"/>
        <c:minorTickMark val="none"/>
        <c:tickLblPos val="nextTo"/>
        <c:crossAx val="2263600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Φύλλο1!$B$2:$B$4</c:f>
              <c:numCache>
                <c:formatCode>0.0</c:formatCode>
                <c:ptCount val="3"/>
                <c:pt idx="1">
                  <c:v>8.7261785356068202</c:v>
                </c:pt>
                <c:pt idx="2">
                  <c:v>33.833833833833829</c:v>
                </c:pt>
              </c:numCache>
            </c:numRef>
          </c:val>
          <c:extLst xmlns:c16r2="http://schemas.microsoft.com/office/drawing/2015/06/chart">
            <c:ext xmlns:c16="http://schemas.microsoft.com/office/drawing/2014/chart" uri="{C3380CC4-5D6E-409C-BE32-E72D297353CC}">
              <c16:uniqueId val="{00000000-68D4-4474-8528-FE35AEDCFA02}"/>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Φύλλο1!$C$2:$C$4</c:f>
              <c:numCache>
                <c:formatCode>0.0</c:formatCode>
                <c:ptCount val="3"/>
                <c:pt idx="1">
                  <c:v>11.211211211211209</c:v>
                </c:pt>
                <c:pt idx="2">
                  <c:v>43.4</c:v>
                </c:pt>
              </c:numCache>
            </c:numRef>
          </c:val>
          <c:extLst xmlns:c16r2="http://schemas.microsoft.com/office/drawing/2015/06/chart">
            <c:ext xmlns:c16="http://schemas.microsoft.com/office/drawing/2014/chart" uri="{C3380CC4-5D6E-409C-BE32-E72D297353CC}">
              <c16:uniqueId val="{00000001-68D4-4474-8528-FE35AEDCFA02}"/>
            </c:ext>
          </c:extLst>
        </c:ser>
        <c:dLbls>
          <c:showLegendKey val="0"/>
          <c:showVal val="0"/>
          <c:showCatName val="0"/>
          <c:showSerName val="0"/>
          <c:showPercent val="0"/>
          <c:showBubbleSize val="0"/>
        </c:dLbls>
        <c:gapWidth val="129"/>
        <c:overlap val="29"/>
        <c:axId val="227169280"/>
        <c:axId val="193335232"/>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Φύλλο1!$D$2:$D$4</c:f>
              <c:numCache>
                <c:formatCode>General</c:formatCode>
                <c:ptCount val="3"/>
              </c:numCache>
            </c:numRef>
          </c:val>
          <c:smooth val="0"/>
          <c:extLst xmlns:c16r2="http://schemas.microsoft.com/office/drawing/2015/06/chart">
            <c:ext xmlns:c16="http://schemas.microsoft.com/office/drawing/2014/chart" uri="{C3380CC4-5D6E-409C-BE32-E72D297353CC}">
              <c16:uniqueId val="{00000002-68D4-4474-8528-FE35AEDCFA02}"/>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ISCED 0-2</c:v>
                </c:pt>
                <c:pt idx="1">
                  <c:v>ISCED 3-4</c:v>
                </c:pt>
                <c:pt idx="2">
                  <c:v>ISCED 5-8</c:v>
                </c:pt>
              </c:strCache>
            </c:strRef>
          </c:cat>
          <c:val>
            <c:numRef>
              <c:f>Φύλλο1!$E$2:$E$4</c:f>
              <c:numCache>
                <c:formatCode>0.0%</c:formatCode>
                <c:ptCount val="3"/>
                <c:pt idx="1">
                  <c:v>0.28477903190546849</c:v>
                </c:pt>
                <c:pt idx="2">
                  <c:v>0.28273964497041437</c:v>
                </c:pt>
              </c:numCache>
            </c:numRef>
          </c:val>
          <c:smooth val="0"/>
          <c:extLst xmlns:c16r2="http://schemas.microsoft.com/office/drawing/2015/06/chart">
            <c:ext xmlns:c16="http://schemas.microsoft.com/office/drawing/2014/chart" uri="{C3380CC4-5D6E-409C-BE32-E72D297353CC}">
              <c16:uniqueId val="{00000003-68D4-4474-8528-FE35AEDCFA02}"/>
            </c:ext>
          </c:extLst>
        </c:ser>
        <c:dLbls>
          <c:showLegendKey val="0"/>
          <c:showVal val="0"/>
          <c:showCatName val="0"/>
          <c:showSerName val="0"/>
          <c:showPercent val="0"/>
          <c:showBubbleSize val="0"/>
        </c:dLbls>
        <c:marker val="1"/>
        <c:smooth val="0"/>
        <c:axId val="227170304"/>
        <c:axId val="193335808"/>
      </c:lineChart>
      <c:catAx>
        <c:axId val="22716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93335232"/>
        <c:crosses val="autoZero"/>
        <c:auto val="0"/>
        <c:lblAlgn val="ctr"/>
        <c:lblOffset val="100"/>
        <c:noMultiLvlLbl val="0"/>
      </c:catAx>
      <c:valAx>
        <c:axId val="193335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7169280"/>
        <c:crosses val="autoZero"/>
        <c:crossBetween val="between"/>
        <c:majorUnit val="10"/>
      </c:valAx>
      <c:valAx>
        <c:axId val="193335808"/>
        <c:scaling>
          <c:orientation val="minMax"/>
          <c:max val="0.4"/>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170304"/>
        <c:crosses val="max"/>
        <c:crossBetween val="between"/>
      </c:valAx>
      <c:catAx>
        <c:axId val="227170304"/>
        <c:scaling>
          <c:orientation val="minMax"/>
        </c:scaling>
        <c:delete val="1"/>
        <c:axPos val="b"/>
        <c:numFmt formatCode="General" sourceLinked="1"/>
        <c:majorTickMark val="out"/>
        <c:minorTickMark val="none"/>
        <c:tickLblPos val="nextTo"/>
        <c:crossAx val="1933358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Φύλλο1!$B$2:$B$5</c:f>
              <c:numCache>
                <c:formatCode>0.0</c:formatCode>
                <c:ptCount val="4"/>
                <c:pt idx="0">
                  <c:v>21.1</c:v>
                </c:pt>
                <c:pt idx="1">
                  <c:v>19.859578736208626</c:v>
                </c:pt>
                <c:pt idx="2">
                  <c:v>13.800000000000004</c:v>
                </c:pt>
                <c:pt idx="3">
                  <c:v>0</c:v>
                </c:pt>
              </c:numCache>
            </c:numRef>
          </c:val>
          <c:extLst xmlns:c16r2="http://schemas.microsoft.com/office/drawing/2015/06/chart">
            <c:ext xmlns:c16="http://schemas.microsoft.com/office/drawing/2014/chart" uri="{C3380CC4-5D6E-409C-BE32-E72D297353CC}">
              <c16:uniqueId val="{00000000-0249-4753-A2F5-6A6F91B5AFFE}"/>
            </c:ext>
          </c:extLst>
        </c:ser>
        <c:ser>
          <c:idx val="1"/>
          <c:order val="1"/>
          <c:tx>
            <c:strRef>
              <c:f>Φύλλο1!$C$1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Φύλλο1!$C$2:$C$5</c:f>
              <c:numCache>
                <c:formatCode>0.0</c:formatCode>
                <c:ptCount val="4"/>
                <c:pt idx="0">
                  <c:v>36.263736263736263</c:v>
                </c:pt>
                <c:pt idx="1">
                  <c:v>28.1</c:v>
                </c:pt>
                <c:pt idx="2">
                  <c:v>21.621621621621621</c:v>
                </c:pt>
                <c:pt idx="3">
                  <c:v>18.5</c:v>
                </c:pt>
              </c:numCache>
            </c:numRef>
          </c:val>
          <c:extLst xmlns:c16r2="http://schemas.microsoft.com/office/drawing/2015/06/chart">
            <c:ext xmlns:c16="http://schemas.microsoft.com/office/drawing/2014/chart" uri="{C3380CC4-5D6E-409C-BE32-E72D297353CC}">
              <c16:uniqueId val="{00000001-0249-4753-A2F5-6A6F91B5AFFE}"/>
            </c:ext>
          </c:extLst>
        </c:ser>
        <c:dLbls>
          <c:showLegendKey val="0"/>
          <c:showVal val="0"/>
          <c:showCatName val="0"/>
          <c:showSerName val="0"/>
          <c:showPercent val="0"/>
          <c:showBubbleSize val="0"/>
        </c:dLbls>
        <c:gapWidth val="100"/>
        <c:overlap val="29"/>
        <c:axId val="227527680"/>
        <c:axId val="193337536"/>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Φύλλο1!$D$2:$D$5</c:f>
              <c:numCache>
                <c:formatCode>General</c:formatCode>
                <c:ptCount val="4"/>
              </c:numCache>
            </c:numRef>
          </c:val>
          <c:smooth val="0"/>
          <c:extLst xmlns:c16r2="http://schemas.microsoft.com/office/drawing/2015/06/chart">
            <c:ext xmlns:c16="http://schemas.microsoft.com/office/drawing/2014/chart" uri="{C3380CC4-5D6E-409C-BE32-E72D297353CC}">
              <c16:uniqueId val="{00000002-0249-4753-A2F5-6A6F91B5AFFE}"/>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25-34 ετών</c:v>
                </c:pt>
                <c:pt idx="1">
                  <c:v>35-44 ετών</c:v>
                </c:pt>
                <c:pt idx="2">
                  <c:v>45-54 ετών</c:v>
                </c:pt>
                <c:pt idx="3">
                  <c:v>55-64 ετών</c:v>
                </c:pt>
              </c:strCache>
            </c:strRef>
          </c:cat>
          <c:val>
            <c:numRef>
              <c:f>Φύλλο1!$E$2:$E$5</c:f>
              <c:numCache>
                <c:formatCode>0.0%</c:formatCode>
                <c:ptCount val="4"/>
                <c:pt idx="0">
                  <c:v>0.71866048643299807</c:v>
                </c:pt>
                <c:pt idx="1">
                  <c:v>0.41493434343434354</c:v>
                </c:pt>
                <c:pt idx="2">
                  <c:v>0.56678417547982718</c:v>
                </c:pt>
              </c:numCache>
            </c:numRef>
          </c:val>
          <c:smooth val="0"/>
          <c:extLst xmlns:c16r2="http://schemas.microsoft.com/office/drawing/2015/06/chart">
            <c:ext xmlns:c16="http://schemas.microsoft.com/office/drawing/2014/chart" uri="{C3380CC4-5D6E-409C-BE32-E72D297353CC}">
              <c16:uniqueId val="{00000003-0249-4753-A2F5-6A6F91B5AFFE}"/>
            </c:ext>
          </c:extLst>
        </c:ser>
        <c:dLbls>
          <c:showLegendKey val="0"/>
          <c:showVal val="0"/>
          <c:showCatName val="0"/>
          <c:showSerName val="0"/>
          <c:showPercent val="0"/>
          <c:showBubbleSize val="0"/>
        </c:dLbls>
        <c:marker val="1"/>
        <c:smooth val="0"/>
        <c:axId val="227171840"/>
        <c:axId val="193338112"/>
      </c:lineChart>
      <c:catAx>
        <c:axId val="22752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93337536"/>
        <c:crosses val="autoZero"/>
        <c:auto val="0"/>
        <c:lblAlgn val="ctr"/>
        <c:lblOffset val="100"/>
        <c:noMultiLvlLbl val="0"/>
      </c:catAx>
      <c:valAx>
        <c:axId val="193337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7527680"/>
        <c:crosses val="autoZero"/>
        <c:crossBetween val="between"/>
        <c:majorUnit val="8"/>
      </c:valAx>
      <c:valAx>
        <c:axId val="193338112"/>
        <c:scaling>
          <c:orientation val="minMax"/>
          <c:max val="1"/>
          <c:min val="-2"/>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171840"/>
        <c:crosses val="max"/>
        <c:crossBetween val="between"/>
      </c:valAx>
      <c:catAx>
        <c:axId val="227171840"/>
        <c:scaling>
          <c:orientation val="minMax"/>
        </c:scaling>
        <c:delete val="1"/>
        <c:axPos val="b"/>
        <c:numFmt formatCode="General" sourceLinked="1"/>
        <c:majorTickMark val="out"/>
        <c:minorTickMark val="none"/>
        <c:tickLblPos val="nextTo"/>
        <c:crossAx val="1933381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Φύλλο1!$B$2:$B$4</c:f>
              <c:numCache>
                <c:formatCode>0.0</c:formatCode>
                <c:ptCount val="3"/>
                <c:pt idx="0">
                  <c:v>20.320320320320324</c:v>
                </c:pt>
                <c:pt idx="1">
                  <c:v>16.867469879518072</c:v>
                </c:pt>
                <c:pt idx="2">
                  <c:v>14.242728184553661</c:v>
                </c:pt>
              </c:numCache>
            </c:numRef>
          </c:val>
          <c:extLst xmlns:c16r2="http://schemas.microsoft.com/office/drawing/2015/06/chart">
            <c:ext xmlns:c16="http://schemas.microsoft.com/office/drawing/2014/chart" uri="{C3380CC4-5D6E-409C-BE32-E72D297353CC}">
              <c16:uniqueId val="{00000000-0082-4D16-9C97-4F4676300851}"/>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Φύλλο1!$C$2:$C$4</c:f>
              <c:numCache>
                <c:formatCode>0.0</c:formatCode>
                <c:ptCount val="3"/>
                <c:pt idx="0">
                  <c:v>29.600000000000005</c:v>
                </c:pt>
                <c:pt idx="1">
                  <c:v>22.6</c:v>
                </c:pt>
              </c:numCache>
            </c:numRef>
          </c:val>
          <c:extLst xmlns:c16r2="http://schemas.microsoft.com/office/drawing/2015/06/chart">
            <c:ext xmlns:c16="http://schemas.microsoft.com/office/drawing/2014/chart" uri="{C3380CC4-5D6E-409C-BE32-E72D297353CC}">
              <c16:uniqueId val="{00000001-0082-4D16-9C97-4F4676300851}"/>
            </c:ext>
          </c:extLst>
        </c:ser>
        <c:dLbls>
          <c:showLegendKey val="0"/>
          <c:showVal val="0"/>
          <c:showCatName val="0"/>
          <c:showSerName val="0"/>
          <c:showPercent val="0"/>
          <c:showBubbleSize val="0"/>
        </c:dLbls>
        <c:gapWidth val="129"/>
        <c:overlap val="29"/>
        <c:axId val="227828224"/>
        <c:axId val="227681984"/>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Φύλλο1!$D$2:$D$4</c:f>
              <c:numCache>
                <c:formatCode>General</c:formatCode>
                <c:ptCount val="3"/>
              </c:numCache>
            </c:numRef>
          </c:val>
          <c:smooth val="0"/>
          <c:extLst xmlns:c16r2="http://schemas.microsoft.com/office/drawing/2015/06/chart">
            <c:ext xmlns:c16="http://schemas.microsoft.com/office/drawing/2014/chart" uri="{C3380CC4-5D6E-409C-BE32-E72D297353CC}">
              <c16:uniqueId val="{00000002-0082-4D16-9C97-4F4676300851}"/>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Απασχολούμενοι</c:v>
                </c:pt>
                <c:pt idx="1">
                  <c:v>Άνεργοι</c:v>
                </c:pt>
                <c:pt idx="2">
                  <c:v>Μη οικονομικά ενεργοί</c:v>
                </c:pt>
              </c:strCache>
            </c:strRef>
          </c:cat>
          <c:val>
            <c:numRef>
              <c:f>Φύλλο1!$E$2:$E$4</c:f>
              <c:numCache>
                <c:formatCode>0.0%</c:formatCode>
                <c:ptCount val="3"/>
                <c:pt idx="0">
                  <c:v>0.45666995073891625</c:v>
                </c:pt>
                <c:pt idx="1">
                  <c:v>0.33985714285714291</c:v>
                </c:pt>
              </c:numCache>
            </c:numRef>
          </c:val>
          <c:smooth val="0"/>
          <c:extLst xmlns:c16r2="http://schemas.microsoft.com/office/drawing/2015/06/chart">
            <c:ext xmlns:c16="http://schemas.microsoft.com/office/drawing/2014/chart" uri="{C3380CC4-5D6E-409C-BE32-E72D297353CC}">
              <c16:uniqueId val="{00000003-0082-4D16-9C97-4F4676300851}"/>
            </c:ext>
          </c:extLst>
        </c:ser>
        <c:dLbls>
          <c:showLegendKey val="0"/>
          <c:showVal val="0"/>
          <c:showCatName val="0"/>
          <c:showSerName val="0"/>
          <c:showPercent val="0"/>
          <c:showBubbleSize val="0"/>
        </c:dLbls>
        <c:marker val="1"/>
        <c:smooth val="0"/>
        <c:axId val="227828736"/>
        <c:axId val="227682560"/>
      </c:lineChart>
      <c:catAx>
        <c:axId val="22782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7681984"/>
        <c:crosses val="autoZero"/>
        <c:auto val="0"/>
        <c:lblAlgn val="ctr"/>
        <c:lblOffset val="100"/>
        <c:noMultiLvlLbl val="0"/>
      </c:catAx>
      <c:valAx>
        <c:axId val="227681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7828224"/>
        <c:crosses val="autoZero"/>
        <c:crossBetween val="between"/>
        <c:majorUnit val="7"/>
      </c:valAx>
      <c:valAx>
        <c:axId val="227682560"/>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828736"/>
        <c:crosses val="max"/>
        <c:crossBetween val="between"/>
      </c:valAx>
      <c:catAx>
        <c:axId val="227828736"/>
        <c:scaling>
          <c:orientation val="minMax"/>
        </c:scaling>
        <c:delete val="1"/>
        <c:axPos val="b"/>
        <c:numFmt formatCode="General" sourceLinked="1"/>
        <c:majorTickMark val="out"/>
        <c:minorTickMark val="none"/>
        <c:tickLblPos val="nextTo"/>
        <c:crossAx val="2276825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Φύλλο1!$B$2:$B$5</c:f>
              <c:numCache>
                <c:formatCode>0.0</c:formatCode>
                <c:ptCount val="4"/>
                <c:pt idx="0">
                  <c:v>32.4</c:v>
                </c:pt>
                <c:pt idx="1">
                  <c:v>12.612612612612612</c:v>
                </c:pt>
              </c:numCache>
            </c:numRef>
          </c:val>
          <c:extLst xmlns:c16r2="http://schemas.microsoft.com/office/drawing/2015/06/chart">
            <c:ext xmlns:c16="http://schemas.microsoft.com/office/drawing/2014/chart" uri="{C3380CC4-5D6E-409C-BE32-E72D297353CC}">
              <c16:uniqueId val="{00000000-DE5C-44D1-90EB-6FD7B4ABD169}"/>
            </c:ext>
          </c:extLst>
        </c:ser>
        <c:ser>
          <c:idx val="1"/>
          <c:order val="1"/>
          <c:tx>
            <c:strRef>
              <c:f>Φύλλο1!$C$1</c:f>
              <c:strCache>
                <c:ptCount val="1"/>
                <c:pt idx="0">
                  <c:v>2022 </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Φύλλο1!$C$2:$C$5</c:f>
              <c:numCache>
                <c:formatCode>0.0</c:formatCode>
                <c:ptCount val="4"/>
                <c:pt idx="0">
                  <c:v>48.648648648648646</c:v>
                </c:pt>
                <c:pt idx="1">
                  <c:v>23.2</c:v>
                </c:pt>
              </c:numCache>
            </c:numRef>
          </c:val>
          <c:extLst xmlns:c16r2="http://schemas.microsoft.com/office/drawing/2015/06/chart">
            <c:ext xmlns:c16="http://schemas.microsoft.com/office/drawing/2014/chart" uri="{C3380CC4-5D6E-409C-BE32-E72D297353CC}">
              <c16:uniqueId val="{00000001-DE5C-44D1-90EB-6FD7B4ABD169}"/>
            </c:ext>
          </c:extLst>
        </c:ser>
        <c:dLbls>
          <c:showLegendKey val="0"/>
          <c:showVal val="0"/>
          <c:showCatName val="0"/>
          <c:showSerName val="0"/>
          <c:showPercent val="0"/>
          <c:showBubbleSize val="0"/>
        </c:dLbls>
        <c:gapWidth val="100"/>
        <c:overlap val="29"/>
        <c:axId val="227827712"/>
        <c:axId val="227684288"/>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Φύλλο1!$D$2:$D$5</c:f>
              <c:numCache>
                <c:formatCode>General</c:formatCode>
                <c:ptCount val="4"/>
              </c:numCache>
            </c:numRef>
          </c:val>
          <c:smooth val="0"/>
          <c:extLst xmlns:c16r2="http://schemas.microsoft.com/office/drawing/2015/06/chart">
            <c:ext xmlns:c16="http://schemas.microsoft.com/office/drawing/2014/chart" uri="{C3380CC4-5D6E-409C-BE32-E72D297353CC}">
              <c16:uniqueId val="{00000002-DE5C-44D1-90EB-6FD7B4ABD169}"/>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Ανώτερα διευθυντικά και διοικητικά στελέχη, Επαγγελματίες, Τεχνικοί και ασκούντες συναφή επαγγέλματα OC1-3</c:v>
                </c:pt>
                <c:pt idx="1">
                  <c:v>Υπάλληλοι γραφείου, Απασχολούμενοι στην παροχή υπηρεσιών και πωλητές OC4-5</c:v>
                </c:pt>
                <c:pt idx="2">
                  <c:v>Ειδικευμένοι εργάτες, τεχνίτες OC6-8</c:v>
                </c:pt>
                <c:pt idx="3">
                  <c:v>Ανειδίκευτοι εργάτες
OC9</c:v>
                </c:pt>
              </c:strCache>
            </c:strRef>
          </c:cat>
          <c:val>
            <c:numRef>
              <c:f>Φύλλο1!$E$2:$E$5</c:f>
              <c:numCache>
                <c:formatCode>0.0%</c:formatCode>
                <c:ptCount val="4"/>
                <c:pt idx="0">
                  <c:v>0.50150150150150152</c:v>
                </c:pt>
                <c:pt idx="1">
                  <c:v>0.83942857142857152</c:v>
                </c:pt>
              </c:numCache>
            </c:numRef>
          </c:val>
          <c:smooth val="0"/>
          <c:extLst xmlns:c16r2="http://schemas.microsoft.com/office/drawing/2015/06/chart">
            <c:ext xmlns:c16="http://schemas.microsoft.com/office/drawing/2014/chart" uri="{C3380CC4-5D6E-409C-BE32-E72D297353CC}">
              <c16:uniqueId val="{00000003-DE5C-44D1-90EB-6FD7B4ABD169}"/>
            </c:ext>
          </c:extLst>
        </c:ser>
        <c:dLbls>
          <c:showLegendKey val="0"/>
          <c:showVal val="0"/>
          <c:showCatName val="0"/>
          <c:showSerName val="0"/>
          <c:showPercent val="0"/>
          <c:showBubbleSize val="0"/>
        </c:dLbls>
        <c:marker val="1"/>
        <c:smooth val="0"/>
        <c:axId val="227829248"/>
        <c:axId val="227684864"/>
      </c:lineChart>
      <c:catAx>
        <c:axId val="22782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7684288"/>
        <c:crosses val="autoZero"/>
        <c:auto val="0"/>
        <c:lblAlgn val="ctr"/>
        <c:lblOffset val="100"/>
        <c:noMultiLvlLbl val="0"/>
      </c:catAx>
      <c:valAx>
        <c:axId val="227684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7827712"/>
        <c:crosses val="autoZero"/>
        <c:crossBetween val="between"/>
        <c:majorUnit val="12"/>
      </c:valAx>
      <c:valAx>
        <c:axId val="227684864"/>
        <c:scaling>
          <c:orientation val="minMax"/>
          <c:min val="-2"/>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829248"/>
        <c:crosses val="max"/>
        <c:crossBetween val="between"/>
      </c:valAx>
      <c:catAx>
        <c:axId val="227829248"/>
        <c:scaling>
          <c:orientation val="minMax"/>
        </c:scaling>
        <c:delete val="1"/>
        <c:axPos val="b"/>
        <c:numFmt formatCode="General" sourceLinked="1"/>
        <c:majorTickMark val="out"/>
        <c:minorTickMark val="none"/>
        <c:tickLblPos val="nextTo"/>
        <c:crossAx val="2276848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σταθερές</c:v>
                </c:pt>
              </c:strCache>
            </c:strRef>
          </c:tx>
          <c:spPr>
            <a:ln w="22225" cap="rnd">
              <a:solidFill>
                <a:srgbClr val="D5CCB4"/>
              </a:solidFill>
              <a:round/>
            </a:ln>
            <a:effectLst/>
          </c:spPr>
          <c:marker>
            <c:symbol val="circle"/>
            <c:size val="11"/>
            <c:spPr>
              <a:solidFill>
                <a:srgbClr val="B0AD81"/>
              </a:solidFill>
              <a:ln w="9525">
                <a:no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C3B"/>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Φύλλο1!$B$2:$B$12</c:f>
              <c:numCache>
                <c:formatCode>General</c:formatCode>
                <c:ptCount val="11"/>
                <c:pt idx="0">
                  <c:v>117.13809774863135</c:v>
                </c:pt>
                <c:pt idx="1">
                  <c:v>110.10002643502348</c:v>
                </c:pt>
                <c:pt idx="2">
                  <c:v>109.57871355443375</c:v>
                </c:pt>
                <c:pt idx="3">
                  <c:v>112.23653865014714</c:v>
                </c:pt>
                <c:pt idx="4">
                  <c:v>89.604631891209081</c:v>
                </c:pt>
                <c:pt idx="5">
                  <c:v>92.517302901029566</c:v>
                </c:pt>
                <c:pt idx="6">
                  <c:v>101.56529787823823</c:v>
                </c:pt>
                <c:pt idx="7">
                  <c:v>138.17704719303262</c:v>
                </c:pt>
                <c:pt idx="8">
                  <c:v>134.19026982441548</c:v>
                </c:pt>
                <c:pt idx="9">
                  <c:v>124.01136511274993</c:v>
                </c:pt>
                <c:pt idx="10">
                  <c:v>129.24355223999999</c:v>
                </c:pt>
              </c:numCache>
            </c:numRef>
          </c:val>
          <c:smooth val="0"/>
          <c:extLst xmlns:c16r2="http://schemas.microsoft.com/office/drawing/2015/06/chart">
            <c:ext xmlns:c16="http://schemas.microsoft.com/office/drawing/2014/chart" uri="{C3380CC4-5D6E-409C-BE32-E72D297353CC}">
              <c16:uniqueId val="{00000000-2A7E-4221-8F33-B172D8BEFFF8}"/>
            </c:ext>
          </c:extLst>
        </c:ser>
        <c:dLbls>
          <c:showLegendKey val="0"/>
          <c:showVal val="0"/>
          <c:showCatName val="0"/>
          <c:showSerName val="0"/>
          <c:showPercent val="0"/>
          <c:showBubbleSize val="0"/>
        </c:dLbls>
        <c:marker val="1"/>
        <c:smooth val="0"/>
        <c:axId val="193026048"/>
        <c:axId val="131404864"/>
      </c:lineChart>
      <c:catAx>
        <c:axId val="19302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mj-lt"/>
                <a:ea typeface="+mn-ea"/>
                <a:cs typeface="+mn-cs"/>
              </a:defRPr>
            </a:pPr>
            <a:endParaRPr lang="el-GR"/>
          </a:p>
        </c:txPr>
        <c:crossAx val="131404864"/>
        <c:crosses val="autoZero"/>
        <c:auto val="1"/>
        <c:lblAlgn val="ctr"/>
        <c:lblOffset val="100"/>
        <c:noMultiLvlLbl val="0"/>
      </c:catAx>
      <c:valAx>
        <c:axId val="131404864"/>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9302604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2011 </c:v>
                </c:pt>
              </c:strCache>
            </c:strRef>
          </c:tx>
          <c:spPr>
            <a:solidFill>
              <a:srgbClr val="EDDBDE"/>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Φύλλο1!$B$2:$B$4</c:f>
              <c:numCache>
                <c:formatCode>0.0</c:formatCode>
                <c:ptCount val="3"/>
                <c:pt idx="0">
                  <c:v>21.8436873747495</c:v>
                </c:pt>
                <c:pt idx="1">
                  <c:v>19.600000000000001</c:v>
                </c:pt>
                <c:pt idx="2">
                  <c:v>14.128256513026052</c:v>
                </c:pt>
              </c:numCache>
            </c:numRef>
          </c:val>
          <c:extLst xmlns:c16r2="http://schemas.microsoft.com/office/drawing/2015/06/chart">
            <c:ext xmlns:c16="http://schemas.microsoft.com/office/drawing/2014/chart" uri="{C3380CC4-5D6E-409C-BE32-E72D297353CC}">
              <c16:uniqueId val="{00000000-49BA-45F0-81F0-339B49B32A49}"/>
            </c:ext>
          </c:extLst>
        </c:ser>
        <c:ser>
          <c:idx val="1"/>
          <c:order val="1"/>
          <c:tx>
            <c:strRef>
              <c:f>Φύλλο1!$C$1</c:f>
              <c:strCache>
                <c:ptCount val="1"/>
                <c:pt idx="0">
                  <c:v>2022</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Φύλλο1!$C$2:$C$4</c:f>
              <c:numCache>
                <c:formatCode>0.0</c:formatCode>
                <c:ptCount val="3"/>
                <c:pt idx="0">
                  <c:v>33.066933066933068</c:v>
                </c:pt>
                <c:pt idx="1">
                  <c:v>28.228228228228225</c:v>
                </c:pt>
                <c:pt idx="2">
                  <c:v>11.9</c:v>
                </c:pt>
              </c:numCache>
            </c:numRef>
          </c:val>
          <c:extLst xmlns:c16r2="http://schemas.microsoft.com/office/drawing/2015/06/chart">
            <c:ext xmlns:c16="http://schemas.microsoft.com/office/drawing/2014/chart" uri="{C3380CC4-5D6E-409C-BE32-E72D297353CC}">
              <c16:uniqueId val="{00000001-49BA-45F0-81F0-339B49B32A49}"/>
            </c:ext>
          </c:extLst>
        </c:ser>
        <c:dLbls>
          <c:showLegendKey val="0"/>
          <c:showVal val="0"/>
          <c:showCatName val="0"/>
          <c:showSerName val="0"/>
          <c:showPercent val="0"/>
          <c:showBubbleSize val="0"/>
        </c:dLbls>
        <c:gapWidth val="129"/>
        <c:overlap val="29"/>
        <c:axId val="227873280"/>
        <c:axId val="227686592"/>
      </c:barChart>
      <c:lineChart>
        <c:grouping val="standard"/>
        <c:varyColors val="0"/>
        <c:ser>
          <c:idx val="2"/>
          <c:order val="2"/>
          <c:tx>
            <c:strRef>
              <c:f>Φύλλο1!$D$1</c:f>
              <c:strCache>
                <c:ptCount val="1"/>
                <c:pt idx="0">
                  <c:v>Μείωση 2011-2022</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Φύλλο1!$D$2:$D$4</c:f>
              <c:numCache>
                <c:formatCode>General</c:formatCode>
                <c:ptCount val="3"/>
                <c:pt idx="2" formatCode="0.0%">
                  <c:v>-0.15771631205673758</c:v>
                </c:pt>
              </c:numCache>
            </c:numRef>
          </c:val>
          <c:smooth val="0"/>
          <c:extLst xmlns:c16r2="http://schemas.microsoft.com/office/drawing/2015/06/chart">
            <c:ext xmlns:c16="http://schemas.microsoft.com/office/drawing/2014/chart" uri="{C3380CC4-5D6E-409C-BE32-E72D297353CC}">
              <c16:uniqueId val="{00000002-49BA-45F0-81F0-339B49B32A49}"/>
            </c:ext>
          </c:extLst>
        </c:ser>
        <c:ser>
          <c:idx val="3"/>
          <c:order val="3"/>
          <c:tx>
            <c:strRef>
              <c:f>Φύλλο1!$E$1</c:f>
              <c:strCache>
                <c:ptCount val="1"/>
                <c:pt idx="0">
                  <c:v>Αύξηση 2011-2022</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Αστικές</c:v>
                </c:pt>
                <c:pt idx="1">
                  <c:v>Ημιαστικές</c:v>
                </c:pt>
                <c:pt idx="2">
                  <c:v>Αγροτικές</c:v>
                </c:pt>
              </c:strCache>
            </c:strRef>
          </c:cat>
          <c:val>
            <c:numRef>
              <c:f>Φύλλο1!$E$2:$E$4</c:f>
              <c:numCache>
                <c:formatCode>0.0%</c:formatCode>
                <c:ptCount val="3"/>
                <c:pt idx="0">
                  <c:v>0.51379812847702755</c:v>
                </c:pt>
                <c:pt idx="1">
                  <c:v>0.4402157259300114</c:v>
                </c:pt>
              </c:numCache>
            </c:numRef>
          </c:val>
          <c:smooth val="0"/>
          <c:extLst xmlns:c16r2="http://schemas.microsoft.com/office/drawing/2015/06/chart">
            <c:ext xmlns:c16="http://schemas.microsoft.com/office/drawing/2014/chart" uri="{C3380CC4-5D6E-409C-BE32-E72D297353CC}">
              <c16:uniqueId val="{00000003-49BA-45F0-81F0-339B49B32A49}"/>
            </c:ext>
          </c:extLst>
        </c:ser>
        <c:dLbls>
          <c:showLegendKey val="0"/>
          <c:showVal val="0"/>
          <c:showCatName val="0"/>
          <c:showSerName val="0"/>
          <c:showPercent val="0"/>
          <c:showBubbleSize val="0"/>
        </c:dLbls>
        <c:marker val="1"/>
        <c:smooth val="0"/>
        <c:axId val="227873792"/>
        <c:axId val="227687168"/>
      </c:lineChart>
      <c:catAx>
        <c:axId val="2278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227686592"/>
        <c:crosses val="autoZero"/>
        <c:auto val="0"/>
        <c:lblAlgn val="ctr"/>
        <c:lblOffset val="100"/>
        <c:noMultiLvlLbl val="0"/>
      </c:catAx>
      <c:valAx>
        <c:axId val="227686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7873280"/>
        <c:crosses val="autoZero"/>
        <c:crossBetween val="between"/>
        <c:majorUnit val="7"/>
      </c:valAx>
      <c:valAx>
        <c:axId val="227687168"/>
        <c:scaling>
          <c:orientation val="minMax"/>
          <c:max val="0.60000000000000009"/>
          <c:min val="-0.5"/>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7873792"/>
        <c:crosses val="max"/>
        <c:crossBetween val="between"/>
      </c:valAx>
      <c:catAx>
        <c:axId val="227873792"/>
        <c:scaling>
          <c:orientation val="minMax"/>
        </c:scaling>
        <c:delete val="1"/>
        <c:axPos val="b"/>
        <c:numFmt formatCode="General" sourceLinked="1"/>
        <c:majorTickMark val="out"/>
        <c:minorTickMark val="none"/>
        <c:tickLblPos val="nextTo"/>
        <c:crossAx val="2276871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Καλύπτουν την αδυναμία του σχολείου να διδάξει σωστά ξένες γλώσσες</c:v>
                </c:pt>
                <c:pt idx="1">
                  <c:v>Αποτελούν την κύρια εκπαίδευση στις ξένες γλώσσες</c:v>
                </c:pt>
                <c:pt idx="2">
                  <c:v>Καλύπτουν την αδυναμία του σχολείου να δώσει πιστοποίηση</c:v>
                </c:pt>
                <c:pt idx="3">
                  <c:v>Ξεκινούν την εκπαίδευση ξένων γλωσσών από νωρίς</c:v>
                </c:pt>
                <c:pt idx="4">
                  <c:v>Βοηθούν το σχολείο να επιταχύνει</c:v>
                </c:pt>
                <c:pt idx="5">
                  <c:v>Είναι αναγκαία γιατί το ζητούν οι γονείς</c:v>
                </c:pt>
              </c:strCache>
            </c:strRef>
          </c:cat>
          <c:val>
            <c:numRef>
              <c:f>Φύλλο1!$B$2:$B$7</c:f>
              <c:numCache>
                <c:formatCode>0.0</c:formatCode>
                <c:ptCount val="6"/>
                <c:pt idx="0">
                  <c:v>28.787878787878789</c:v>
                </c:pt>
                <c:pt idx="1">
                  <c:v>27.27272727272727</c:v>
                </c:pt>
                <c:pt idx="2">
                  <c:v>20.959595959595958</c:v>
                </c:pt>
                <c:pt idx="3">
                  <c:v>15.404040404040403</c:v>
                </c:pt>
                <c:pt idx="4">
                  <c:v>3.7878787878787881</c:v>
                </c:pt>
                <c:pt idx="5">
                  <c:v>3.7878787878787881</c:v>
                </c:pt>
              </c:numCache>
            </c:numRef>
          </c:val>
          <c:extLst xmlns:c16r2="http://schemas.microsoft.com/office/drawing/2015/06/chart">
            <c:ext xmlns:c16="http://schemas.microsoft.com/office/drawing/2014/chart" uri="{C3380CC4-5D6E-409C-BE32-E72D297353CC}">
              <c16:uniqueId val="{00000000-30C7-4EC2-BEAB-A9886436BA46}"/>
            </c:ext>
          </c:extLst>
        </c:ser>
        <c:dLbls>
          <c:showLegendKey val="0"/>
          <c:showVal val="0"/>
          <c:showCatName val="0"/>
          <c:showSerName val="0"/>
          <c:showPercent val="0"/>
          <c:showBubbleSize val="0"/>
        </c:dLbls>
        <c:gapWidth val="34"/>
        <c:axId val="225576960"/>
        <c:axId val="228052928"/>
      </c:barChart>
      <c:catAx>
        <c:axId val="225576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8052928"/>
        <c:crosses val="autoZero"/>
        <c:auto val="0"/>
        <c:lblAlgn val="ctr"/>
        <c:lblOffset val="100"/>
        <c:noMultiLvlLbl val="0"/>
      </c:catAx>
      <c:valAx>
        <c:axId val="228052928"/>
        <c:scaling>
          <c:orientation val="minMax"/>
          <c:max val="5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576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Καλύπτουν την αδυναμία του σχολείου να διδάξει σωστά ξένες γλώσσες</c:v>
                </c:pt>
                <c:pt idx="1">
                  <c:v>Αποτελούν την κύρια εκπαίδευση στις ξένες γλώσσες</c:v>
                </c:pt>
                <c:pt idx="2">
                  <c:v>Καλύπτουν την αδυναμία του σχολείου να δώσει πιστοποίηση</c:v>
                </c:pt>
                <c:pt idx="3">
                  <c:v>Ξεκινούν την εκπαίδευση ξένων γλωσσών από νωρίς</c:v>
                </c:pt>
                <c:pt idx="4">
                  <c:v>Βοηθούν το σχολείο να επιταχύνει</c:v>
                </c:pt>
                <c:pt idx="5">
                  <c:v>Είναι αναγκαία γιατί το ζητούν οι γονείς</c:v>
                </c:pt>
              </c:strCache>
            </c:strRef>
          </c:cat>
          <c:val>
            <c:numRef>
              <c:f>Φύλλο1!$B$2:$B$7</c:f>
              <c:numCache>
                <c:formatCode>0.0</c:formatCode>
                <c:ptCount val="6"/>
                <c:pt idx="0">
                  <c:v>27.346938775510203</c:v>
                </c:pt>
                <c:pt idx="1">
                  <c:v>26.122448979591837</c:v>
                </c:pt>
                <c:pt idx="2">
                  <c:v>21.836734693877553</c:v>
                </c:pt>
                <c:pt idx="3">
                  <c:v>15.102040816326531</c:v>
                </c:pt>
                <c:pt idx="4">
                  <c:v>5.9183673469387754</c:v>
                </c:pt>
                <c:pt idx="5">
                  <c:v>3.4693877551020407</c:v>
                </c:pt>
              </c:numCache>
            </c:numRef>
          </c:val>
          <c:extLst xmlns:c16r2="http://schemas.microsoft.com/office/drawing/2015/06/chart">
            <c:ext xmlns:c16="http://schemas.microsoft.com/office/drawing/2014/chart" uri="{C3380CC4-5D6E-409C-BE32-E72D297353CC}">
              <c16:uniqueId val="{00000000-C3ED-4804-B7E0-E653D0401187}"/>
            </c:ext>
          </c:extLst>
        </c:ser>
        <c:dLbls>
          <c:showLegendKey val="0"/>
          <c:showVal val="0"/>
          <c:showCatName val="0"/>
          <c:showSerName val="0"/>
          <c:showPercent val="0"/>
          <c:showBubbleSize val="0"/>
        </c:dLbls>
        <c:gapWidth val="34"/>
        <c:axId val="225577984"/>
        <c:axId val="228054656"/>
      </c:barChart>
      <c:catAx>
        <c:axId val="225577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8054656"/>
        <c:crosses val="autoZero"/>
        <c:auto val="0"/>
        <c:lblAlgn val="ctr"/>
        <c:lblOffset val="100"/>
        <c:noMultiLvlLbl val="0"/>
      </c:catAx>
      <c:valAx>
        <c:axId val="228054656"/>
        <c:scaling>
          <c:orientation val="minMax"/>
          <c:max val="5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5779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Είναι ουσιαστικά ο μοναδικός φορέας εκπαίδευσης στις ξένες γλώσσ</c:v>
                </c:pt>
                <c:pt idx="1">
                  <c:v>Είναι συμπληρωματικά στο σχολείο</c:v>
                </c:pt>
                <c:pt idx="2">
                  <c:v>Υποκαθιστούν το σχολείο</c:v>
                </c:pt>
                <c:pt idx="3">
                  <c:v>Είναι παραπαιδεία</c:v>
                </c:pt>
              </c:strCache>
            </c:strRef>
          </c:cat>
          <c:val>
            <c:numRef>
              <c:f>Φύλλο1!$B$2:$B$5</c:f>
              <c:numCache>
                <c:formatCode>0.0</c:formatCode>
                <c:ptCount val="4"/>
                <c:pt idx="0">
                  <c:v>50.877192982456144</c:v>
                </c:pt>
                <c:pt idx="1">
                  <c:v>23.558897243107769</c:v>
                </c:pt>
                <c:pt idx="2">
                  <c:v>15.288220551378446</c:v>
                </c:pt>
                <c:pt idx="3">
                  <c:v>10.275689223057643</c:v>
                </c:pt>
              </c:numCache>
            </c:numRef>
          </c:val>
          <c:extLst xmlns:c16r2="http://schemas.microsoft.com/office/drawing/2015/06/chart">
            <c:ext xmlns:c16="http://schemas.microsoft.com/office/drawing/2014/chart" uri="{C3380CC4-5D6E-409C-BE32-E72D297353CC}">
              <c16:uniqueId val="{00000000-A550-47EE-B952-0B8C46F11C6E}"/>
            </c:ext>
          </c:extLst>
        </c:ser>
        <c:dLbls>
          <c:showLegendKey val="0"/>
          <c:showVal val="0"/>
          <c:showCatName val="0"/>
          <c:showSerName val="0"/>
          <c:showPercent val="0"/>
          <c:showBubbleSize val="0"/>
        </c:dLbls>
        <c:gapWidth val="59"/>
        <c:axId val="225806336"/>
        <c:axId val="223634560"/>
      </c:barChart>
      <c:catAx>
        <c:axId val="22580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3634560"/>
        <c:crosses val="autoZero"/>
        <c:auto val="0"/>
        <c:lblAlgn val="ctr"/>
        <c:lblOffset val="100"/>
        <c:noMultiLvlLbl val="0"/>
      </c:catAx>
      <c:valAx>
        <c:axId val="223634560"/>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8063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Είναι ουσιαστικά ο μοναδικός φορέας εκπαίδευσης στις ξένες γλώσσ</c:v>
                </c:pt>
                <c:pt idx="1">
                  <c:v>Είναι συμπληρωματικά στο σχολείο</c:v>
                </c:pt>
                <c:pt idx="2">
                  <c:v>Υποκαθιστούν το σχολείο</c:v>
                </c:pt>
                <c:pt idx="3">
                  <c:v>Είναι παραπαιδεία</c:v>
                </c:pt>
              </c:strCache>
            </c:strRef>
          </c:cat>
          <c:val>
            <c:numRef>
              <c:f>Φύλλο1!$B$2:$B$5</c:f>
              <c:numCache>
                <c:formatCode>0.0</c:formatCode>
                <c:ptCount val="4"/>
                <c:pt idx="0">
                  <c:v>49.377593360995853</c:v>
                </c:pt>
                <c:pt idx="1">
                  <c:v>22.614107883817429</c:v>
                </c:pt>
                <c:pt idx="2">
                  <c:v>20.539419087136928</c:v>
                </c:pt>
                <c:pt idx="3">
                  <c:v>7.4688796680497926</c:v>
                </c:pt>
              </c:numCache>
            </c:numRef>
          </c:val>
          <c:extLst xmlns:c16r2="http://schemas.microsoft.com/office/drawing/2015/06/chart">
            <c:ext xmlns:c16="http://schemas.microsoft.com/office/drawing/2014/chart" uri="{C3380CC4-5D6E-409C-BE32-E72D297353CC}">
              <c16:uniqueId val="{00000000-0983-4B3B-8621-91FA8E1B70AB}"/>
            </c:ext>
          </c:extLst>
        </c:ser>
        <c:dLbls>
          <c:showLegendKey val="0"/>
          <c:showVal val="0"/>
          <c:showCatName val="0"/>
          <c:showSerName val="0"/>
          <c:showPercent val="0"/>
          <c:showBubbleSize val="0"/>
        </c:dLbls>
        <c:gapWidth val="59"/>
        <c:axId val="225807360"/>
        <c:axId val="223636288"/>
      </c:barChart>
      <c:catAx>
        <c:axId val="225807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3636288"/>
        <c:crosses val="autoZero"/>
        <c:auto val="0"/>
        <c:lblAlgn val="ctr"/>
        <c:lblOffset val="100"/>
        <c:noMultiLvlLbl val="0"/>
      </c:catAx>
      <c:valAx>
        <c:axId val="223636288"/>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8073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Σωστή εκμάθηση ξένων γλωσσών</c:v>
                </c:pt>
                <c:pt idx="1">
                  <c:v>Πιστοποίηση εκμάθησης μίας ξένης γλώσσας</c:v>
                </c:pt>
                <c:pt idx="2">
                  <c:v>Εξειδικευμένη γνώση ξένης γλώσσας για δουλειά ή σπουδές</c:v>
                </c:pt>
                <c:pt idx="3">
                  <c:v>Επαφή με άλλες/καινοτόμες μεθόδους διδασκαλίας</c:v>
                </c:pt>
                <c:pt idx="4">
                  <c:v>Κοινωνικοποίηση των παιδιών</c:v>
                </c:pt>
                <c:pt idx="5">
                  <c:v>Δημιουργική απασχόληση των παιδιών</c:v>
                </c:pt>
              </c:strCache>
            </c:strRef>
          </c:cat>
          <c:val>
            <c:numRef>
              <c:f>Φύλλο1!$B$2:$B$7</c:f>
              <c:numCache>
                <c:formatCode>0.0</c:formatCode>
                <c:ptCount val="6"/>
                <c:pt idx="0">
                  <c:v>72.681704260651628</c:v>
                </c:pt>
                <c:pt idx="1">
                  <c:v>67.418546365914807</c:v>
                </c:pt>
                <c:pt idx="2">
                  <c:v>57.894736842105267</c:v>
                </c:pt>
                <c:pt idx="3">
                  <c:v>18.295739348370926</c:v>
                </c:pt>
                <c:pt idx="4">
                  <c:v>11.779448621553884</c:v>
                </c:pt>
                <c:pt idx="5">
                  <c:v>8.2706766917293226</c:v>
                </c:pt>
              </c:numCache>
            </c:numRef>
          </c:val>
          <c:extLst xmlns:c16r2="http://schemas.microsoft.com/office/drawing/2015/06/chart">
            <c:ext xmlns:c16="http://schemas.microsoft.com/office/drawing/2014/chart" uri="{C3380CC4-5D6E-409C-BE32-E72D297353CC}">
              <c16:uniqueId val="{00000000-2B33-4140-B97E-56893D4522B4}"/>
            </c:ext>
          </c:extLst>
        </c:ser>
        <c:dLbls>
          <c:showLegendKey val="0"/>
          <c:showVal val="0"/>
          <c:showCatName val="0"/>
          <c:showSerName val="0"/>
          <c:showPercent val="0"/>
          <c:showBubbleSize val="0"/>
        </c:dLbls>
        <c:gapWidth val="34"/>
        <c:axId val="229225984"/>
        <c:axId val="223639744"/>
      </c:barChart>
      <c:catAx>
        <c:axId val="229225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3639744"/>
        <c:crosses val="autoZero"/>
        <c:auto val="0"/>
        <c:lblAlgn val="ctr"/>
        <c:lblOffset val="100"/>
        <c:noMultiLvlLbl val="0"/>
      </c:catAx>
      <c:valAx>
        <c:axId val="223639744"/>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92259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Σωστή εκμάθηση ξένων γλωσσών</c:v>
                </c:pt>
                <c:pt idx="1">
                  <c:v>Πιστοποίηση εκμάθησης μίας ξένης γλώσσας</c:v>
                </c:pt>
                <c:pt idx="2">
                  <c:v>Εξειδικευμένη γνώση ξένης γλώσσας για δουλειά ή σπουδές</c:v>
                </c:pt>
                <c:pt idx="3">
                  <c:v>Κοινωνικοποίηση των παιδιών</c:v>
                </c:pt>
                <c:pt idx="4">
                  <c:v>Επαφή με άλλες/καινοτόμες μεθόδους διδασκαλίας</c:v>
                </c:pt>
                <c:pt idx="5">
                  <c:v>Δημιουργική απασχόληση των παιδιών</c:v>
                </c:pt>
              </c:strCache>
            </c:strRef>
          </c:cat>
          <c:val>
            <c:numRef>
              <c:f>Φύλλο1!$B$2:$B$7</c:f>
              <c:numCache>
                <c:formatCode>0.0</c:formatCode>
                <c:ptCount val="6"/>
                <c:pt idx="0">
                  <c:v>65.644171779141104</c:v>
                </c:pt>
                <c:pt idx="1">
                  <c:v>64.417177914110425</c:v>
                </c:pt>
                <c:pt idx="2">
                  <c:v>55.010224948875255</c:v>
                </c:pt>
                <c:pt idx="3">
                  <c:v>20.245398773006134</c:v>
                </c:pt>
                <c:pt idx="4">
                  <c:v>20.040899795501023</c:v>
                </c:pt>
                <c:pt idx="5">
                  <c:v>13.905930470347649</c:v>
                </c:pt>
              </c:numCache>
            </c:numRef>
          </c:val>
          <c:extLst xmlns:c16r2="http://schemas.microsoft.com/office/drawing/2015/06/chart">
            <c:ext xmlns:c16="http://schemas.microsoft.com/office/drawing/2014/chart" uri="{C3380CC4-5D6E-409C-BE32-E72D297353CC}">
              <c16:uniqueId val="{00000000-1D19-45F3-BE39-10CCB788C20E}"/>
            </c:ext>
          </c:extLst>
        </c:ser>
        <c:dLbls>
          <c:showLegendKey val="0"/>
          <c:showVal val="0"/>
          <c:showCatName val="0"/>
          <c:showSerName val="0"/>
          <c:showPercent val="0"/>
          <c:showBubbleSize val="0"/>
        </c:dLbls>
        <c:gapWidth val="34"/>
        <c:axId val="228788224"/>
        <c:axId val="226983936"/>
      </c:barChart>
      <c:catAx>
        <c:axId val="228788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83936"/>
        <c:crosses val="autoZero"/>
        <c:auto val="0"/>
        <c:lblAlgn val="ctr"/>
        <c:lblOffset val="100"/>
        <c:noMultiLvlLbl val="0"/>
      </c:catAx>
      <c:valAx>
        <c:axId val="226983936"/>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878822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5
Πολύ ικανοποιητικά</c:v>
                </c:pt>
                <c:pt idx="1">
                  <c:v>4</c:v>
                </c:pt>
                <c:pt idx="2">
                  <c:v>3</c:v>
                </c:pt>
                <c:pt idx="3">
                  <c:v>2</c:v>
                </c:pt>
                <c:pt idx="4">
                  <c:v>1
Καθόλου ικανοποιητικά</c:v>
                </c:pt>
              </c:strCache>
            </c:strRef>
          </c:cat>
          <c:val>
            <c:numRef>
              <c:f>Φύλλο1!$B$2:$B$6</c:f>
              <c:numCache>
                <c:formatCode>0.0</c:formatCode>
                <c:ptCount val="5"/>
                <c:pt idx="0">
                  <c:v>37.75</c:v>
                </c:pt>
                <c:pt idx="1">
                  <c:v>40.25</c:v>
                </c:pt>
                <c:pt idx="2">
                  <c:v>18.5</c:v>
                </c:pt>
                <c:pt idx="3">
                  <c:v>2.5</c:v>
                </c:pt>
                <c:pt idx="4">
                  <c:v>1</c:v>
                </c:pt>
              </c:numCache>
            </c:numRef>
          </c:val>
          <c:extLst xmlns:c16r2="http://schemas.microsoft.com/office/drawing/2015/06/chart">
            <c:ext xmlns:c16="http://schemas.microsoft.com/office/drawing/2014/chart" uri="{C3380CC4-5D6E-409C-BE32-E72D297353CC}">
              <c16:uniqueId val="{00000000-A550-47EE-B952-0B8C46F11C6E}"/>
            </c:ext>
          </c:extLst>
        </c:ser>
        <c:dLbls>
          <c:showLegendKey val="0"/>
          <c:showVal val="0"/>
          <c:showCatName val="0"/>
          <c:showSerName val="0"/>
          <c:showPercent val="0"/>
          <c:showBubbleSize val="0"/>
        </c:dLbls>
        <c:gapWidth val="59"/>
        <c:axId val="228894208"/>
        <c:axId val="226987392"/>
      </c:barChart>
      <c:catAx>
        <c:axId val="228894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87392"/>
        <c:crosses val="autoZero"/>
        <c:auto val="0"/>
        <c:lblAlgn val="ctr"/>
        <c:lblOffset val="100"/>
        <c:noMultiLvlLbl val="0"/>
      </c:catAx>
      <c:valAx>
        <c:axId val="226987392"/>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88942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5
Πολύ ικανοποιητικά</c:v>
                </c:pt>
                <c:pt idx="1">
                  <c:v>4</c:v>
                </c:pt>
                <c:pt idx="2">
                  <c:v>3</c:v>
                </c:pt>
                <c:pt idx="3">
                  <c:v>2</c:v>
                </c:pt>
                <c:pt idx="4">
                  <c:v>1
Καθόλου ικανοποιητικά</c:v>
                </c:pt>
              </c:strCache>
            </c:strRef>
          </c:cat>
          <c:val>
            <c:numRef>
              <c:f>Φύλλο1!$B$2:$B$6</c:f>
              <c:numCache>
                <c:formatCode>0.0</c:formatCode>
                <c:ptCount val="5"/>
                <c:pt idx="0">
                  <c:v>33.739837398373986</c:v>
                </c:pt>
                <c:pt idx="1">
                  <c:v>40.650406504065039</c:v>
                </c:pt>
                <c:pt idx="2">
                  <c:v>18.292682926829269</c:v>
                </c:pt>
                <c:pt idx="3">
                  <c:v>6.5040650406504072</c:v>
                </c:pt>
                <c:pt idx="4">
                  <c:v>0.81300813008130091</c:v>
                </c:pt>
              </c:numCache>
            </c:numRef>
          </c:val>
          <c:extLst xmlns:c16r2="http://schemas.microsoft.com/office/drawing/2015/06/chart">
            <c:ext xmlns:c16="http://schemas.microsoft.com/office/drawing/2014/chart" uri="{C3380CC4-5D6E-409C-BE32-E72D297353CC}">
              <c16:uniqueId val="{00000000-0983-4B3B-8621-91FA8E1B70AB}"/>
            </c:ext>
          </c:extLst>
        </c:ser>
        <c:dLbls>
          <c:showLegendKey val="0"/>
          <c:showVal val="0"/>
          <c:showCatName val="0"/>
          <c:showSerName val="0"/>
          <c:showPercent val="0"/>
          <c:showBubbleSize val="0"/>
        </c:dLbls>
        <c:gapWidth val="59"/>
        <c:axId val="229043200"/>
        <c:axId val="226989120"/>
      </c:barChart>
      <c:catAx>
        <c:axId val="229043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89120"/>
        <c:crosses val="autoZero"/>
        <c:auto val="0"/>
        <c:lblAlgn val="ctr"/>
        <c:lblOffset val="100"/>
        <c:noMultiLvlLbl val="0"/>
      </c:catAx>
      <c:valAx>
        <c:axId val="226989120"/>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904320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manualLayout>
          <c:layoutTarget val="inner"/>
          <c:xMode val="edge"/>
          <c:yMode val="edge"/>
          <c:x val="0.49235145606101532"/>
          <c:y val="0.12803324687875797"/>
          <c:w val="0.47514185842763151"/>
          <c:h val="0.78913729071983041"/>
        </c:manualLayout>
      </c:layout>
      <c:barChart>
        <c:barDir val="bar"/>
        <c:grouping val="stacked"/>
        <c:varyColors val="0"/>
        <c:ser>
          <c:idx val="0"/>
          <c:order val="0"/>
          <c:tx>
            <c:strRef>
              <c:f>Φύλλο1!$B$1</c:f>
              <c:strCache>
                <c:ptCount val="1"/>
                <c:pt idx="0">
                  <c:v>1=διαφωνώ απόλυτα</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Ενισχύουν την αδιαφορία του παιδιού για το σχολείο</c:v>
                </c:pt>
                <c:pt idx="6">
                  <c:v>Δε δίνουν ολοκληρωμένη γνώση παρά μόνο έμφαση σε πιστοποίηση</c:v>
                </c:pt>
              </c:strCache>
            </c:strRef>
          </c:cat>
          <c:val>
            <c:numRef>
              <c:f>Φύλλο1!$B$2:$B$8</c:f>
              <c:numCache>
                <c:formatCode>0</c:formatCode>
                <c:ptCount val="7"/>
                <c:pt idx="0">
                  <c:v>3</c:v>
                </c:pt>
                <c:pt idx="1">
                  <c:v>5</c:v>
                </c:pt>
                <c:pt idx="2">
                  <c:v>4</c:v>
                </c:pt>
                <c:pt idx="3">
                  <c:v>5</c:v>
                </c:pt>
                <c:pt idx="4">
                  <c:v>10</c:v>
                </c:pt>
                <c:pt idx="5">
                  <c:v>17</c:v>
                </c:pt>
                <c:pt idx="6">
                  <c:v>15</c:v>
                </c:pt>
              </c:numCache>
            </c:numRef>
          </c:val>
          <c:extLst xmlns:c16r2="http://schemas.microsoft.com/office/drawing/2015/06/chart">
            <c:ext xmlns:c16="http://schemas.microsoft.com/office/drawing/2014/chart" uri="{C3380CC4-5D6E-409C-BE32-E72D297353CC}">
              <c16:uniqueId val="{00000000-CEEC-4B81-894E-9CE9D5716A65}"/>
            </c:ext>
          </c:extLst>
        </c:ser>
        <c:ser>
          <c:idx val="1"/>
          <c:order val="1"/>
          <c:tx>
            <c:strRef>
              <c:f>Φύλλο1!$C$1</c:f>
              <c:strCache>
                <c:ptCount val="1"/>
                <c:pt idx="0">
                  <c:v>2 </c:v>
                </c:pt>
              </c:strCache>
            </c:strRef>
          </c:tx>
          <c:spPr>
            <a:solidFill>
              <a:srgbClr val="CF8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Ενισχύουν την αδιαφορία του παιδιού για το σχολείο</c:v>
                </c:pt>
                <c:pt idx="6">
                  <c:v>Δε δίνουν ολοκληρωμένη γνώση παρά μόνο έμφαση σε πιστοποίηση</c:v>
                </c:pt>
              </c:strCache>
            </c:strRef>
          </c:cat>
          <c:val>
            <c:numRef>
              <c:f>Φύλλο1!$C$2:$C$8</c:f>
              <c:numCache>
                <c:formatCode>0</c:formatCode>
                <c:ptCount val="7"/>
                <c:pt idx="0">
                  <c:v>8</c:v>
                </c:pt>
                <c:pt idx="1">
                  <c:v>11</c:v>
                </c:pt>
                <c:pt idx="2">
                  <c:v>12</c:v>
                </c:pt>
                <c:pt idx="3">
                  <c:v>14</c:v>
                </c:pt>
                <c:pt idx="4">
                  <c:v>23</c:v>
                </c:pt>
                <c:pt idx="5">
                  <c:v>24</c:v>
                </c:pt>
                <c:pt idx="6">
                  <c:v>29</c:v>
                </c:pt>
              </c:numCache>
            </c:numRef>
          </c:val>
          <c:extLst xmlns:c16r2="http://schemas.microsoft.com/office/drawing/2015/06/chart">
            <c:ext xmlns:c16="http://schemas.microsoft.com/office/drawing/2014/chart" uri="{C3380CC4-5D6E-409C-BE32-E72D297353CC}">
              <c16:uniqueId val="{00000001-CEEC-4B81-894E-9CE9D5716A65}"/>
            </c:ext>
          </c:extLst>
        </c:ser>
        <c:ser>
          <c:idx val="2"/>
          <c:order val="2"/>
          <c:tx>
            <c:strRef>
              <c:f>Φύλλο1!$D$1</c:f>
              <c:strCache>
                <c:ptCount val="1"/>
                <c:pt idx="0">
                  <c:v>3 </c:v>
                </c:pt>
              </c:strCache>
            </c:strRef>
          </c:tx>
          <c:spPr>
            <a:solidFill>
              <a:srgbClr val="E0D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Ενισχύουν την αδιαφορία του παιδιού για το σχολείο</c:v>
                </c:pt>
                <c:pt idx="6">
                  <c:v>Δε δίνουν ολοκληρωμένη γνώση παρά μόνο έμφαση σε πιστοποίηση</c:v>
                </c:pt>
              </c:strCache>
            </c:strRef>
          </c:cat>
          <c:val>
            <c:numRef>
              <c:f>Φύλλο1!$D$2:$D$8</c:f>
              <c:numCache>
                <c:formatCode>0</c:formatCode>
                <c:ptCount val="7"/>
                <c:pt idx="0">
                  <c:v>18</c:v>
                </c:pt>
                <c:pt idx="1">
                  <c:v>30</c:v>
                </c:pt>
                <c:pt idx="2">
                  <c:v>36</c:v>
                </c:pt>
                <c:pt idx="3">
                  <c:v>40</c:v>
                </c:pt>
                <c:pt idx="4">
                  <c:v>31</c:v>
                </c:pt>
                <c:pt idx="5">
                  <c:v>28</c:v>
                </c:pt>
                <c:pt idx="6">
                  <c:v>29</c:v>
                </c:pt>
              </c:numCache>
            </c:numRef>
          </c:val>
          <c:extLst xmlns:c16r2="http://schemas.microsoft.com/office/drawing/2015/06/chart">
            <c:ext xmlns:c16="http://schemas.microsoft.com/office/drawing/2014/chart" uri="{C3380CC4-5D6E-409C-BE32-E72D297353CC}">
              <c16:uniqueId val="{00000002-CEEC-4B81-894E-9CE9D5716A65}"/>
            </c:ext>
          </c:extLst>
        </c:ser>
        <c:ser>
          <c:idx val="3"/>
          <c:order val="3"/>
          <c:tx>
            <c:strRef>
              <c:f>Φύλλο1!$E$1</c:f>
              <c:strCache>
                <c:ptCount val="1"/>
                <c:pt idx="0">
                  <c:v>4 </c:v>
                </c:pt>
              </c:strCache>
            </c:strRef>
          </c:tx>
          <c:spPr>
            <a:solidFill>
              <a:srgbClr val="A4C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Ενισχύουν την αδιαφορία του παιδιού για το σχολείο</c:v>
                </c:pt>
                <c:pt idx="6">
                  <c:v>Δε δίνουν ολοκληρωμένη γνώση παρά μόνο έμφαση σε πιστοποίηση</c:v>
                </c:pt>
              </c:strCache>
            </c:strRef>
          </c:cat>
          <c:val>
            <c:numRef>
              <c:f>Φύλλο1!$E$2:$E$8</c:f>
              <c:numCache>
                <c:formatCode>0</c:formatCode>
                <c:ptCount val="7"/>
                <c:pt idx="0">
                  <c:v>26</c:v>
                </c:pt>
                <c:pt idx="1">
                  <c:v>30</c:v>
                </c:pt>
                <c:pt idx="2">
                  <c:v>30</c:v>
                </c:pt>
                <c:pt idx="3">
                  <c:v>28</c:v>
                </c:pt>
                <c:pt idx="4">
                  <c:v>24</c:v>
                </c:pt>
                <c:pt idx="5">
                  <c:v>18</c:v>
                </c:pt>
                <c:pt idx="6">
                  <c:v>16</c:v>
                </c:pt>
              </c:numCache>
            </c:numRef>
          </c:val>
          <c:extLst xmlns:c16r2="http://schemas.microsoft.com/office/drawing/2015/06/chart">
            <c:ext xmlns:c16="http://schemas.microsoft.com/office/drawing/2014/chart" uri="{C3380CC4-5D6E-409C-BE32-E72D297353CC}">
              <c16:uniqueId val="{00000003-CEEC-4B81-894E-9CE9D5716A65}"/>
            </c:ext>
          </c:extLst>
        </c:ser>
        <c:ser>
          <c:idx val="4"/>
          <c:order val="4"/>
          <c:tx>
            <c:strRef>
              <c:f>Φύλλο1!$F$1</c:f>
              <c:strCache>
                <c:ptCount val="1"/>
                <c:pt idx="0">
                  <c:v>5=συμφωνώ απόλυτα</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Ενισχύουν την αδιαφορία του παιδιού για το σχολείο</c:v>
                </c:pt>
                <c:pt idx="6">
                  <c:v>Δε δίνουν ολοκληρωμένη γνώση παρά μόνο έμφαση σε πιστοποίηση</c:v>
                </c:pt>
              </c:strCache>
            </c:strRef>
          </c:cat>
          <c:val>
            <c:numRef>
              <c:f>Φύλλο1!$F$2:$F$8</c:f>
              <c:numCache>
                <c:formatCode>0</c:formatCode>
                <c:ptCount val="7"/>
                <c:pt idx="0">
                  <c:v>45</c:v>
                </c:pt>
                <c:pt idx="1">
                  <c:v>24</c:v>
                </c:pt>
                <c:pt idx="2">
                  <c:v>18</c:v>
                </c:pt>
                <c:pt idx="3">
                  <c:v>14</c:v>
                </c:pt>
                <c:pt idx="4">
                  <c:v>12</c:v>
                </c:pt>
                <c:pt idx="5">
                  <c:v>13</c:v>
                </c:pt>
                <c:pt idx="6">
                  <c:v>10</c:v>
                </c:pt>
              </c:numCache>
            </c:numRef>
          </c:val>
          <c:extLst xmlns:c16r2="http://schemas.microsoft.com/office/drawing/2015/06/chart">
            <c:ext xmlns:c16="http://schemas.microsoft.com/office/drawing/2014/chart" uri="{C3380CC4-5D6E-409C-BE32-E72D297353CC}">
              <c16:uniqueId val="{00000004-CEEC-4B81-894E-9CE9D5716A65}"/>
            </c:ext>
          </c:extLst>
        </c:ser>
        <c:dLbls>
          <c:showLegendKey val="0"/>
          <c:showVal val="0"/>
          <c:showCatName val="0"/>
          <c:showSerName val="0"/>
          <c:showPercent val="0"/>
          <c:showBubbleSize val="0"/>
        </c:dLbls>
        <c:gapWidth val="34"/>
        <c:overlap val="100"/>
        <c:axId val="225113088"/>
        <c:axId val="226985664"/>
      </c:barChart>
      <c:catAx>
        <c:axId val="2251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85664"/>
        <c:crosses val="autoZero"/>
        <c:auto val="0"/>
        <c:lblAlgn val="ctr"/>
        <c:lblOffset val="100"/>
        <c:noMultiLvlLbl val="0"/>
      </c:catAx>
      <c:valAx>
        <c:axId val="2269856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113088"/>
        <c:crosses val="autoZero"/>
        <c:crossBetween val="between"/>
        <c:majorUnit val="20"/>
      </c:valAx>
      <c:spPr>
        <a:noFill/>
        <a:ln>
          <a:noFill/>
        </a:ln>
        <a:effectLst/>
      </c:spPr>
    </c:plotArea>
    <c:legend>
      <c:legendPos val="b"/>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σταθερές</c:v>
                </c:pt>
              </c:strCache>
            </c:strRef>
          </c:tx>
          <c:spPr>
            <a:ln w="22225" cap="rnd">
              <a:solidFill>
                <a:srgbClr val="CF899A"/>
              </a:solidFill>
              <a:round/>
            </a:ln>
            <a:effectLst/>
          </c:spPr>
          <c:marker>
            <c:symbol val="circle"/>
            <c:size val="11"/>
            <c:spPr>
              <a:solidFill>
                <a:srgbClr val="A6435C"/>
              </a:solidFill>
              <a:ln w="9525">
                <a:no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Φύλλο1!$B$2:$B$12</c:f>
              <c:numCache>
                <c:formatCode>#,##0.00\ "εκατ. €"</c:formatCode>
                <c:ptCount val="11"/>
                <c:pt idx="0">
                  <c:v>198.04269840000003</c:v>
                </c:pt>
                <c:pt idx="1">
                  <c:v>197.81900208000002</c:v>
                </c:pt>
                <c:pt idx="2">
                  <c:v>182.12003520000002</c:v>
                </c:pt>
                <c:pt idx="3">
                  <c:v>197.00097600000001</c:v>
                </c:pt>
                <c:pt idx="4">
                  <c:v>211.48376832000002</c:v>
                </c:pt>
                <c:pt idx="5">
                  <c:v>218.15555400000002</c:v>
                </c:pt>
                <c:pt idx="6">
                  <c:v>214.85601215999998</c:v>
                </c:pt>
                <c:pt idx="7">
                  <c:v>234.78848639999998</c:v>
                </c:pt>
                <c:pt idx="8">
                  <c:v>228.75416927999999</c:v>
                </c:pt>
                <c:pt idx="9">
                  <c:v>249.58190927999999</c:v>
                </c:pt>
                <c:pt idx="10">
                  <c:v>294.75703415999999</c:v>
                </c:pt>
              </c:numCache>
            </c:numRef>
          </c:val>
          <c:smooth val="0"/>
          <c:extLst xmlns:c16r2="http://schemas.microsoft.com/office/drawing/2015/06/chart">
            <c:ext xmlns:c16="http://schemas.microsoft.com/office/drawing/2014/chart" uri="{C3380CC4-5D6E-409C-BE32-E72D297353CC}">
              <c16:uniqueId val="{00000000-D8B3-4F7B-989C-897441EA307E}"/>
            </c:ext>
          </c:extLst>
        </c:ser>
        <c:dLbls>
          <c:showLegendKey val="0"/>
          <c:showVal val="0"/>
          <c:showCatName val="0"/>
          <c:showSerName val="0"/>
          <c:showPercent val="0"/>
          <c:showBubbleSize val="0"/>
        </c:dLbls>
        <c:marker val="1"/>
        <c:smooth val="0"/>
        <c:axId val="192672256"/>
        <c:axId val="136920384"/>
      </c:lineChart>
      <c:catAx>
        <c:axId val="19267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mj-lt"/>
                <a:ea typeface="+mn-ea"/>
                <a:cs typeface="+mn-cs"/>
              </a:defRPr>
            </a:pPr>
            <a:endParaRPr lang="el-GR"/>
          </a:p>
        </c:txPr>
        <c:crossAx val="136920384"/>
        <c:crosses val="autoZero"/>
        <c:auto val="1"/>
        <c:lblAlgn val="ctr"/>
        <c:lblOffset val="100"/>
        <c:noMultiLvlLbl val="0"/>
      </c:catAx>
      <c:valAx>
        <c:axId val="1369203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92672256"/>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manualLayout>
          <c:layoutTarget val="inner"/>
          <c:xMode val="edge"/>
          <c:yMode val="edge"/>
          <c:x val="0.49235145606101532"/>
          <c:y val="0.12803324687875797"/>
          <c:w val="0.47514185842763151"/>
          <c:h val="0.78913729071983041"/>
        </c:manualLayout>
      </c:layout>
      <c:barChart>
        <c:barDir val="bar"/>
        <c:grouping val="stacked"/>
        <c:varyColors val="0"/>
        <c:ser>
          <c:idx val="0"/>
          <c:order val="0"/>
          <c:tx>
            <c:strRef>
              <c:f>Φύλλο1!$B$1</c:f>
              <c:strCache>
                <c:ptCount val="1"/>
                <c:pt idx="0">
                  <c:v>1=διαφωνώ απόλυτα</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Δε δίνουν ολοκληρωμένη γνώση παρά μόνο έμφαση σε πιστοποίηση</c:v>
                </c:pt>
                <c:pt idx="6">
                  <c:v>Ενισχύουν την αδιαφορία του παιδιού για το σχολείο</c:v>
                </c:pt>
              </c:strCache>
            </c:strRef>
          </c:cat>
          <c:val>
            <c:numRef>
              <c:f>Φύλλο1!$B$2:$B$8</c:f>
              <c:numCache>
                <c:formatCode>0</c:formatCode>
                <c:ptCount val="7"/>
                <c:pt idx="0">
                  <c:v>2</c:v>
                </c:pt>
                <c:pt idx="1">
                  <c:v>3</c:v>
                </c:pt>
                <c:pt idx="2">
                  <c:v>2</c:v>
                </c:pt>
                <c:pt idx="3">
                  <c:v>6</c:v>
                </c:pt>
                <c:pt idx="4">
                  <c:v>8</c:v>
                </c:pt>
                <c:pt idx="5">
                  <c:v>16</c:v>
                </c:pt>
                <c:pt idx="6">
                  <c:v>21</c:v>
                </c:pt>
              </c:numCache>
            </c:numRef>
          </c:val>
          <c:extLst xmlns:c16r2="http://schemas.microsoft.com/office/drawing/2015/06/chart">
            <c:ext xmlns:c16="http://schemas.microsoft.com/office/drawing/2014/chart" uri="{C3380CC4-5D6E-409C-BE32-E72D297353CC}">
              <c16:uniqueId val="{00000000-9526-4BD7-B7BF-D68B22D28A4B}"/>
            </c:ext>
          </c:extLst>
        </c:ser>
        <c:ser>
          <c:idx val="1"/>
          <c:order val="1"/>
          <c:tx>
            <c:strRef>
              <c:f>Φύλλο1!$C$1</c:f>
              <c:strCache>
                <c:ptCount val="1"/>
                <c:pt idx="0">
                  <c:v>2 </c:v>
                </c:pt>
              </c:strCache>
            </c:strRef>
          </c:tx>
          <c:spPr>
            <a:solidFill>
              <a:srgbClr val="CF8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Δε δίνουν ολοκληρωμένη γνώση παρά μόνο έμφαση σε πιστοποίηση</c:v>
                </c:pt>
                <c:pt idx="6">
                  <c:v>Ενισχύουν την αδιαφορία του παιδιού για το σχολείο</c:v>
                </c:pt>
              </c:strCache>
            </c:strRef>
          </c:cat>
          <c:val>
            <c:numRef>
              <c:f>Φύλλο1!$C$2:$C$8</c:f>
              <c:numCache>
                <c:formatCode>0</c:formatCode>
                <c:ptCount val="7"/>
                <c:pt idx="0">
                  <c:v>4</c:v>
                </c:pt>
                <c:pt idx="1">
                  <c:v>6</c:v>
                </c:pt>
                <c:pt idx="2">
                  <c:v>8</c:v>
                </c:pt>
                <c:pt idx="3">
                  <c:v>13</c:v>
                </c:pt>
                <c:pt idx="4">
                  <c:v>19</c:v>
                </c:pt>
                <c:pt idx="5">
                  <c:v>25</c:v>
                </c:pt>
                <c:pt idx="6">
                  <c:v>19</c:v>
                </c:pt>
              </c:numCache>
            </c:numRef>
          </c:val>
          <c:extLst xmlns:c16r2="http://schemas.microsoft.com/office/drawing/2015/06/chart">
            <c:ext xmlns:c16="http://schemas.microsoft.com/office/drawing/2014/chart" uri="{C3380CC4-5D6E-409C-BE32-E72D297353CC}">
              <c16:uniqueId val="{00000001-9526-4BD7-B7BF-D68B22D28A4B}"/>
            </c:ext>
          </c:extLst>
        </c:ser>
        <c:ser>
          <c:idx val="2"/>
          <c:order val="2"/>
          <c:tx>
            <c:strRef>
              <c:f>Φύλλο1!$D$1</c:f>
              <c:strCache>
                <c:ptCount val="1"/>
                <c:pt idx="0">
                  <c:v>3 </c:v>
                </c:pt>
              </c:strCache>
            </c:strRef>
          </c:tx>
          <c:spPr>
            <a:solidFill>
              <a:srgbClr val="E0D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Δε δίνουν ολοκληρωμένη γνώση παρά μόνο έμφαση σε πιστοποίηση</c:v>
                </c:pt>
                <c:pt idx="6">
                  <c:v>Ενισχύουν την αδιαφορία του παιδιού για το σχολείο</c:v>
                </c:pt>
              </c:strCache>
            </c:strRef>
          </c:cat>
          <c:val>
            <c:numRef>
              <c:f>Φύλλο1!$D$2:$D$8</c:f>
              <c:numCache>
                <c:formatCode>0</c:formatCode>
                <c:ptCount val="7"/>
                <c:pt idx="0">
                  <c:v>16</c:v>
                </c:pt>
                <c:pt idx="1">
                  <c:v>28</c:v>
                </c:pt>
                <c:pt idx="2">
                  <c:v>31</c:v>
                </c:pt>
                <c:pt idx="3">
                  <c:v>36</c:v>
                </c:pt>
                <c:pt idx="4">
                  <c:v>32</c:v>
                </c:pt>
                <c:pt idx="5">
                  <c:v>26</c:v>
                </c:pt>
                <c:pt idx="6">
                  <c:v>31</c:v>
                </c:pt>
              </c:numCache>
            </c:numRef>
          </c:val>
          <c:extLst xmlns:c16r2="http://schemas.microsoft.com/office/drawing/2015/06/chart">
            <c:ext xmlns:c16="http://schemas.microsoft.com/office/drawing/2014/chart" uri="{C3380CC4-5D6E-409C-BE32-E72D297353CC}">
              <c16:uniqueId val="{00000002-9526-4BD7-B7BF-D68B22D28A4B}"/>
            </c:ext>
          </c:extLst>
        </c:ser>
        <c:ser>
          <c:idx val="3"/>
          <c:order val="3"/>
          <c:tx>
            <c:strRef>
              <c:f>Φύλλο1!$E$1</c:f>
              <c:strCache>
                <c:ptCount val="1"/>
                <c:pt idx="0">
                  <c:v>4 </c:v>
                </c:pt>
              </c:strCache>
            </c:strRef>
          </c:tx>
          <c:spPr>
            <a:solidFill>
              <a:srgbClr val="A4C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Δε δίνουν ολοκληρωμένη γνώση παρά μόνο έμφαση σε πιστοποίηση</c:v>
                </c:pt>
                <c:pt idx="6">
                  <c:v>Ενισχύουν την αδιαφορία του παιδιού για το σχολείο</c:v>
                </c:pt>
              </c:strCache>
            </c:strRef>
          </c:cat>
          <c:val>
            <c:numRef>
              <c:f>Φύλλο1!$E$2:$E$8</c:f>
              <c:numCache>
                <c:formatCode>0</c:formatCode>
                <c:ptCount val="7"/>
                <c:pt idx="0">
                  <c:v>32</c:v>
                </c:pt>
                <c:pt idx="1">
                  <c:v>36</c:v>
                </c:pt>
                <c:pt idx="2">
                  <c:v>39</c:v>
                </c:pt>
                <c:pt idx="3">
                  <c:v>32</c:v>
                </c:pt>
                <c:pt idx="4">
                  <c:v>24</c:v>
                </c:pt>
                <c:pt idx="5">
                  <c:v>24</c:v>
                </c:pt>
                <c:pt idx="6">
                  <c:v>21</c:v>
                </c:pt>
              </c:numCache>
            </c:numRef>
          </c:val>
          <c:extLst xmlns:c16r2="http://schemas.microsoft.com/office/drawing/2015/06/chart">
            <c:ext xmlns:c16="http://schemas.microsoft.com/office/drawing/2014/chart" uri="{C3380CC4-5D6E-409C-BE32-E72D297353CC}">
              <c16:uniqueId val="{00000003-9526-4BD7-B7BF-D68B22D28A4B}"/>
            </c:ext>
          </c:extLst>
        </c:ser>
        <c:ser>
          <c:idx val="4"/>
          <c:order val="4"/>
          <c:tx>
            <c:strRef>
              <c:f>Φύλλο1!$F$1</c:f>
              <c:strCache>
                <c:ptCount val="1"/>
                <c:pt idx="0">
                  <c:v>5=συμφωνώ απόλυτα</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Βοηθούν ουσιαστικά τους μαθητές να πάρουν πιστοποίηση</c:v>
                </c:pt>
                <c:pt idx="1">
                  <c:v>Προσφέρουν δουλειά σε πολλούς νέους αδιόριστους εκπαιδευτικούς</c:v>
                </c:pt>
                <c:pt idx="2">
                  <c:v>Βελτιώνουν συνεχώς τις υποδομές, μεθόδους και εκπαιδευτικό προσωπικό</c:v>
                </c:pt>
                <c:pt idx="3">
                  <c:v>Προσφέρουν προσιτή εκμάθηση γλώσσας  σε χαμηλά και μεσαία στρώματα</c:v>
                </c:pt>
                <c:pt idx="4">
                  <c:v>Επιβαρύνουν την οικογένεια οικονομικά και το παιδί με υπερφόρτωση</c:v>
                </c:pt>
                <c:pt idx="5">
                  <c:v>Δε δίνουν ολοκληρωμένη γνώση παρά μόνο έμφαση σε πιστοποίηση</c:v>
                </c:pt>
                <c:pt idx="6">
                  <c:v>Ενισχύουν την αδιαφορία του παιδιού για το σχολείο</c:v>
                </c:pt>
              </c:strCache>
            </c:strRef>
          </c:cat>
          <c:val>
            <c:numRef>
              <c:f>Φύλλο1!$F$2:$F$8</c:f>
              <c:numCache>
                <c:formatCode>0</c:formatCode>
                <c:ptCount val="7"/>
                <c:pt idx="0">
                  <c:v>46</c:v>
                </c:pt>
                <c:pt idx="1">
                  <c:v>27</c:v>
                </c:pt>
                <c:pt idx="2">
                  <c:v>20</c:v>
                </c:pt>
                <c:pt idx="3">
                  <c:v>13</c:v>
                </c:pt>
                <c:pt idx="4">
                  <c:v>17</c:v>
                </c:pt>
                <c:pt idx="5">
                  <c:v>9</c:v>
                </c:pt>
                <c:pt idx="6">
                  <c:v>9</c:v>
                </c:pt>
              </c:numCache>
            </c:numRef>
          </c:val>
          <c:extLst xmlns:c16r2="http://schemas.microsoft.com/office/drawing/2015/06/chart">
            <c:ext xmlns:c16="http://schemas.microsoft.com/office/drawing/2014/chart" uri="{C3380CC4-5D6E-409C-BE32-E72D297353CC}">
              <c16:uniqueId val="{00000004-9526-4BD7-B7BF-D68B22D28A4B}"/>
            </c:ext>
          </c:extLst>
        </c:ser>
        <c:dLbls>
          <c:showLegendKey val="0"/>
          <c:showVal val="0"/>
          <c:showCatName val="0"/>
          <c:showSerName val="0"/>
          <c:showPercent val="0"/>
          <c:showBubbleSize val="0"/>
        </c:dLbls>
        <c:gapWidth val="34"/>
        <c:overlap val="100"/>
        <c:axId val="225114624"/>
        <c:axId val="224954624"/>
      </c:barChart>
      <c:catAx>
        <c:axId val="225114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4954624"/>
        <c:crosses val="autoZero"/>
        <c:auto val="0"/>
        <c:lblAlgn val="ctr"/>
        <c:lblOffset val="100"/>
        <c:noMultiLvlLbl val="0"/>
      </c:catAx>
      <c:valAx>
        <c:axId val="22495462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5114624"/>
        <c:crosses val="autoZero"/>
        <c:crossBetween val="between"/>
        <c:majorUnit val="20"/>
      </c:valAx>
      <c:spPr>
        <a:noFill/>
        <a:ln>
          <a:noFill/>
        </a:ln>
        <a:effectLst/>
      </c:spPr>
    </c:plotArea>
    <c:legend>
      <c:legendPos val="b"/>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Χαμηλότερο κόστος</c:v>
                </c:pt>
                <c:pt idx="1">
                  <c:v>Συναγωνισμός μεταξύ των μαθητών</c:v>
                </c:pt>
                <c:pt idx="2">
                  <c:v>Κοινωνικοποίηση</c:v>
                </c:pt>
                <c:pt idx="3">
                  <c:v>Σύγχρονα μέσα και μέθοδοι</c:v>
                </c:pt>
                <c:pt idx="4">
                  <c:v>Λιγότερο βαρετό</c:v>
                </c:pt>
                <c:pt idx="5">
                  <c:v>Κρατική εποπτεία και έλεγχος στις αμοιβές</c:v>
                </c:pt>
              </c:strCache>
            </c:strRef>
          </c:cat>
          <c:val>
            <c:numRef>
              <c:f>Φύλλο1!$B$2:$B$7</c:f>
              <c:numCache>
                <c:formatCode>0.0</c:formatCode>
                <c:ptCount val="6"/>
                <c:pt idx="0">
                  <c:v>50.642673521850902</c:v>
                </c:pt>
                <c:pt idx="1">
                  <c:v>34.447300771208226</c:v>
                </c:pt>
                <c:pt idx="2">
                  <c:v>30.848329048843187</c:v>
                </c:pt>
                <c:pt idx="3">
                  <c:v>30.59125964010283</c:v>
                </c:pt>
                <c:pt idx="4">
                  <c:v>16.195372750642672</c:v>
                </c:pt>
                <c:pt idx="5">
                  <c:v>12.082262210796916</c:v>
                </c:pt>
              </c:numCache>
            </c:numRef>
          </c:val>
          <c:extLst xmlns:c16r2="http://schemas.microsoft.com/office/drawing/2015/06/chart">
            <c:ext xmlns:c16="http://schemas.microsoft.com/office/drawing/2014/chart" uri="{C3380CC4-5D6E-409C-BE32-E72D297353CC}">
              <c16:uniqueId val="{00000000-501C-45CE-82D0-61AFDD8BECF0}"/>
            </c:ext>
          </c:extLst>
        </c:ser>
        <c:dLbls>
          <c:showLegendKey val="0"/>
          <c:showVal val="0"/>
          <c:showCatName val="0"/>
          <c:showSerName val="0"/>
          <c:showPercent val="0"/>
          <c:showBubbleSize val="0"/>
        </c:dLbls>
        <c:gapWidth val="34"/>
        <c:axId val="34973184"/>
        <c:axId val="224958656"/>
      </c:barChart>
      <c:catAx>
        <c:axId val="34973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4958656"/>
        <c:crosses val="autoZero"/>
        <c:auto val="0"/>
        <c:lblAlgn val="ctr"/>
        <c:lblOffset val="100"/>
        <c:noMultiLvlLbl val="0"/>
      </c:catAx>
      <c:valAx>
        <c:axId val="224958656"/>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349731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Κοινωνικοποίηση</c:v>
                </c:pt>
                <c:pt idx="1">
                  <c:v>Χαμηλότερο κόστος</c:v>
                </c:pt>
                <c:pt idx="2">
                  <c:v>Συναγωνισμός μεταξύ των μαθητών</c:v>
                </c:pt>
                <c:pt idx="3">
                  <c:v>Σύγχρονα μέσα και μέθοδοι</c:v>
                </c:pt>
                <c:pt idx="4">
                  <c:v>Λιγότερο βαρετό</c:v>
                </c:pt>
                <c:pt idx="5">
                  <c:v>Κρατική εποπτεία και έλεγχος στις αμοιβές</c:v>
                </c:pt>
              </c:strCache>
            </c:strRef>
          </c:cat>
          <c:val>
            <c:numRef>
              <c:f>Φύλλο1!$B$2:$B$7</c:f>
              <c:numCache>
                <c:formatCode>0.0</c:formatCode>
                <c:ptCount val="6"/>
                <c:pt idx="0">
                  <c:v>42.738589211618255</c:v>
                </c:pt>
                <c:pt idx="1">
                  <c:v>37.344398340248965</c:v>
                </c:pt>
                <c:pt idx="2">
                  <c:v>30.70539419087137</c:v>
                </c:pt>
                <c:pt idx="3">
                  <c:v>29.668049792531122</c:v>
                </c:pt>
                <c:pt idx="4">
                  <c:v>22.199170124481327</c:v>
                </c:pt>
                <c:pt idx="5">
                  <c:v>11.825726141078837</c:v>
                </c:pt>
              </c:numCache>
            </c:numRef>
          </c:val>
          <c:extLst xmlns:c16r2="http://schemas.microsoft.com/office/drawing/2015/06/chart">
            <c:ext xmlns:c16="http://schemas.microsoft.com/office/drawing/2014/chart" uri="{C3380CC4-5D6E-409C-BE32-E72D297353CC}">
              <c16:uniqueId val="{00000000-D4B6-43D1-8118-3728EE066E51}"/>
            </c:ext>
          </c:extLst>
        </c:ser>
        <c:dLbls>
          <c:showLegendKey val="0"/>
          <c:showVal val="0"/>
          <c:showCatName val="0"/>
          <c:showSerName val="0"/>
          <c:showPercent val="0"/>
          <c:showBubbleSize val="0"/>
        </c:dLbls>
        <c:gapWidth val="34"/>
        <c:axId val="230472704"/>
        <c:axId val="226992128"/>
      </c:barChart>
      <c:catAx>
        <c:axId val="230472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92128"/>
        <c:crosses val="autoZero"/>
        <c:auto val="0"/>
        <c:lblAlgn val="ctr"/>
        <c:lblOffset val="100"/>
        <c:noMultiLvlLbl val="0"/>
      </c:catAx>
      <c:valAx>
        <c:axId val="226992128"/>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04727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Προσωποιημένη εκπαίδευση</c:v>
                </c:pt>
                <c:pt idx="1">
                  <c:v>Λιγότερες μετακινήσεις</c:v>
                </c:pt>
                <c:pt idx="2">
                  <c:v>Κατάλληλο για συγκεκριμένες κατηγορίες μαθητών*</c:v>
                </c:pt>
                <c:pt idx="3">
                  <c:v>Πιο αποτελεσματικό</c:v>
                </c:pt>
                <c:pt idx="4">
                  <c:v>Πιο οικονομικό γιατί οδηγεί γρηγορότερα σε πιστοποίηση</c:v>
                </c:pt>
              </c:strCache>
            </c:strRef>
          </c:cat>
          <c:val>
            <c:numRef>
              <c:f>Φύλλο1!$B$2:$B$6</c:f>
              <c:numCache>
                <c:formatCode>0.0</c:formatCode>
                <c:ptCount val="5"/>
                <c:pt idx="0">
                  <c:v>44.642857142857146</c:v>
                </c:pt>
                <c:pt idx="1">
                  <c:v>39.795918367346935</c:v>
                </c:pt>
                <c:pt idx="2">
                  <c:v>38.265306122448976</c:v>
                </c:pt>
                <c:pt idx="3">
                  <c:v>36.479591836734691</c:v>
                </c:pt>
                <c:pt idx="4">
                  <c:v>15.306122448979592</c:v>
                </c:pt>
              </c:numCache>
            </c:numRef>
          </c:val>
          <c:extLst xmlns:c16r2="http://schemas.microsoft.com/office/drawing/2015/06/chart">
            <c:ext xmlns:c16="http://schemas.microsoft.com/office/drawing/2014/chart" uri="{C3380CC4-5D6E-409C-BE32-E72D297353CC}">
              <c16:uniqueId val="{00000000-4E63-4D36-8146-20DFC2021538}"/>
            </c:ext>
          </c:extLst>
        </c:ser>
        <c:dLbls>
          <c:showLegendKey val="0"/>
          <c:showVal val="0"/>
          <c:showCatName val="0"/>
          <c:showSerName val="0"/>
          <c:showPercent val="0"/>
          <c:showBubbleSize val="0"/>
        </c:dLbls>
        <c:gapWidth val="50"/>
        <c:axId val="230581760"/>
        <c:axId val="226995008"/>
      </c:barChart>
      <c:catAx>
        <c:axId val="230581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95008"/>
        <c:crosses val="autoZero"/>
        <c:auto val="0"/>
        <c:lblAlgn val="ctr"/>
        <c:lblOffset val="100"/>
        <c:noMultiLvlLbl val="0"/>
      </c:catAx>
      <c:valAx>
        <c:axId val="226995008"/>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05817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Κατάλληλο για συγκεκριμένες κατηγορίες μαθητών*</c:v>
                </c:pt>
                <c:pt idx="1">
                  <c:v>Προσωποιημένη εκπαίδευση</c:v>
                </c:pt>
                <c:pt idx="2">
                  <c:v>Πιο αποτελεσματικό</c:v>
                </c:pt>
                <c:pt idx="3">
                  <c:v>Λιγότερες μετακινήσεις</c:v>
                </c:pt>
                <c:pt idx="4">
                  <c:v>Πιο οικονομικό γιατί οδηγεί γρηγορότερα σε πιστοποίηση</c:v>
                </c:pt>
              </c:strCache>
            </c:strRef>
          </c:cat>
          <c:val>
            <c:numRef>
              <c:f>Φύλλο1!$B$2:$B$6</c:f>
              <c:numCache>
                <c:formatCode>0.0</c:formatCode>
                <c:ptCount val="5"/>
                <c:pt idx="0">
                  <c:v>45</c:v>
                </c:pt>
                <c:pt idx="1">
                  <c:v>42.291666666666664</c:v>
                </c:pt>
                <c:pt idx="2">
                  <c:v>38.75</c:v>
                </c:pt>
                <c:pt idx="3">
                  <c:v>26.666666666666668</c:v>
                </c:pt>
                <c:pt idx="4">
                  <c:v>18.541666666666668</c:v>
                </c:pt>
              </c:numCache>
            </c:numRef>
          </c:val>
          <c:extLst xmlns:c16r2="http://schemas.microsoft.com/office/drawing/2015/06/chart">
            <c:ext xmlns:c16="http://schemas.microsoft.com/office/drawing/2014/chart" uri="{C3380CC4-5D6E-409C-BE32-E72D297353CC}">
              <c16:uniqueId val="{00000000-FA76-4F75-9DEA-37D4292E5BCC}"/>
            </c:ext>
          </c:extLst>
        </c:ser>
        <c:dLbls>
          <c:showLegendKey val="0"/>
          <c:showVal val="0"/>
          <c:showCatName val="0"/>
          <c:showSerName val="0"/>
          <c:showPercent val="0"/>
          <c:showBubbleSize val="0"/>
        </c:dLbls>
        <c:gapWidth val="50"/>
        <c:axId val="230582272"/>
        <c:axId val="226996736"/>
      </c:barChart>
      <c:catAx>
        <c:axId val="23058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6996736"/>
        <c:crosses val="autoZero"/>
        <c:auto val="0"/>
        <c:lblAlgn val="ctr"/>
        <c:lblOffset val="100"/>
        <c:noMultiLvlLbl val="0"/>
      </c:catAx>
      <c:valAx>
        <c:axId val="226996736"/>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058227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manualLayout>
          <c:layoutTarget val="inner"/>
          <c:xMode val="edge"/>
          <c:yMode val="edge"/>
          <c:x val="0.45845235022012598"/>
          <c:y val="0.12803324687875797"/>
          <c:w val="0.50904096426852086"/>
          <c:h val="0.71242639616207581"/>
        </c:manualLayout>
      </c:layout>
      <c:barChart>
        <c:barDir val="bar"/>
        <c:grouping val="stacked"/>
        <c:varyColors val="0"/>
        <c:ser>
          <c:idx val="0"/>
          <c:order val="0"/>
          <c:tx>
            <c:strRef>
              <c:f>Φύλλο1!$B$1</c:f>
              <c:strCache>
                <c:ptCount val="1"/>
                <c:pt idx="0">
                  <c:v>1=διαφωνώ απόλυτα</c:v>
                </c:pt>
              </c:strCache>
            </c:strRef>
          </c:tx>
          <c:spPr>
            <a:solidFill>
              <a:srgbClr val="A643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Φύλλο1!$B$2:$B$4</c:f>
              <c:numCache>
                <c:formatCode>0</c:formatCode>
                <c:ptCount val="3"/>
                <c:pt idx="0">
                  <c:v>3.4825900000000001</c:v>
                </c:pt>
                <c:pt idx="1">
                  <c:v>1.74129</c:v>
                </c:pt>
                <c:pt idx="2">
                  <c:v>9.9502500000000005</c:v>
                </c:pt>
              </c:numCache>
            </c:numRef>
          </c:val>
          <c:extLst xmlns:c16r2="http://schemas.microsoft.com/office/drawing/2015/06/chart">
            <c:ext xmlns:c16="http://schemas.microsoft.com/office/drawing/2014/chart" uri="{C3380CC4-5D6E-409C-BE32-E72D297353CC}">
              <c16:uniqueId val="{00000000-F395-4E12-AA7B-1C73B0C0B2DA}"/>
            </c:ext>
          </c:extLst>
        </c:ser>
        <c:ser>
          <c:idx val="1"/>
          <c:order val="1"/>
          <c:tx>
            <c:strRef>
              <c:f>Φύλλο1!$C$1</c:f>
              <c:strCache>
                <c:ptCount val="1"/>
                <c:pt idx="0">
                  <c:v>2 </c:v>
                </c:pt>
              </c:strCache>
            </c:strRef>
          </c:tx>
          <c:spPr>
            <a:solidFill>
              <a:srgbClr val="CF8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Φύλλο1!$C$2:$C$4</c:f>
              <c:numCache>
                <c:formatCode>0</c:formatCode>
                <c:ptCount val="3"/>
                <c:pt idx="0">
                  <c:v>7.4626900000000003</c:v>
                </c:pt>
                <c:pt idx="1">
                  <c:v>6.9651699999999996</c:v>
                </c:pt>
                <c:pt idx="2">
                  <c:v>20.149249999999999</c:v>
                </c:pt>
              </c:numCache>
            </c:numRef>
          </c:val>
          <c:extLst xmlns:c16r2="http://schemas.microsoft.com/office/drawing/2015/06/chart">
            <c:ext xmlns:c16="http://schemas.microsoft.com/office/drawing/2014/chart" uri="{C3380CC4-5D6E-409C-BE32-E72D297353CC}">
              <c16:uniqueId val="{00000001-F395-4E12-AA7B-1C73B0C0B2DA}"/>
            </c:ext>
          </c:extLst>
        </c:ser>
        <c:ser>
          <c:idx val="2"/>
          <c:order val="2"/>
          <c:tx>
            <c:strRef>
              <c:f>Φύλλο1!$D$1</c:f>
              <c:strCache>
                <c:ptCount val="1"/>
                <c:pt idx="0">
                  <c:v>3 </c:v>
                </c:pt>
              </c:strCache>
            </c:strRef>
          </c:tx>
          <c:spPr>
            <a:solidFill>
              <a:schemeClr val="accent3"/>
            </a:solidFill>
            <a:ln>
              <a:noFill/>
            </a:ln>
            <a:effectLst/>
          </c:spPr>
          <c:invertIfNegative val="0"/>
          <c:dPt>
            <c:idx val="0"/>
            <c:invertIfNegative val="0"/>
            <c:bubble3D val="0"/>
            <c:spPr>
              <a:solidFill>
                <a:srgbClr val="E0D8E0"/>
              </a:solidFill>
              <a:ln>
                <a:noFill/>
              </a:ln>
              <a:effectLst/>
            </c:spPr>
            <c:extLst xmlns:c16r2="http://schemas.microsoft.com/office/drawing/2015/06/chart">
              <c:ext xmlns:c16="http://schemas.microsoft.com/office/drawing/2014/chart" uri="{C3380CC4-5D6E-409C-BE32-E72D297353CC}">
                <c16:uniqueId val="{00000005-F395-4E12-AA7B-1C73B0C0B2DA}"/>
              </c:ext>
            </c:extLst>
          </c:dPt>
          <c:dPt>
            <c:idx val="1"/>
            <c:invertIfNegative val="0"/>
            <c:bubble3D val="0"/>
            <c:spPr>
              <a:solidFill>
                <a:srgbClr val="E0D8E0"/>
              </a:solidFill>
              <a:ln>
                <a:noFill/>
              </a:ln>
              <a:effectLst/>
            </c:spPr>
            <c:extLst xmlns:c16r2="http://schemas.microsoft.com/office/drawing/2015/06/chart">
              <c:ext xmlns:c16="http://schemas.microsoft.com/office/drawing/2014/chart" uri="{C3380CC4-5D6E-409C-BE32-E72D297353CC}">
                <c16:uniqueId val="{00000006-F395-4E12-AA7B-1C73B0C0B2DA}"/>
              </c:ext>
            </c:extLst>
          </c:dPt>
          <c:dPt>
            <c:idx val="2"/>
            <c:invertIfNegative val="0"/>
            <c:bubble3D val="0"/>
            <c:spPr>
              <a:solidFill>
                <a:srgbClr val="E0D8E0"/>
              </a:solidFill>
              <a:ln>
                <a:noFill/>
              </a:ln>
              <a:effectLst/>
            </c:spPr>
            <c:extLst xmlns:c16r2="http://schemas.microsoft.com/office/drawing/2015/06/chart">
              <c:ext xmlns:c16="http://schemas.microsoft.com/office/drawing/2014/chart" uri="{C3380CC4-5D6E-409C-BE32-E72D297353CC}">
                <c16:uniqueId val="{00000007-F395-4E12-AA7B-1C73B0C0B2D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Φύλλο1!$D$2:$D$4</c:f>
              <c:numCache>
                <c:formatCode>0</c:formatCode>
                <c:ptCount val="3"/>
                <c:pt idx="0">
                  <c:v>31.094529999999999</c:v>
                </c:pt>
                <c:pt idx="1">
                  <c:v>21.64179</c:v>
                </c:pt>
                <c:pt idx="2">
                  <c:v>40.547260000000001</c:v>
                </c:pt>
              </c:numCache>
            </c:numRef>
          </c:val>
          <c:extLst xmlns:c16r2="http://schemas.microsoft.com/office/drawing/2015/06/chart">
            <c:ext xmlns:c16="http://schemas.microsoft.com/office/drawing/2014/chart" uri="{C3380CC4-5D6E-409C-BE32-E72D297353CC}">
              <c16:uniqueId val="{00000002-F395-4E12-AA7B-1C73B0C0B2DA}"/>
            </c:ext>
          </c:extLst>
        </c:ser>
        <c:ser>
          <c:idx val="3"/>
          <c:order val="3"/>
          <c:tx>
            <c:strRef>
              <c:f>Φύλλο1!$E$1</c:f>
              <c:strCache>
                <c:ptCount val="1"/>
                <c:pt idx="0">
                  <c:v>4 </c:v>
                </c:pt>
              </c:strCache>
            </c:strRef>
          </c:tx>
          <c:spPr>
            <a:solidFill>
              <a:srgbClr val="A4C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Φύλλο1!$E$2:$E$4</c:f>
              <c:numCache>
                <c:formatCode>0</c:formatCode>
                <c:ptCount val="3"/>
                <c:pt idx="0">
                  <c:v>30.34826</c:v>
                </c:pt>
                <c:pt idx="1">
                  <c:v>36.31841</c:v>
                </c:pt>
                <c:pt idx="2">
                  <c:v>20.895520000000001</c:v>
                </c:pt>
              </c:numCache>
            </c:numRef>
          </c:val>
          <c:extLst xmlns:c16r2="http://schemas.microsoft.com/office/drawing/2015/06/chart">
            <c:ext xmlns:c16="http://schemas.microsoft.com/office/drawing/2014/chart" uri="{C3380CC4-5D6E-409C-BE32-E72D297353CC}">
              <c16:uniqueId val="{00000003-F395-4E12-AA7B-1C73B0C0B2DA}"/>
            </c:ext>
          </c:extLst>
        </c:ser>
        <c:ser>
          <c:idx val="4"/>
          <c:order val="4"/>
          <c:tx>
            <c:strRef>
              <c:f>Φύλλο1!$F$1</c:f>
              <c:strCache>
                <c:ptCount val="1"/>
                <c:pt idx="0">
                  <c:v>5=συμφωνώ απόλυτα</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Φύλλο1!$F$2:$F$4</c:f>
              <c:numCache>
                <c:formatCode>0</c:formatCode>
                <c:ptCount val="3"/>
                <c:pt idx="0">
                  <c:v>27.611940000000001</c:v>
                </c:pt>
                <c:pt idx="1">
                  <c:v>33.333329999999997</c:v>
                </c:pt>
                <c:pt idx="2">
                  <c:v>8.4577100000000005</c:v>
                </c:pt>
              </c:numCache>
            </c:numRef>
          </c:val>
          <c:extLst xmlns:c16r2="http://schemas.microsoft.com/office/drawing/2015/06/chart">
            <c:ext xmlns:c16="http://schemas.microsoft.com/office/drawing/2014/chart" uri="{C3380CC4-5D6E-409C-BE32-E72D297353CC}">
              <c16:uniqueId val="{00000004-F395-4E12-AA7B-1C73B0C0B2DA}"/>
            </c:ext>
          </c:extLst>
        </c:ser>
        <c:dLbls>
          <c:showLegendKey val="0"/>
          <c:showVal val="0"/>
          <c:showCatName val="0"/>
          <c:showSerName val="0"/>
          <c:showPercent val="0"/>
          <c:showBubbleSize val="0"/>
        </c:dLbls>
        <c:gapWidth val="77"/>
        <c:overlap val="100"/>
        <c:axId val="229745664"/>
        <c:axId val="34873344"/>
      </c:barChart>
      <c:catAx>
        <c:axId val="229745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r">
              <a:defRPr sz="1100" b="0" i="0" u="none" strike="noStrike" kern="1200" baseline="0">
                <a:solidFill>
                  <a:srgbClr val="595959"/>
                </a:solidFill>
                <a:latin typeface="+mj-lt"/>
                <a:ea typeface="+mn-ea"/>
                <a:cs typeface="+mn-cs"/>
              </a:defRPr>
            </a:pPr>
            <a:endParaRPr lang="el-GR"/>
          </a:p>
        </c:txPr>
        <c:crossAx val="34873344"/>
        <c:crosses val="autoZero"/>
        <c:auto val="0"/>
        <c:lblAlgn val="ctr"/>
        <c:lblOffset val="100"/>
        <c:noMultiLvlLbl val="0"/>
      </c:catAx>
      <c:valAx>
        <c:axId val="3487334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9745664"/>
        <c:crosses val="autoZero"/>
        <c:crossBetween val="between"/>
        <c:majorUnit val="20"/>
      </c:valAx>
      <c:spPr>
        <a:noFill/>
        <a:ln>
          <a:noFill/>
        </a:ln>
        <a:effectLst/>
      </c:spPr>
    </c:plotArea>
    <c:legend>
      <c:legendPos val="b"/>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manualLayout>
          <c:layoutTarget val="inner"/>
          <c:xMode val="edge"/>
          <c:yMode val="edge"/>
          <c:x val="0.45845235022012598"/>
          <c:y val="0.12803324687875797"/>
          <c:w val="0.50904096426852086"/>
          <c:h val="0.71242639616207581"/>
        </c:manualLayout>
      </c:layout>
      <c:barChart>
        <c:barDir val="bar"/>
        <c:grouping val="stacked"/>
        <c:varyColors val="0"/>
        <c:ser>
          <c:idx val="0"/>
          <c:order val="0"/>
          <c:tx>
            <c:strRef>
              <c:f>Φύλλο1!$B$1</c:f>
              <c:strCache>
                <c:ptCount val="1"/>
                <c:pt idx="0">
                  <c:v>1=διαφωνώ απόλυτα</c:v>
                </c:pt>
              </c:strCache>
            </c:strRef>
          </c:tx>
          <c:spPr>
            <a:solidFill>
              <a:srgbClr val="A643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Φύλλο1!$B$2:$B$4</c:f>
              <c:numCache>
                <c:formatCode>0</c:formatCode>
                <c:ptCount val="3"/>
                <c:pt idx="0">
                  <c:v>5.1792828685258963</c:v>
                </c:pt>
                <c:pt idx="1">
                  <c:v>3.7848605577689245</c:v>
                </c:pt>
                <c:pt idx="2">
                  <c:v>11.952191235059761</c:v>
                </c:pt>
              </c:numCache>
            </c:numRef>
          </c:val>
          <c:extLst xmlns:c16r2="http://schemas.microsoft.com/office/drawing/2015/06/chart">
            <c:ext xmlns:c16="http://schemas.microsoft.com/office/drawing/2014/chart" uri="{C3380CC4-5D6E-409C-BE32-E72D297353CC}">
              <c16:uniqueId val="{00000000-C972-410F-84BC-0A857B135AA0}"/>
            </c:ext>
          </c:extLst>
        </c:ser>
        <c:ser>
          <c:idx val="1"/>
          <c:order val="1"/>
          <c:tx>
            <c:strRef>
              <c:f>Φύλλο1!$C$1</c:f>
              <c:strCache>
                <c:ptCount val="1"/>
                <c:pt idx="0">
                  <c:v>2</c:v>
                </c:pt>
              </c:strCache>
            </c:strRef>
          </c:tx>
          <c:spPr>
            <a:solidFill>
              <a:srgbClr val="CF8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Φύλλο1!$C$2:$C$4</c:f>
              <c:numCache>
                <c:formatCode>0</c:formatCode>
                <c:ptCount val="3"/>
                <c:pt idx="0">
                  <c:v>11.752988047808765</c:v>
                </c:pt>
                <c:pt idx="1">
                  <c:v>9.3625498007968133</c:v>
                </c:pt>
                <c:pt idx="2">
                  <c:v>27.689243027888445</c:v>
                </c:pt>
              </c:numCache>
            </c:numRef>
          </c:val>
          <c:extLst xmlns:c16r2="http://schemas.microsoft.com/office/drawing/2015/06/chart">
            <c:ext xmlns:c16="http://schemas.microsoft.com/office/drawing/2014/chart" uri="{C3380CC4-5D6E-409C-BE32-E72D297353CC}">
              <c16:uniqueId val="{00000001-C972-410F-84BC-0A857B135AA0}"/>
            </c:ext>
          </c:extLst>
        </c:ser>
        <c:ser>
          <c:idx val="2"/>
          <c:order val="2"/>
          <c:tx>
            <c:strRef>
              <c:f>Φύλλο1!$D$1</c:f>
              <c:strCache>
                <c:ptCount val="1"/>
                <c:pt idx="0">
                  <c:v>3</c:v>
                </c:pt>
              </c:strCache>
            </c:strRef>
          </c:tx>
          <c:spPr>
            <a:solidFill>
              <a:srgbClr val="E0D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Φύλλο1!$D$2:$D$4</c:f>
              <c:numCache>
                <c:formatCode>0</c:formatCode>
                <c:ptCount val="3"/>
                <c:pt idx="0">
                  <c:v>33.665338645418323</c:v>
                </c:pt>
                <c:pt idx="1">
                  <c:v>19.52191235059761</c:v>
                </c:pt>
                <c:pt idx="2">
                  <c:v>32.470119521912352</c:v>
                </c:pt>
              </c:numCache>
            </c:numRef>
          </c:val>
          <c:extLst xmlns:c16r2="http://schemas.microsoft.com/office/drawing/2015/06/chart">
            <c:ext xmlns:c16="http://schemas.microsoft.com/office/drawing/2014/chart" uri="{C3380CC4-5D6E-409C-BE32-E72D297353CC}">
              <c16:uniqueId val="{00000002-C972-410F-84BC-0A857B135AA0}"/>
            </c:ext>
          </c:extLst>
        </c:ser>
        <c:ser>
          <c:idx val="3"/>
          <c:order val="3"/>
          <c:tx>
            <c:strRef>
              <c:f>Φύλλο1!$E$1</c:f>
              <c:strCache>
                <c:ptCount val="1"/>
                <c:pt idx="0">
                  <c:v>4</c:v>
                </c:pt>
              </c:strCache>
            </c:strRef>
          </c:tx>
          <c:spPr>
            <a:solidFill>
              <a:srgbClr val="A4C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Φύλλο1!$E$2:$E$4</c:f>
              <c:numCache>
                <c:formatCode>0</c:formatCode>
                <c:ptCount val="3"/>
                <c:pt idx="0">
                  <c:v>29.681274900398407</c:v>
                </c:pt>
                <c:pt idx="1">
                  <c:v>32.86852589641434</c:v>
                </c:pt>
                <c:pt idx="2">
                  <c:v>18.525896414342629</c:v>
                </c:pt>
              </c:numCache>
            </c:numRef>
          </c:val>
          <c:extLst xmlns:c16r2="http://schemas.microsoft.com/office/drawing/2015/06/chart">
            <c:ext xmlns:c16="http://schemas.microsoft.com/office/drawing/2014/chart" uri="{C3380CC4-5D6E-409C-BE32-E72D297353CC}">
              <c16:uniqueId val="{00000003-C972-410F-84BC-0A857B135AA0}"/>
            </c:ext>
          </c:extLst>
        </c:ser>
        <c:ser>
          <c:idx val="4"/>
          <c:order val="4"/>
          <c:tx>
            <c:strRef>
              <c:f>Φύλλο1!$F$1</c:f>
              <c:strCache>
                <c:ptCount val="1"/>
                <c:pt idx="0">
                  <c:v>5=συμφωνώ απόλυτα</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Φύλλο1!$A$2:$A$4</c:f>
              <c:strCache>
                <c:ptCount val="3"/>
                <c:pt idx="0">
                  <c:v>Καλύπτουν το κενό που υπάρχει μεταξύ δημόσιου και ιδιωτικού σχολείου</c:v>
                </c:pt>
                <c:pt idx="1">
                  <c:v>Δίνουν ευκαιρίες που
δε δίνει το δημόσιο σχολείο</c:v>
                </c:pt>
                <c:pt idx="2">
                  <c:v>Είναι για όλους γιατί
τα δίδακτρα είναι χαμηλά</c:v>
                </c:pt>
              </c:strCache>
            </c:strRef>
          </c:cat>
          <c:val>
            <c:numRef>
              <c:f>Φύλλο1!$F$2:$F$4</c:f>
              <c:numCache>
                <c:formatCode>0</c:formatCode>
                <c:ptCount val="3"/>
                <c:pt idx="0">
                  <c:v>19.721115537848604</c:v>
                </c:pt>
                <c:pt idx="1">
                  <c:v>34.462151394422314</c:v>
                </c:pt>
                <c:pt idx="2">
                  <c:v>9.3625498007968133</c:v>
                </c:pt>
              </c:numCache>
            </c:numRef>
          </c:val>
          <c:extLst xmlns:c16r2="http://schemas.microsoft.com/office/drawing/2015/06/chart">
            <c:ext xmlns:c16="http://schemas.microsoft.com/office/drawing/2014/chart" uri="{C3380CC4-5D6E-409C-BE32-E72D297353CC}">
              <c16:uniqueId val="{00000004-C972-410F-84BC-0A857B135AA0}"/>
            </c:ext>
          </c:extLst>
        </c:ser>
        <c:dLbls>
          <c:showLegendKey val="0"/>
          <c:showVal val="0"/>
          <c:showCatName val="0"/>
          <c:showSerName val="0"/>
          <c:showPercent val="0"/>
          <c:showBubbleSize val="0"/>
        </c:dLbls>
        <c:gapWidth val="77"/>
        <c:overlap val="100"/>
        <c:axId val="229747200"/>
        <c:axId val="34875072"/>
      </c:barChart>
      <c:catAx>
        <c:axId val="22974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r">
              <a:defRPr sz="1100" b="0" i="0" u="none" strike="noStrike" kern="1200" baseline="0">
                <a:solidFill>
                  <a:srgbClr val="595959"/>
                </a:solidFill>
                <a:latin typeface="+mj-lt"/>
                <a:ea typeface="+mn-ea"/>
                <a:cs typeface="+mn-cs"/>
              </a:defRPr>
            </a:pPr>
            <a:endParaRPr lang="el-GR"/>
          </a:p>
        </c:txPr>
        <c:crossAx val="34875072"/>
        <c:crosses val="autoZero"/>
        <c:auto val="0"/>
        <c:lblAlgn val="ctr"/>
        <c:lblOffset val="100"/>
        <c:noMultiLvlLbl val="0"/>
      </c:catAx>
      <c:valAx>
        <c:axId val="34875072"/>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9747200"/>
        <c:crosses val="autoZero"/>
        <c:crossBetween val="between"/>
        <c:majorUnit val="20"/>
      </c:valAx>
      <c:spPr>
        <a:noFill/>
        <a:ln>
          <a:noFill/>
        </a:ln>
        <a:effectLst/>
      </c:spPr>
    </c:plotArea>
    <c:legend>
      <c:legendPos val="b"/>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layout>
        <c:manualLayout>
          <c:xMode val="edge"/>
          <c:yMode val="edge"/>
          <c:x val="0.40709169546684681"/>
          <c:y val="5.1140596371836433E-2"/>
        </c:manualLayout>
      </c:layout>
      <c:overlay val="0"/>
      <c:spPr>
        <a:noFill/>
        <a:ln>
          <a:noFill/>
        </a:ln>
        <a:effectLst/>
      </c:spPr>
    </c:title>
    <c:autoTitleDeleted val="0"/>
    <c:plotArea>
      <c:layout>
        <c:manualLayout>
          <c:layoutTarget val="inner"/>
          <c:xMode val="edge"/>
          <c:yMode val="edge"/>
          <c:x val="0.11235464978720305"/>
          <c:y val="0.2041646456308103"/>
          <c:w val="0.66842787020764516"/>
          <c:h val="0.59466867519498035"/>
        </c:manualLayout>
      </c:layout>
      <c:pieChart>
        <c:varyColors val="1"/>
        <c:ser>
          <c:idx val="0"/>
          <c:order val="0"/>
          <c:tx>
            <c:strRef>
              <c:f>Φύλλο1!$B$1</c:f>
              <c:strCache>
                <c:ptCount val="1"/>
              </c:strCache>
            </c:strRef>
          </c:tx>
          <c:spPr>
            <a:solidFill>
              <a:srgbClr val="A6435C"/>
            </a:solidFill>
          </c:spPr>
          <c:explosion val="3"/>
          <c:dPt>
            <c:idx val="0"/>
            <c:bubble3D val="0"/>
            <c:explosion val="19"/>
            <c:spPr>
              <a:solidFill>
                <a:srgbClr val="5B9BD5"/>
              </a:solidFill>
              <a:ln>
                <a:noFill/>
              </a:ln>
              <a:effectLst/>
            </c:spPr>
            <c:extLst xmlns:c16r2="http://schemas.microsoft.com/office/drawing/2015/06/chart">
              <c:ext xmlns:c16="http://schemas.microsoft.com/office/drawing/2014/chart" uri="{C3380CC4-5D6E-409C-BE32-E72D297353CC}">
                <c16:uniqueId val="{00000000-DB9E-406F-893E-E5FDCB747A1A}"/>
              </c:ext>
            </c:extLst>
          </c:dPt>
          <c:dPt>
            <c:idx val="1"/>
            <c:bubble3D val="0"/>
            <c:spPr>
              <a:solidFill>
                <a:srgbClr val="A6435C"/>
              </a:solidFill>
              <a:ln>
                <a:noFill/>
              </a:ln>
              <a:effectLst/>
            </c:spPr>
            <c:extLst xmlns:c16r2="http://schemas.microsoft.com/office/drawing/2015/06/chart">
              <c:ext xmlns:c16="http://schemas.microsoft.com/office/drawing/2014/chart" uri="{C3380CC4-5D6E-409C-BE32-E72D297353CC}">
                <c16:uniqueId val="{00000001-DB9E-406F-893E-E5FDCB747A1A}"/>
              </c:ext>
            </c:extLst>
          </c:dPt>
          <c:dPt>
            <c:idx val="2"/>
            <c:bubble3D val="0"/>
            <c:spPr>
              <a:solidFill>
                <a:srgbClr val="A6435C"/>
              </a:solidFill>
              <a:ln>
                <a:noFill/>
              </a:ln>
              <a:effectLst/>
            </c:spPr>
            <c:extLst xmlns:c16r2="http://schemas.microsoft.com/office/drawing/2015/06/chart">
              <c:ext xmlns:c16="http://schemas.microsoft.com/office/drawing/2014/chart" uri="{C3380CC4-5D6E-409C-BE32-E72D297353CC}">
                <c16:uniqueId val="{00000005-67CE-4B09-97A0-FE7E7EA5AEBA}"/>
              </c:ext>
            </c:extLst>
          </c:dPt>
          <c:dLbls>
            <c:dLbl>
              <c:idx val="0"/>
              <c:layout>
                <c:manualLayout>
                  <c:x val="9.6792676970403474E-2"/>
                  <c:y val="-2.0962885545002443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B9E-406F-893E-E5FDCB747A1A}"/>
                </c:ext>
              </c:extLst>
            </c:dLbl>
            <c:dLbl>
              <c:idx val="1"/>
              <c:layout>
                <c:manualLayout>
                  <c:x val="-4.2898140973915866E-2"/>
                  <c:y val="-4.6440200828426412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B9E-406F-893E-E5FDCB747A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Φύλλο1!$A$2:$A$4</c:f>
              <c:strCache>
                <c:ptCount val="3"/>
                <c:pt idx="0">
                  <c:v>Υπέρ</c:v>
                </c:pt>
                <c:pt idx="1">
                  <c:v>Κατά</c:v>
                </c:pt>
                <c:pt idx="2">
                  <c:v>Δε γνωρίζω</c:v>
                </c:pt>
              </c:strCache>
            </c:strRef>
          </c:cat>
          <c:val>
            <c:numRef>
              <c:f>Φύλλο1!$B$2:$B$4</c:f>
              <c:numCache>
                <c:formatCode>0.0</c:formatCode>
                <c:ptCount val="3"/>
                <c:pt idx="0">
                  <c:v>92.7860696517413</c:v>
                </c:pt>
                <c:pt idx="1">
                  <c:v>7.2139303482587067</c:v>
                </c:pt>
              </c:numCache>
            </c:numRef>
          </c:val>
          <c:extLst xmlns:c16r2="http://schemas.microsoft.com/office/drawing/2015/06/chart">
            <c:ext xmlns:c16="http://schemas.microsoft.com/office/drawing/2014/chart" uri="{C3380CC4-5D6E-409C-BE32-E72D297353CC}">
              <c16:uniqueId val="{00000000-F395-4E12-AA7B-1C73B0C0B2DA}"/>
            </c:ext>
          </c:extLst>
        </c:ser>
        <c:ser>
          <c:idx val="1"/>
          <c:order val="1"/>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67CE-4B09-97A0-FE7E7EA5AEBA}"/>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F395-4E12-AA7B-1C73B0C0B2DA}"/>
            </c:ext>
          </c:extLst>
        </c:ser>
        <c:ser>
          <c:idx val="2"/>
          <c:order val="2"/>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F395-4E12-AA7B-1C73B0C0B2DA}"/>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2-F395-4E12-AA7B-1C73B0C0B2DA}"/>
            </c:ext>
          </c:extLst>
        </c:ser>
        <c:ser>
          <c:idx val="3"/>
          <c:order val="3"/>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67CE-4B09-97A0-FE7E7EA5AEBA}"/>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3-F395-4E12-AA7B-1C73B0C0B2DA}"/>
            </c:ext>
          </c:extLst>
        </c:ser>
        <c:ser>
          <c:idx val="4"/>
          <c:order val="4"/>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D-67CE-4B09-97A0-FE7E7EA5AEBA}"/>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F395-4E12-AA7B-1C73B0C0B2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layout>
        <c:manualLayout>
          <c:xMode val="edge"/>
          <c:yMode val="edge"/>
          <c:x val="0.40709169546684681"/>
          <c:y val="5.1140596371836433E-2"/>
        </c:manualLayout>
      </c:layout>
      <c:overlay val="0"/>
      <c:spPr>
        <a:noFill/>
        <a:ln>
          <a:noFill/>
        </a:ln>
        <a:effectLst/>
      </c:spPr>
    </c:title>
    <c:autoTitleDeleted val="0"/>
    <c:plotArea>
      <c:layout>
        <c:manualLayout>
          <c:layoutTarget val="inner"/>
          <c:xMode val="edge"/>
          <c:yMode val="edge"/>
          <c:x val="0.11235464978720305"/>
          <c:y val="0.2041646456308103"/>
          <c:w val="0.66842787020764516"/>
          <c:h val="0.59466867519498035"/>
        </c:manualLayout>
      </c:layout>
      <c:pieChart>
        <c:varyColors val="1"/>
        <c:ser>
          <c:idx val="0"/>
          <c:order val="0"/>
          <c:tx>
            <c:strRef>
              <c:f>Φύλλο1!$B$1</c:f>
              <c:strCache>
                <c:ptCount val="1"/>
              </c:strCache>
            </c:strRef>
          </c:tx>
          <c:spPr>
            <a:solidFill>
              <a:srgbClr val="A6435C"/>
            </a:solidFill>
          </c:spPr>
          <c:explosion val="3"/>
          <c:dPt>
            <c:idx val="0"/>
            <c:bubble3D val="0"/>
            <c:explosion val="19"/>
            <c:spPr>
              <a:solidFill>
                <a:srgbClr val="5B9BD5"/>
              </a:solidFill>
              <a:ln>
                <a:noFill/>
              </a:ln>
              <a:effectLst/>
            </c:spPr>
            <c:extLst xmlns:c16r2="http://schemas.microsoft.com/office/drawing/2015/06/chart">
              <c:ext xmlns:c16="http://schemas.microsoft.com/office/drawing/2014/chart" uri="{C3380CC4-5D6E-409C-BE32-E72D297353CC}">
                <c16:uniqueId val="{00000001-4B7A-44EF-B03E-BD00EE5C58C9}"/>
              </c:ext>
            </c:extLst>
          </c:dPt>
          <c:dPt>
            <c:idx val="1"/>
            <c:bubble3D val="0"/>
            <c:spPr>
              <a:solidFill>
                <a:srgbClr val="A6435C"/>
              </a:solidFill>
              <a:ln>
                <a:noFill/>
              </a:ln>
              <a:effectLst/>
            </c:spPr>
            <c:extLst xmlns:c16r2="http://schemas.microsoft.com/office/drawing/2015/06/chart">
              <c:ext xmlns:c16="http://schemas.microsoft.com/office/drawing/2014/chart" uri="{C3380CC4-5D6E-409C-BE32-E72D297353CC}">
                <c16:uniqueId val="{00000003-4B7A-44EF-B03E-BD00EE5C58C9}"/>
              </c:ext>
            </c:extLst>
          </c:dPt>
          <c:dPt>
            <c:idx val="2"/>
            <c:bubble3D val="0"/>
            <c:spPr>
              <a:solidFill>
                <a:srgbClr val="A6435C"/>
              </a:solidFill>
              <a:ln>
                <a:noFill/>
              </a:ln>
              <a:effectLst/>
            </c:spPr>
            <c:extLst xmlns:c16r2="http://schemas.microsoft.com/office/drawing/2015/06/chart">
              <c:ext xmlns:c16="http://schemas.microsoft.com/office/drawing/2014/chart" uri="{C3380CC4-5D6E-409C-BE32-E72D297353CC}">
                <c16:uniqueId val="{00000005-4B7A-44EF-B03E-BD00EE5C58C9}"/>
              </c:ext>
            </c:extLst>
          </c:dPt>
          <c:dLbls>
            <c:dLbl>
              <c:idx val="0"/>
              <c:layout>
                <c:manualLayout>
                  <c:x val="9.6792676970403474E-2"/>
                  <c:y val="-2.0962885545002443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B7A-44EF-B03E-BD00EE5C58C9}"/>
                </c:ext>
              </c:extLst>
            </c:dLbl>
            <c:dLbl>
              <c:idx val="1"/>
              <c:layout>
                <c:manualLayout>
                  <c:x val="-4.2898140973915866E-2"/>
                  <c:y val="-4.6440200828426412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B7A-44EF-B03E-BD00EE5C58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Φύλλο1!$A$2:$A$4</c:f>
              <c:strCache>
                <c:ptCount val="3"/>
                <c:pt idx="0">
                  <c:v>Υπέρ</c:v>
                </c:pt>
                <c:pt idx="1">
                  <c:v>Κατά</c:v>
                </c:pt>
                <c:pt idx="2">
                  <c:v>Δε γνωρίζω</c:v>
                </c:pt>
              </c:strCache>
            </c:strRef>
          </c:cat>
          <c:val>
            <c:numRef>
              <c:f>Φύλλο1!$B$2:$B$4</c:f>
              <c:numCache>
                <c:formatCode>0.0</c:formatCode>
                <c:ptCount val="3"/>
                <c:pt idx="0">
                  <c:v>88.247</c:v>
                </c:pt>
                <c:pt idx="1">
                  <c:v>11.753</c:v>
                </c:pt>
              </c:numCache>
            </c:numRef>
          </c:val>
          <c:extLst xmlns:c16r2="http://schemas.microsoft.com/office/drawing/2015/06/chart">
            <c:ext xmlns:c16="http://schemas.microsoft.com/office/drawing/2014/chart" uri="{C3380CC4-5D6E-409C-BE32-E72D297353CC}">
              <c16:uniqueId val="{00000006-4B7A-44EF-B03E-BD00EE5C58C9}"/>
            </c:ext>
          </c:extLst>
        </c:ser>
        <c:ser>
          <c:idx val="1"/>
          <c:order val="1"/>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4B7A-44EF-B03E-BD00EE5C58C9}"/>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9-4B7A-44EF-B03E-BD00EE5C58C9}"/>
            </c:ext>
          </c:extLst>
        </c:ser>
        <c:ser>
          <c:idx val="2"/>
          <c:order val="2"/>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4B7A-44EF-B03E-BD00EE5C58C9}"/>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C-4B7A-44EF-B03E-BD00EE5C58C9}"/>
            </c:ext>
          </c:extLst>
        </c:ser>
        <c:ser>
          <c:idx val="3"/>
          <c:order val="3"/>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E-4B7A-44EF-B03E-BD00EE5C58C9}"/>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F-4B7A-44EF-B03E-BD00EE5C58C9}"/>
            </c:ext>
          </c:extLst>
        </c:ser>
        <c:ser>
          <c:idx val="4"/>
          <c:order val="4"/>
          <c:tx>
            <c:strRef>
              <c:f>Φύλλο1!#REF!</c:f>
              <c:strCache>
                <c:ptCount val="1"/>
                <c:pt idx="0">
                  <c:v>#REF!</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1-4B7A-44EF-B03E-BD00EE5C58C9}"/>
              </c:ext>
            </c:extLst>
          </c:dPt>
          <c:cat>
            <c:strRef>
              <c:f>Φύλλο1!$A$2:$A$4</c:f>
              <c:strCache>
                <c:ptCount val="3"/>
                <c:pt idx="0">
                  <c:v>Υπέρ</c:v>
                </c:pt>
                <c:pt idx="1">
                  <c:v>Κατά</c:v>
                </c:pt>
                <c:pt idx="2">
                  <c:v>Δε γνωρίζω</c:v>
                </c:pt>
              </c:strCache>
            </c:strRef>
          </c:cat>
          <c:val>
            <c:numRef>
              <c:f>Φύλλο1!#REF!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12-4B7A-44EF-B03E-BD00EE5C58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Στο ΚΞΓ μαθαίνουν περισσότερα από το σχολείο</c:v>
                </c:pt>
                <c:pt idx="1">
                  <c:v>Μόνο στο ΚΞΓ τα παιδιά θα πάρουν σίγουρα μία πιστοποίηση</c:v>
                </c:pt>
                <c:pt idx="2">
                  <c:v>Είναι πιο οικονομικό από τα ιδιαίτερα</c:v>
                </c:pt>
                <c:pt idx="3">
                  <c:v>Το μάθημα είναι πιο διαδραστικό</c:v>
                </c:pt>
                <c:pt idx="4">
                  <c:v>Όλοι το κάνουν, είναι αναγκαίο και δεδομένο</c:v>
                </c:pt>
                <c:pt idx="5">
                  <c:v>Τα παιδιά κοινωνικοποιούνται</c:v>
                </c:pt>
              </c:strCache>
            </c:strRef>
          </c:cat>
          <c:val>
            <c:numRef>
              <c:f>Φύλλο1!$B$2:$B$7</c:f>
              <c:numCache>
                <c:formatCode>0.0</c:formatCode>
                <c:ptCount val="6"/>
                <c:pt idx="0">
                  <c:v>66.315789473684205</c:v>
                </c:pt>
                <c:pt idx="1">
                  <c:v>51.929824561403507</c:v>
                </c:pt>
                <c:pt idx="2">
                  <c:v>37.894736842105267</c:v>
                </c:pt>
                <c:pt idx="3">
                  <c:v>21.052631578947366</c:v>
                </c:pt>
                <c:pt idx="4">
                  <c:v>16.491228070175438</c:v>
                </c:pt>
                <c:pt idx="5">
                  <c:v>15.789473684210526</c:v>
                </c:pt>
              </c:numCache>
            </c:numRef>
          </c:val>
          <c:extLst xmlns:c16r2="http://schemas.microsoft.com/office/drawing/2015/06/chart">
            <c:ext xmlns:c16="http://schemas.microsoft.com/office/drawing/2014/chart" uri="{C3380CC4-5D6E-409C-BE32-E72D297353CC}">
              <c16:uniqueId val="{00000000-501C-45CE-82D0-61AFDD8BECF0}"/>
            </c:ext>
          </c:extLst>
        </c:ser>
        <c:dLbls>
          <c:showLegendKey val="0"/>
          <c:showVal val="0"/>
          <c:showCatName val="0"/>
          <c:showSerName val="0"/>
          <c:showPercent val="0"/>
          <c:showBubbleSize val="0"/>
        </c:dLbls>
        <c:gapWidth val="34"/>
        <c:axId val="228686336"/>
        <c:axId val="34926528"/>
      </c:barChart>
      <c:catAx>
        <c:axId val="22868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34926528"/>
        <c:crosses val="autoZero"/>
        <c:auto val="0"/>
        <c:lblAlgn val="ctr"/>
        <c:lblOffset val="100"/>
        <c:noMultiLvlLbl val="0"/>
      </c:catAx>
      <c:valAx>
        <c:axId val="34926528"/>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86863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σταθερές</c:v>
                </c:pt>
              </c:strCache>
            </c:strRef>
          </c:tx>
          <c:spPr>
            <a:ln w="22225" cap="rnd">
              <a:solidFill>
                <a:srgbClr val="81B2D1"/>
              </a:solidFill>
              <a:round/>
            </a:ln>
            <a:effectLst/>
          </c:spPr>
          <c:marker>
            <c:symbol val="circle"/>
            <c:size val="11"/>
            <c:spPr>
              <a:solidFill>
                <a:srgbClr val="3C7BA4"/>
              </a:solidFill>
              <a:ln w="9525">
                <a:no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D5E7D"/>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Φύλλο1!$B$2:$B$12</c:f>
              <c:numCache>
                <c:formatCode>#,##0.00\ "εκατ. €"</c:formatCode>
                <c:ptCount val="11"/>
                <c:pt idx="0">
                  <c:v>408.61974480000009</c:v>
                </c:pt>
                <c:pt idx="1">
                  <c:v>346.30782479999999</c:v>
                </c:pt>
                <c:pt idx="2">
                  <c:v>341.96995740000006</c:v>
                </c:pt>
                <c:pt idx="3">
                  <c:v>324.55910796000001</c:v>
                </c:pt>
                <c:pt idx="4">
                  <c:v>319.67338127999994</c:v>
                </c:pt>
                <c:pt idx="5">
                  <c:v>326.49797519999998</c:v>
                </c:pt>
                <c:pt idx="6">
                  <c:v>318.61335744000002</c:v>
                </c:pt>
                <c:pt idx="7">
                  <c:v>325.76902488000002</c:v>
                </c:pt>
                <c:pt idx="8">
                  <c:v>323.09082455999999</c:v>
                </c:pt>
                <c:pt idx="9">
                  <c:v>320.609172</c:v>
                </c:pt>
                <c:pt idx="10">
                  <c:v>352.99325928000002</c:v>
                </c:pt>
              </c:numCache>
            </c:numRef>
          </c:val>
          <c:smooth val="0"/>
          <c:extLst xmlns:c16r2="http://schemas.microsoft.com/office/drawing/2015/06/chart">
            <c:ext xmlns:c16="http://schemas.microsoft.com/office/drawing/2014/chart" uri="{C3380CC4-5D6E-409C-BE32-E72D297353CC}">
              <c16:uniqueId val="{00000000-5C60-4C94-B079-AF746A513F30}"/>
            </c:ext>
          </c:extLst>
        </c:ser>
        <c:dLbls>
          <c:showLegendKey val="0"/>
          <c:showVal val="0"/>
          <c:showCatName val="0"/>
          <c:showSerName val="0"/>
          <c:showPercent val="0"/>
          <c:showBubbleSize val="0"/>
        </c:dLbls>
        <c:marker val="1"/>
        <c:smooth val="0"/>
        <c:axId val="192673792"/>
        <c:axId val="135686976"/>
      </c:lineChart>
      <c:catAx>
        <c:axId val="19267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mj-lt"/>
                <a:ea typeface="+mn-ea"/>
                <a:cs typeface="+mn-cs"/>
              </a:defRPr>
            </a:pPr>
            <a:endParaRPr lang="el-GR"/>
          </a:p>
        </c:txPr>
        <c:crossAx val="135686976"/>
        <c:crosses val="autoZero"/>
        <c:auto val="1"/>
        <c:lblAlgn val="ctr"/>
        <c:lblOffset val="100"/>
        <c:noMultiLvlLbl val="0"/>
      </c:catAx>
      <c:valAx>
        <c:axId val="135686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92673792"/>
        <c:crosses val="autoZero"/>
        <c:crossBetween val="between"/>
        <c:majorUnit val="16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Στο ΚΞΓ μαθαίνουμε περισσότερα από το σχολείο</c:v>
                </c:pt>
                <c:pt idx="1">
                  <c:v>Μόνο στο ΚΞΓ θα πάρουμε σίγουρα μία πιστοποίηση</c:v>
                </c:pt>
                <c:pt idx="2">
                  <c:v>Όλοι το κάνουν, είναι αναγκαίο και δεδομένο</c:v>
                </c:pt>
                <c:pt idx="3">
                  <c:v>Είναι πιο οικονομικό από τα ιδιαίτερα</c:v>
                </c:pt>
                <c:pt idx="4">
                  <c:v>Το μάθημα είναι πιο διαδραστικό</c:v>
                </c:pt>
                <c:pt idx="5">
                  <c:v>Λόγω κοινωνικοποίησης</c:v>
                </c:pt>
              </c:strCache>
            </c:strRef>
          </c:cat>
          <c:val>
            <c:numRef>
              <c:f>Φύλλο1!$B$2:$B$7</c:f>
              <c:numCache>
                <c:formatCode>0.0</c:formatCode>
                <c:ptCount val="6"/>
                <c:pt idx="0">
                  <c:v>66.229508196721312</c:v>
                </c:pt>
                <c:pt idx="1">
                  <c:v>56.065573770491802</c:v>
                </c:pt>
                <c:pt idx="2">
                  <c:v>32.131147540983605</c:v>
                </c:pt>
                <c:pt idx="3">
                  <c:v>25.573770491803277</c:v>
                </c:pt>
                <c:pt idx="4">
                  <c:v>24.918032786885249</c:v>
                </c:pt>
                <c:pt idx="5">
                  <c:v>12.786885245901638</c:v>
                </c:pt>
              </c:numCache>
            </c:numRef>
          </c:val>
          <c:extLst xmlns:c16r2="http://schemas.microsoft.com/office/drawing/2015/06/chart">
            <c:ext xmlns:c16="http://schemas.microsoft.com/office/drawing/2014/chart" uri="{C3380CC4-5D6E-409C-BE32-E72D297353CC}">
              <c16:uniqueId val="{00000000-D4B6-43D1-8118-3728EE066E51}"/>
            </c:ext>
          </c:extLst>
        </c:ser>
        <c:dLbls>
          <c:showLegendKey val="0"/>
          <c:showVal val="0"/>
          <c:showCatName val="0"/>
          <c:showSerName val="0"/>
          <c:showPercent val="0"/>
          <c:showBubbleSize val="0"/>
        </c:dLbls>
        <c:gapWidth val="34"/>
        <c:axId val="231316992"/>
        <c:axId val="34928256"/>
      </c:barChart>
      <c:catAx>
        <c:axId val="231316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34928256"/>
        <c:crosses val="autoZero"/>
        <c:auto val="0"/>
        <c:lblAlgn val="ctr"/>
        <c:lblOffset val="100"/>
        <c:noMultiLvlLbl val="0"/>
      </c:catAx>
      <c:valAx>
        <c:axId val="34928256"/>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131699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Φύλλο1!$A$2:$A$10</c:f>
              <c:strCache>
                <c:ptCount val="9"/>
                <c:pt idx="0">
                  <c:v>Μικρή απόσταση από το σπίτι</c:v>
                </c:pt>
                <c:pt idx="1">
                  <c:v>Επιτυχίες στην πιστοποίηση</c:v>
                </c:pt>
                <c:pt idx="2">
                  <c:v>Οικονομικά προσιτό</c:v>
                </c:pt>
                <c:pt idx="3">
                  <c:v>Καλοί καθηγητές</c:v>
                </c:pt>
                <c:pt idx="4">
                  <c:v>Ολιγομελή τμήματα</c:v>
                </c:pt>
                <c:pt idx="5">
                  <c:v>Συστάσεις από άλλους γονείς</c:v>
                </c:pt>
                <c:pt idx="6">
                  <c:v>Σύγχρονα μέσα διδασκαλίας</c:v>
                </c:pt>
                <c:pt idx="7">
                  <c:v>Πάνε και άλλα παιδιά, φίλοι ή συμμαθητές τους</c:v>
                </c:pt>
                <c:pt idx="8">
                  <c:v>Άνετοι χώροι</c:v>
                </c:pt>
              </c:strCache>
            </c:strRef>
          </c:cat>
          <c:val>
            <c:numRef>
              <c:f>Φύλλο1!$B$2:$B$10</c:f>
              <c:numCache>
                <c:formatCode>0.0</c:formatCode>
                <c:ptCount val="9"/>
                <c:pt idx="0">
                  <c:v>42.160278745644597</c:v>
                </c:pt>
                <c:pt idx="1">
                  <c:v>40.766550522648082</c:v>
                </c:pt>
                <c:pt idx="2">
                  <c:v>37.282229965156795</c:v>
                </c:pt>
                <c:pt idx="3">
                  <c:v>36.585365853658537</c:v>
                </c:pt>
                <c:pt idx="4">
                  <c:v>35.191637630662022</c:v>
                </c:pt>
                <c:pt idx="5">
                  <c:v>30.313588850174217</c:v>
                </c:pt>
                <c:pt idx="6">
                  <c:v>17.421602787456447</c:v>
                </c:pt>
                <c:pt idx="7">
                  <c:v>13.937282229965156</c:v>
                </c:pt>
                <c:pt idx="8">
                  <c:v>3.8327526132404177</c:v>
                </c:pt>
              </c:numCache>
            </c:numRef>
          </c:val>
          <c:extLst xmlns:c16r2="http://schemas.microsoft.com/office/drawing/2015/06/chart">
            <c:ext xmlns:c16="http://schemas.microsoft.com/office/drawing/2014/chart" uri="{C3380CC4-5D6E-409C-BE32-E72D297353CC}">
              <c16:uniqueId val="{00000000-501C-45CE-82D0-61AFDD8BECF0}"/>
            </c:ext>
          </c:extLst>
        </c:ser>
        <c:dLbls>
          <c:showLegendKey val="0"/>
          <c:showVal val="0"/>
          <c:showCatName val="0"/>
          <c:showSerName val="0"/>
          <c:showPercent val="0"/>
          <c:showBubbleSize val="0"/>
        </c:dLbls>
        <c:gapWidth val="34"/>
        <c:axId val="231641088"/>
        <c:axId val="228368960"/>
      </c:barChart>
      <c:catAx>
        <c:axId val="231641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8368960"/>
        <c:crosses val="autoZero"/>
        <c:auto val="0"/>
        <c:lblAlgn val="ctr"/>
        <c:lblOffset val="100"/>
        <c:noMultiLvlLbl val="0"/>
      </c:catAx>
      <c:valAx>
        <c:axId val="228368960"/>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164108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Φύλλο1!$A$2:$A$10</c:f>
              <c:strCache>
                <c:ptCount val="9"/>
                <c:pt idx="0">
                  <c:v>Καλοί καθηγητές</c:v>
                </c:pt>
                <c:pt idx="1">
                  <c:v>Επιτυχίες στην πιστοποίηση</c:v>
                </c:pt>
                <c:pt idx="2">
                  <c:v>Οικονομικά προσιτό</c:v>
                </c:pt>
                <c:pt idx="3">
                  <c:v>Μικρή απόσταση από το σπίτι</c:v>
                </c:pt>
                <c:pt idx="4">
                  <c:v>Συστάσεις από γονείς φίλων, συμμαθητών</c:v>
                </c:pt>
                <c:pt idx="5">
                  <c:v>Ολιγομελή τμήματα</c:v>
                </c:pt>
                <c:pt idx="6">
                  <c:v>Σύγχρονα μέσα διδασκαλίας</c:v>
                </c:pt>
                <c:pt idx="7">
                  <c:v>Πάνε και  φίλοι ή συμμαθητές</c:v>
                </c:pt>
                <c:pt idx="8">
                  <c:v>Άνετοι χώροι</c:v>
                </c:pt>
              </c:strCache>
            </c:strRef>
          </c:cat>
          <c:val>
            <c:numRef>
              <c:f>Φύλλο1!$B$2:$B$10</c:f>
              <c:numCache>
                <c:formatCode>0.0</c:formatCode>
                <c:ptCount val="9"/>
                <c:pt idx="0">
                  <c:v>54.037267080745345</c:v>
                </c:pt>
                <c:pt idx="1">
                  <c:v>46.58385093167702</c:v>
                </c:pt>
                <c:pt idx="2">
                  <c:v>34.782608695652172</c:v>
                </c:pt>
                <c:pt idx="3">
                  <c:v>32.919254658385093</c:v>
                </c:pt>
                <c:pt idx="4">
                  <c:v>23.29192546583851</c:v>
                </c:pt>
                <c:pt idx="5">
                  <c:v>22.981366459627328</c:v>
                </c:pt>
                <c:pt idx="6">
                  <c:v>20.80745341614907</c:v>
                </c:pt>
                <c:pt idx="7">
                  <c:v>20.496894409937887</c:v>
                </c:pt>
                <c:pt idx="8">
                  <c:v>9.0062111801242235</c:v>
                </c:pt>
              </c:numCache>
            </c:numRef>
          </c:val>
          <c:extLst xmlns:c16r2="http://schemas.microsoft.com/office/drawing/2015/06/chart">
            <c:ext xmlns:c16="http://schemas.microsoft.com/office/drawing/2014/chart" uri="{C3380CC4-5D6E-409C-BE32-E72D297353CC}">
              <c16:uniqueId val="{00000000-D4B6-43D1-8118-3728EE066E51}"/>
            </c:ext>
          </c:extLst>
        </c:ser>
        <c:dLbls>
          <c:showLegendKey val="0"/>
          <c:showVal val="0"/>
          <c:showCatName val="0"/>
          <c:showSerName val="0"/>
          <c:showPercent val="0"/>
          <c:showBubbleSize val="0"/>
        </c:dLbls>
        <c:gapWidth val="34"/>
        <c:axId val="231642112"/>
        <c:axId val="228370688"/>
      </c:barChart>
      <c:catAx>
        <c:axId val="231642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8370688"/>
        <c:crosses val="autoZero"/>
        <c:auto val="0"/>
        <c:lblAlgn val="ctr"/>
        <c:lblOffset val="100"/>
        <c:noMultiLvlLbl val="0"/>
      </c:catAx>
      <c:valAx>
        <c:axId val="228370688"/>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16421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682A3A"/>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1=καθόλου</c:v>
                </c:pt>
                <c:pt idx="1">
                  <c:v>2</c:v>
                </c:pt>
                <c:pt idx="2">
                  <c:v>3</c:v>
                </c:pt>
                <c:pt idx="3">
                  <c:v>4</c:v>
                </c:pt>
                <c:pt idx="4">
                  <c:v>5=πάρα πολύ</c:v>
                </c:pt>
              </c:strCache>
            </c:strRef>
          </c:cat>
          <c:val>
            <c:numRef>
              <c:f>Φύλλο1!$B$2:$B$6</c:f>
              <c:numCache>
                <c:formatCode>0.0</c:formatCode>
                <c:ptCount val="5"/>
                <c:pt idx="0">
                  <c:v>0.92307692307692313</c:v>
                </c:pt>
                <c:pt idx="1">
                  <c:v>2.7692307692307692</c:v>
                </c:pt>
                <c:pt idx="2">
                  <c:v>17.23076923076923</c:v>
                </c:pt>
                <c:pt idx="3">
                  <c:v>36</c:v>
                </c:pt>
                <c:pt idx="4">
                  <c:v>43.07692307692308</c:v>
                </c:pt>
              </c:numCache>
            </c:numRef>
          </c:val>
          <c:extLst xmlns:c16r2="http://schemas.microsoft.com/office/drawing/2015/06/chart">
            <c:ext xmlns:c16="http://schemas.microsoft.com/office/drawing/2014/chart" uri="{C3380CC4-5D6E-409C-BE32-E72D297353CC}">
              <c16:uniqueId val="{00000000-40C8-49B2-BB32-B9C8EE9164F3}"/>
            </c:ext>
          </c:extLst>
        </c:ser>
        <c:dLbls>
          <c:showLegendKey val="0"/>
          <c:showVal val="0"/>
          <c:showCatName val="0"/>
          <c:showSerName val="0"/>
          <c:showPercent val="0"/>
          <c:showBubbleSize val="0"/>
        </c:dLbls>
        <c:gapWidth val="50"/>
        <c:axId val="231778304"/>
        <c:axId val="228373568"/>
      </c:barChart>
      <c:catAx>
        <c:axId val="231778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8373568"/>
        <c:crosses val="autoZero"/>
        <c:auto val="0"/>
        <c:lblAlgn val="ctr"/>
        <c:lblOffset val="100"/>
        <c:noMultiLvlLbl val="0"/>
      </c:catAx>
      <c:valAx>
        <c:axId val="228373568"/>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17783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Γονείς</a:t>
            </a:r>
            <a:endParaRPr lang="en-US" dirty="0"/>
          </a:p>
        </c:rich>
      </c:tx>
      <c:overlay val="0"/>
      <c:spPr>
        <a:noFill/>
        <a:ln>
          <a:noFill/>
        </a:ln>
        <a:effectLst/>
      </c:spPr>
    </c:title>
    <c:autoTitleDeleted val="0"/>
    <c:plotArea>
      <c:layout/>
      <c:barChart>
        <c:barDir val="bar"/>
        <c:grouping val="clustered"/>
        <c:varyColors val="0"/>
        <c:ser>
          <c:idx val="0"/>
          <c:order val="0"/>
          <c:tx>
            <c:strRef>
              <c:f>Φύλλο1!$B$1</c:f>
              <c:strCache>
                <c:ptCount val="1"/>
                <c:pt idx="0">
                  <c:v>Series 1</c:v>
                </c:pt>
              </c:strCache>
            </c:strRef>
          </c:tx>
          <c:spPr>
            <a:solidFill>
              <a:srgbClr val="5B9BD5">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300" b="1" i="0" u="none" strike="noStrike" kern="1200" baseline="0">
                    <a:solidFill>
                      <a:srgbClr val="2D5E7E"/>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1=καθόλου</c:v>
                </c:pt>
                <c:pt idx="1">
                  <c:v>2</c:v>
                </c:pt>
                <c:pt idx="2">
                  <c:v>3</c:v>
                </c:pt>
                <c:pt idx="3">
                  <c:v>4</c:v>
                </c:pt>
                <c:pt idx="4">
                  <c:v>5=πάρα πολύ</c:v>
                </c:pt>
              </c:strCache>
            </c:strRef>
          </c:cat>
          <c:val>
            <c:numRef>
              <c:f>Φύλλο1!$B$2:$B$6</c:f>
              <c:numCache>
                <c:formatCode>0.0</c:formatCode>
                <c:ptCount val="5"/>
                <c:pt idx="0">
                  <c:v>0.69689999999999996</c:v>
                </c:pt>
                <c:pt idx="1">
                  <c:v>0.34839999999999999</c:v>
                </c:pt>
                <c:pt idx="2">
                  <c:v>12.891999999999999</c:v>
                </c:pt>
                <c:pt idx="3">
                  <c:v>44.947699999999998</c:v>
                </c:pt>
                <c:pt idx="4">
                  <c:v>41.115000000000002</c:v>
                </c:pt>
              </c:numCache>
            </c:numRef>
          </c:val>
          <c:extLst xmlns:c16r2="http://schemas.microsoft.com/office/drawing/2015/06/chart">
            <c:ext xmlns:c16="http://schemas.microsoft.com/office/drawing/2014/chart" uri="{C3380CC4-5D6E-409C-BE32-E72D297353CC}">
              <c16:uniqueId val="{00000000-8CB3-4A93-9859-24A0A7354DA1}"/>
            </c:ext>
          </c:extLst>
        </c:ser>
        <c:dLbls>
          <c:showLegendKey val="0"/>
          <c:showVal val="0"/>
          <c:showCatName val="0"/>
          <c:showSerName val="0"/>
          <c:showPercent val="0"/>
          <c:showBubbleSize val="0"/>
        </c:dLbls>
        <c:gapWidth val="50"/>
        <c:axId val="231779328"/>
        <c:axId val="228375296"/>
      </c:barChart>
      <c:catAx>
        <c:axId val="231779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28375296"/>
        <c:crosses val="autoZero"/>
        <c:auto val="0"/>
        <c:lblAlgn val="ctr"/>
        <c:lblOffset val="100"/>
        <c:noMultiLvlLbl val="0"/>
      </c:catAx>
      <c:valAx>
        <c:axId val="228375296"/>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17793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Νέοι</a:t>
            </a:r>
            <a:endParaRPr lang="en-US" dirty="0"/>
          </a:p>
        </c:rich>
      </c:tx>
      <c:overlay val="0"/>
      <c:spPr>
        <a:noFill/>
        <a:ln>
          <a:noFill/>
        </a:ln>
        <a:effectLst/>
      </c:spPr>
    </c:title>
    <c:autoTitleDeleted val="0"/>
    <c:plotArea>
      <c:layout>
        <c:manualLayout>
          <c:layoutTarget val="inner"/>
          <c:xMode val="edge"/>
          <c:yMode val="edge"/>
          <c:x val="0.15187914039787698"/>
          <c:y val="0.12803324687875797"/>
          <c:w val="0.81699110456579849"/>
          <c:h val="0.78913729071983041"/>
        </c:manualLayout>
      </c:layout>
      <c:barChart>
        <c:barDir val="bar"/>
        <c:grouping val="stacked"/>
        <c:varyColors val="0"/>
        <c:ser>
          <c:idx val="0"/>
          <c:order val="0"/>
          <c:tx>
            <c:strRef>
              <c:f>Φύλλο1!$B$1</c:f>
              <c:strCache>
                <c:ptCount val="1"/>
                <c:pt idx="0">
                  <c:v>1=καθόλου ικανοποιημένοι</c:v>
                </c:pt>
              </c:strCache>
            </c:strRef>
          </c:tx>
          <c:spPr>
            <a:solidFill>
              <a:srgbClr val="A6435C">
                <a:alpha val="8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Εκπαιδευτικό υλικό</c:v>
                </c:pt>
                <c:pt idx="1">
                  <c:v>Καθηγητές</c:v>
                </c:pt>
                <c:pt idx="2">
                  <c:v>Υποδομές</c:v>
                </c:pt>
                <c:pt idx="3">
                  <c:v>Πρόγραμμα σπουδών</c:v>
                </c:pt>
              </c:strCache>
            </c:strRef>
          </c:cat>
          <c:val>
            <c:numRef>
              <c:f>Φύλλο1!$B$2:$B$5</c:f>
              <c:numCache>
                <c:formatCode>0.0</c:formatCode>
                <c:ptCount val="4"/>
                <c:pt idx="0">
                  <c:v>1.5384599999999999</c:v>
                </c:pt>
                <c:pt idx="1">
                  <c:v>1.5384599999999999</c:v>
                </c:pt>
                <c:pt idx="2">
                  <c:v>1.84615</c:v>
                </c:pt>
                <c:pt idx="3">
                  <c:v>0.61538000000000004</c:v>
                </c:pt>
              </c:numCache>
            </c:numRef>
          </c:val>
          <c:extLst xmlns:c16r2="http://schemas.microsoft.com/office/drawing/2015/06/chart">
            <c:ext xmlns:c16="http://schemas.microsoft.com/office/drawing/2014/chart" uri="{C3380CC4-5D6E-409C-BE32-E72D297353CC}">
              <c16:uniqueId val="{00000000-CEEC-4B81-894E-9CE9D5716A65}"/>
            </c:ext>
          </c:extLst>
        </c:ser>
        <c:ser>
          <c:idx val="1"/>
          <c:order val="1"/>
          <c:tx>
            <c:strRef>
              <c:f>Φύλλο1!$C$1</c:f>
              <c:strCache>
                <c:ptCount val="1"/>
                <c:pt idx="0">
                  <c:v>2</c:v>
                </c:pt>
              </c:strCache>
            </c:strRef>
          </c:tx>
          <c:spPr>
            <a:solidFill>
              <a:srgbClr val="CF8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Εκπαιδευτικό υλικό</c:v>
                </c:pt>
                <c:pt idx="1">
                  <c:v>Καθηγητές</c:v>
                </c:pt>
                <c:pt idx="2">
                  <c:v>Υποδομές</c:v>
                </c:pt>
                <c:pt idx="3">
                  <c:v>Πρόγραμμα σπουδών</c:v>
                </c:pt>
              </c:strCache>
            </c:strRef>
          </c:cat>
          <c:val>
            <c:numRef>
              <c:f>Φύλλο1!$C$2:$C$5</c:f>
              <c:numCache>
                <c:formatCode>0.0</c:formatCode>
                <c:ptCount val="4"/>
                <c:pt idx="0">
                  <c:v>7.0769200000000003</c:v>
                </c:pt>
                <c:pt idx="1">
                  <c:v>4</c:v>
                </c:pt>
                <c:pt idx="2">
                  <c:v>8.9230800000000006</c:v>
                </c:pt>
                <c:pt idx="3">
                  <c:v>4.30769</c:v>
                </c:pt>
              </c:numCache>
            </c:numRef>
          </c:val>
          <c:extLst xmlns:c16r2="http://schemas.microsoft.com/office/drawing/2015/06/chart">
            <c:ext xmlns:c16="http://schemas.microsoft.com/office/drawing/2014/chart" uri="{C3380CC4-5D6E-409C-BE32-E72D297353CC}">
              <c16:uniqueId val="{00000001-CEEC-4B81-894E-9CE9D5716A65}"/>
            </c:ext>
          </c:extLst>
        </c:ser>
        <c:ser>
          <c:idx val="2"/>
          <c:order val="2"/>
          <c:tx>
            <c:strRef>
              <c:f>Φύλλο1!$D$1</c:f>
              <c:strCache>
                <c:ptCount val="1"/>
                <c:pt idx="0">
                  <c:v>3</c:v>
                </c:pt>
              </c:strCache>
            </c:strRef>
          </c:tx>
          <c:spPr>
            <a:solidFill>
              <a:srgbClr val="E0D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Εκπαιδευτικό υλικό</c:v>
                </c:pt>
                <c:pt idx="1">
                  <c:v>Καθηγητές</c:v>
                </c:pt>
                <c:pt idx="2">
                  <c:v>Υποδομές</c:v>
                </c:pt>
                <c:pt idx="3">
                  <c:v>Πρόγραμμα σπουδών</c:v>
                </c:pt>
              </c:strCache>
            </c:strRef>
          </c:cat>
          <c:val>
            <c:numRef>
              <c:f>Φύλλο1!$D$2:$D$5</c:f>
              <c:numCache>
                <c:formatCode>0.0</c:formatCode>
                <c:ptCount val="4"/>
                <c:pt idx="0">
                  <c:v>13.538460000000001</c:v>
                </c:pt>
                <c:pt idx="1">
                  <c:v>17.23077</c:v>
                </c:pt>
                <c:pt idx="2">
                  <c:v>21.23077</c:v>
                </c:pt>
                <c:pt idx="3">
                  <c:v>29.23077</c:v>
                </c:pt>
              </c:numCache>
            </c:numRef>
          </c:val>
          <c:extLst xmlns:c16r2="http://schemas.microsoft.com/office/drawing/2015/06/chart">
            <c:ext xmlns:c16="http://schemas.microsoft.com/office/drawing/2014/chart" uri="{C3380CC4-5D6E-409C-BE32-E72D297353CC}">
              <c16:uniqueId val="{00000002-CEEC-4B81-894E-9CE9D5716A65}"/>
            </c:ext>
          </c:extLst>
        </c:ser>
        <c:ser>
          <c:idx val="3"/>
          <c:order val="3"/>
          <c:tx>
            <c:strRef>
              <c:f>Φύλλο1!$E$1</c:f>
              <c:strCache>
                <c:ptCount val="1"/>
                <c:pt idx="0">
                  <c:v>4</c:v>
                </c:pt>
              </c:strCache>
            </c:strRef>
          </c:tx>
          <c:spPr>
            <a:solidFill>
              <a:srgbClr val="A4C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Εκπαιδευτικό υλικό</c:v>
                </c:pt>
                <c:pt idx="1">
                  <c:v>Καθηγητές</c:v>
                </c:pt>
                <c:pt idx="2">
                  <c:v>Υποδομές</c:v>
                </c:pt>
                <c:pt idx="3">
                  <c:v>Πρόγραμμα σπουδών</c:v>
                </c:pt>
              </c:strCache>
            </c:strRef>
          </c:cat>
          <c:val>
            <c:numRef>
              <c:f>Φύλλο1!$E$2:$E$5</c:f>
              <c:numCache>
                <c:formatCode>0.0</c:formatCode>
                <c:ptCount val="4"/>
                <c:pt idx="0">
                  <c:v>40.615380000000002</c:v>
                </c:pt>
                <c:pt idx="1">
                  <c:v>31.384620000000002</c:v>
                </c:pt>
                <c:pt idx="2">
                  <c:v>41.846150000000002</c:v>
                </c:pt>
                <c:pt idx="3">
                  <c:v>37.538460000000001</c:v>
                </c:pt>
              </c:numCache>
            </c:numRef>
          </c:val>
          <c:extLst xmlns:c16r2="http://schemas.microsoft.com/office/drawing/2015/06/chart">
            <c:ext xmlns:c16="http://schemas.microsoft.com/office/drawing/2014/chart" uri="{C3380CC4-5D6E-409C-BE32-E72D297353CC}">
              <c16:uniqueId val="{00000003-CEEC-4B81-894E-9CE9D5716A65}"/>
            </c:ext>
          </c:extLst>
        </c:ser>
        <c:ser>
          <c:idx val="4"/>
          <c:order val="4"/>
          <c:tx>
            <c:strRef>
              <c:f>Φύλλο1!$F$1</c:f>
              <c:strCache>
                <c:ptCount val="1"/>
                <c:pt idx="0">
                  <c:v>5=πάρα πολύ ικανοποιημένοι</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Εκπαιδευτικό υλικό</c:v>
                </c:pt>
                <c:pt idx="1">
                  <c:v>Καθηγητές</c:v>
                </c:pt>
                <c:pt idx="2">
                  <c:v>Υποδομές</c:v>
                </c:pt>
                <c:pt idx="3">
                  <c:v>Πρόγραμμα σπουδών</c:v>
                </c:pt>
              </c:strCache>
            </c:strRef>
          </c:cat>
          <c:val>
            <c:numRef>
              <c:f>Φύλλο1!$F$2:$F$5</c:f>
              <c:numCache>
                <c:formatCode>0.0</c:formatCode>
                <c:ptCount val="4"/>
                <c:pt idx="0">
                  <c:v>37.23077</c:v>
                </c:pt>
                <c:pt idx="1">
                  <c:v>45.846150000000002</c:v>
                </c:pt>
                <c:pt idx="2">
                  <c:v>26.153849999999998</c:v>
                </c:pt>
                <c:pt idx="3">
                  <c:v>28.307690000000001</c:v>
                </c:pt>
              </c:numCache>
            </c:numRef>
          </c:val>
          <c:extLst xmlns:c16r2="http://schemas.microsoft.com/office/drawing/2015/06/chart">
            <c:ext xmlns:c16="http://schemas.microsoft.com/office/drawing/2014/chart" uri="{C3380CC4-5D6E-409C-BE32-E72D297353CC}">
              <c16:uniqueId val="{00000004-CEEC-4B81-894E-9CE9D5716A65}"/>
            </c:ext>
          </c:extLst>
        </c:ser>
        <c:dLbls>
          <c:showLegendKey val="0"/>
          <c:showVal val="0"/>
          <c:showCatName val="0"/>
          <c:showSerName val="0"/>
          <c:showPercent val="0"/>
          <c:showBubbleSize val="0"/>
        </c:dLbls>
        <c:gapWidth val="34"/>
        <c:overlap val="100"/>
        <c:axId val="232496128"/>
        <c:axId val="231164736"/>
      </c:barChart>
      <c:catAx>
        <c:axId val="232496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595959"/>
                </a:solidFill>
                <a:latin typeface="+mj-lt"/>
                <a:ea typeface="+mn-ea"/>
                <a:cs typeface="+mn-cs"/>
              </a:defRPr>
            </a:pPr>
            <a:endParaRPr lang="el-GR"/>
          </a:p>
        </c:txPr>
        <c:crossAx val="231164736"/>
        <c:crosses val="autoZero"/>
        <c:auto val="0"/>
        <c:lblAlgn val="ctr"/>
        <c:lblOffset val="100"/>
        <c:noMultiLvlLbl val="0"/>
      </c:catAx>
      <c:valAx>
        <c:axId val="231164736"/>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32496128"/>
        <c:crosses val="autoZero"/>
        <c:crossBetween val="between"/>
        <c:majorUnit val="20"/>
      </c:valAx>
      <c:spPr>
        <a:noFill/>
        <a:ln>
          <a:noFill/>
        </a:ln>
        <a:effectLst/>
      </c:spPr>
    </c:plotArea>
    <c:legend>
      <c:legendPos val="b"/>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2013 </c:v>
                </c:pt>
              </c:strCache>
            </c:strRef>
          </c:tx>
          <c:spPr>
            <a:solidFill>
              <a:srgbClr val="EDDBDE">
                <a:alpha val="86000"/>
              </a:srgbClr>
            </a:solidFill>
            <a:ln w="222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Αστικές περιοχές</c:v>
                </c:pt>
                <c:pt idx="1">
                  <c:v>Αγροτικές περιοχές</c:v>
                </c:pt>
              </c:strCache>
            </c:strRef>
          </c:cat>
          <c:val>
            <c:numRef>
              <c:f>Φύλλο1!$B$2:$B$3</c:f>
              <c:numCache>
                <c:formatCode>0.00%</c:formatCode>
                <c:ptCount val="2"/>
                <c:pt idx="0">
                  <c:v>9.4345002376049428E-3</c:v>
                </c:pt>
                <c:pt idx="1">
                  <c:v>9.3047443795503636E-3</c:v>
                </c:pt>
              </c:numCache>
            </c:numRef>
          </c:val>
          <c:extLst xmlns:c16r2="http://schemas.microsoft.com/office/drawing/2015/06/chart">
            <c:ext xmlns:c16="http://schemas.microsoft.com/office/drawing/2014/chart" uri="{C3380CC4-5D6E-409C-BE32-E72D297353CC}">
              <c16:uniqueId val="{00000000-C059-436F-8D1A-BE721A4DAF22}"/>
            </c:ext>
          </c:extLst>
        </c:ser>
        <c:ser>
          <c:idx val="1"/>
          <c:order val="1"/>
          <c:tx>
            <c:strRef>
              <c:f>Φύλλο1!$C$1</c:f>
              <c:strCache>
                <c:ptCount val="1"/>
                <c:pt idx="0">
                  <c:v>2023 </c:v>
                </c:pt>
              </c:strCache>
            </c:strRef>
          </c:tx>
          <c:spPr>
            <a:solidFill>
              <a:srgbClr val="A6435C">
                <a:alpha val="85882"/>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Αστικές περιοχές</c:v>
                </c:pt>
                <c:pt idx="1">
                  <c:v>Αγροτικές περιοχές</c:v>
                </c:pt>
              </c:strCache>
            </c:strRef>
          </c:cat>
          <c:val>
            <c:numRef>
              <c:f>Φύλλο1!$C$2:$C$3</c:f>
              <c:numCache>
                <c:formatCode>0.00%</c:formatCode>
                <c:ptCount val="2"/>
                <c:pt idx="0">
                  <c:v>9.094754653130286E-3</c:v>
                </c:pt>
                <c:pt idx="1">
                  <c:v>8.6246060877027252E-3</c:v>
                </c:pt>
              </c:numCache>
            </c:numRef>
          </c:val>
          <c:extLst xmlns:c16r2="http://schemas.microsoft.com/office/drawing/2015/06/chart">
            <c:ext xmlns:c16="http://schemas.microsoft.com/office/drawing/2014/chart" uri="{C3380CC4-5D6E-409C-BE32-E72D297353CC}">
              <c16:uniqueId val="{00000001-C059-436F-8D1A-BE721A4DAF22}"/>
            </c:ext>
          </c:extLst>
        </c:ser>
        <c:dLbls>
          <c:showLegendKey val="0"/>
          <c:showVal val="0"/>
          <c:showCatName val="0"/>
          <c:showSerName val="0"/>
          <c:showPercent val="0"/>
          <c:showBubbleSize val="0"/>
        </c:dLbls>
        <c:gapWidth val="258"/>
        <c:overlap val="29"/>
        <c:axId val="193025536"/>
        <c:axId val="135689856"/>
      </c:barChart>
      <c:lineChart>
        <c:grouping val="standard"/>
        <c:varyColors val="0"/>
        <c:ser>
          <c:idx val="2"/>
          <c:order val="2"/>
          <c:tx>
            <c:strRef>
              <c:f>Φύλλο1!$D$1</c:f>
              <c:strCache>
                <c:ptCount val="1"/>
                <c:pt idx="0">
                  <c:v>Μείωση 2013-2023</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Αστικές περιοχές</c:v>
                </c:pt>
                <c:pt idx="1">
                  <c:v>Αγροτικές περιοχές</c:v>
                </c:pt>
              </c:strCache>
            </c:strRef>
          </c:cat>
          <c:val>
            <c:numRef>
              <c:f>Φύλλο1!$D$2:$D$3</c:f>
              <c:numCache>
                <c:formatCode>0.0%</c:formatCode>
                <c:ptCount val="2"/>
                <c:pt idx="0">
                  <c:v>-3.6010978421566628E-2</c:v>
                </c:pt>
                <c:pt idx="1">
                  <c:v>-7.3095859929523915E-2</c:v>
                </c:pt>
              </c:numCache>
            </c:numRef>
          </c:val>
          <c:smooth val="0"/>
          <c:extLst xmlns:c16r2="http://schemas.microsoft.com/office/drawing/2015/06/chart">
            <c:ext xmlns:c16="http://schemas.microsoft.com/office/drawing/2014/chart" uri="{C3380CC4-5D6E-409C-BE32-E72D297353CC}">
              <c16:uniqueId val="{00000002-C059-436F-8D1A-BE721A4DAF22}"/>
            </c:ext>
          </c:extLst>
        </c:ser>
        <c:ser>
          <c:idx val="3"/>
          <c:order val="3"/>
          <c:tx>
            <c:strRef>
              <c:f>Φύλλο1!$E$1</c:f>
              <c:strCache>
                <c:ptCount val="1"/>
                <c:pt idx="0">
                  <c:v>Αύξηση 2013-2023</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Φύλλο1!$A$2:$A$3</c:f>
              <c:strCache>
                <c:ptCount val="2"/>
                <c:pt idx="0">
                  <c:v>Αστικές περιοχές</c:v>
                </c:pt>
                <c:pt idx="1">
                  <c:v>Αγροτικές περιοχές</c:v>
                </c:pt>
              </c:strCache>
            </c:strRef>
          </c:cat>
          <c:val>
            <c:numRef>
              <c:f>Φύλλο1!$E$2:$E$3</c:f>
              <c:numCache>
                <c:formatCode>General</c:formatCode>
                <c:ptCount val="2"/>
              </c:numCache>
            </c:numRef>
          </c:val>
          <c:smooth val="0"/>
          <c:extLst xmlns:c16r2="http://schemas.microsoft.com/office/drawing/2015/06/chart">
            <c:ext xmlns:c16="http://schemas.microsoft.com/office/drawing/2014/chart" uri="{C3380CC4-5D6E-409C-BE32-E72D297353CC}">
              <c16:uniqueId val="{00000003-C059-436F-8D1A-BE721A4DAF22}"/>
            </c:ext>
          </c:extLst>
        </c:ser>
        <c:dLbls>
          <c:showLegendKey val="0"/>
          <c:showVal val="0"/>
          <c:showCatName val="0"/>
          <c:showSerName val="0"/>
          <c:showPercent val="0"/>
          <c:showBubbleSize val="0"/>
        </c:dLbls>
        <c:marker val="1"/>
        <c:smooth val="0"/>
        <c:axId val="163874304"/>
        <c:axId val="135690432"/>
      </c:lineChart>
      <c:catAx>
        <c:axId val="1930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35689856"/>
        <c:crosses val="autoZero"/>
        <c:auto val="0"/>
        <c:lblAlgn val="ctr"/>
        <c:lblOffset val="100"/>
        <c:noMultiLvlLbl val="0"/>
      </c:catAx>
      <c:valAx>
        <c:axId val="135689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93025536"/>
        <c:crosses val="autoZero"/>
        <c:crossBetween val="between"/>
      </c:valAx>
      <c:valAx>
        <c:axId val="135690432"/>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163874304"/>
        <c:crosses val="max"/>
        <c:crossBetween val="between"/>
      </c:valAx>
      <c:catAx>
        <c:axId val="163874304"/>
        <c:scaling>
          <c:orientation val="minMax"/>
        </c:scaling>
        <c:delete val="1"/>
        <c:axPos val="b"/>
        <c:numFmt formatCode="General" sourceLinked="1"/>
        <c:majorTickMark val="out"/>
        <c:minorTickMark val="none"/>
        <c:tickLblPos val="nextTo"/>
        <c:crossAx val="13569043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3D3B40"/>
                </a:solidFill>
                <a:latin typeface="+mj-lt"/>
                <a:ea typeface="+mn-ea"/>
                <a:cs typeface="+mn-cs"/>
              </a:defRPr>
            </a:pPr>
            <a:endParaRPr lang="el-GR"/>
          </a:p>
        </c:txPr>
      </c:legendEntry>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2014 </c:v>
                </c:pt>
              </c:strCache>
            </c:strRef>
          </c:tx>
          <c:spPr>
            <a:solidFill>
              <a:srgbClr val="EDDBDE"/>
            </a:solidFill>
            <a:ln w="22225">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Δυτικής Ελλάδας</c:v>
                </c:pt>
                <c:pt idx="1">
                  <c:v>Αν.Μακεδονίας &amp; Θράκης</c:v>
                </c:pt>
                <c:pt idx="2">
                  <c:v>Νοτίου Αιγαίου</c:v>
                </c:pt>
                <c:pt idx="3">
                  <c:v>Κρήτης</c:v>
                </c:pt>
                <c:pt idx="4">
                  <c:v>Θεσσαλίας</c:v>
                </c:pt>
                <c:pt idx="5">
                  <c:v>Κεντρικής Μακεδονίας</c:v>
                </c:pt>
                <c:pt idx="6">
                  <c:v>Δυτικής Μακεδονίας</c:v>
                </c:pt>
                <c:pt idx="7">
                  <c:v>Στερεάς Ελλάδας</c:v>
                </c:pt>
                <c:pt idx="8">
                  <c:v>Αττικής</c:v>
                </c:pt>
                <c:pt idx="9">
                  <c:v>Ιονίων Νήσων</c:v>
                </c:pt>
                <c:pt idx="10">
                  <c:v>Πελοποννήσου</c:v>
                </c:pt>
                <c:pt idx="11">
                  <c:v>Ηπείρου</c:v>
                </c:pt>
                <c:pt idx="12">
                  <c:v>Βορείου Αιγαίου</c:v>
                </c:pt>
              </c:strCache>
            </c:strRef>
          </c:cat>
          <c:val>
            <c:numRef>
              <c:f>Φύλλο1!$B$2:$B$14</c:f>
              <c:numCache>
                <c:formatCode>0.0%</c:formatCode>
                <c:ptCount val="13"/>
                <c:pt idx="0">
                  <c:v>1.1860322589631446E-2</c:v>
                </c:pt>
                <c:pt idx="1">
                  <c:v>6.6791450694311111E-3</c:v>
                </c:pt>
                <c:pt idx="2">
                  <c:v>7.9679305894950706E-3</c:v>
                </c:pt>
                <c:pt idx="3">
                  <c:v>1.4029889467683462E-2</c:v>
                </c:pt>
                <c:pt idx="4">
                  <c:v>9.3417563097827703E-3</c:v>
                </c:pt>
                <c:pt idx="5">
                  <c:v>6.2008844984598457E-3</c:v>
                </c:pt>
                <c:pt idx="6">
                  <c:v>1.0842705128851682E-2</c:v>
                </c:pt>
                <c:pt idx="7">
                  <c:v>6.4665700683088391E-3</c:v>
                </c:pt>
                <c:pt idx="8">
                  <c:v>8.8959164915122409E-3</c:v>
                </c:pt>
                <c:pt idx="9">
                  <c:v>7.9578834308404612E-3</c:v>
                </c:pt>
                <c:pt idx="10">
                  <c:v>1.156816441153944E-2</c:v>
                </c:pt>
                <c:pt idx="11">
                  <c:v>9.8902124218579936E-3</c:v>
                </c:pt>
                <c:pt idx="12">
                  <c:v>4.432552666784868E-3</c:v>
                </c:pt>
              </c:numCache>
            </c:numRef>
          </c:val>
          <c:extLst xmlns:c16r2="http://schemas.microsoft.com/office/drawing/2015/06/chart">
            <c:ext xmlns:c16="http://schemas.microsoft.com/office/drawing/2014/chart" uri="{C3380CC4-5D6E-409C-BE32-E72D297353CC}">
              <c16:uniqueId val="{00000000-12BC-4046-B65E-BD30F1634903}"/>
            </c:ext>
          </c:extLst>
        </c:ser>
        <c:ser>
          <c:idx val="1"/>
          <c:order val="1"/>
          <c:tx>
            <c:strRef>
              <c:f>Φύλλο1!$C$1</c:f>
              <c:strCache>
                <c:ptCount val="1"/>
                <c:pt idx="0">
                  <c:v>2023 </c:v>
                </c:pt>
              </c:strCache>
            </c:strRef>
          </c:tx>
          <c:spPr>
            <a:solidFill>
              <a:srgbClr val="A6435C">
                <a:alpha val="86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Δυτικής Ελλάδας</c:v>
                </c:pt>
                <c:pt idx="1">
                  <c:v>Αν.Μακεδονίας &amp; Θράκης</c:v>
                </c:pt>
                <c:pt idx="2">
                  <c:v>Νοτίου Αιγαίου</c:v>
                </c:pt>
                <c:pt idx="3">
                  <c:v>Κρήτης</c:v>
                </c:pt>
                <c:pt idx="4">
                  <c:v>Θεσσαλίας</c:v>
                </c:pt>
                <c:pt idx="5">
                  <c:v>Κεντρικής Μακεδονίας</c:v>
                </c:pt>
                <c:pt idx="6">
                  <c:v>Δυτικής Μακεδονίας</c:v>
                </c:pt>
                <c:pt idx="7">
                  <c:v>Στερεάς Ελλάδας</c:v>
                </c:pt>
                <c:pt idx="8">
                  <c:v>Αττικής</c:v>
                </c:pt>
                <c:pt idx="9">
                  <c:v>Ιονίων Νήσων</c:v>
                </c:pt>
                <c:pt idx="10">
                  <c:v>Πελοποννήσου</c:v>
                </c:pt>
                <c:pt idx="11">
                  <c:v>Ηπείρου</c:v>
                </c:pt>
                <c:pt idx="12">
                  <c:v>Βορείου Αιγαίου</c:v>
                </c:pt>
              </c:strCache>
            </c:strRef>
          </c:cat>
          <c:val>
            <c:numRef>
              <c:f>Φύλλο1!$C$2:$C$14</c:f>
              <c:numCache>
                <c:formatCode>0.0%</c:formatCode>
                <c:ptCount val="13"/>
                <c:pt idx="0">
                  <c:v>1.3847795663537546E-2</c:v>
                </c:pt>
                <c:pt idx="1">
                  <c:v>1.2771089376712279E-2</c:v>
                </c:pt>
                <c:pt idx="2">
                  <c:v>1.2022757739848209E-2</c:v>
                </c:pt>
                <c:pt idx="3">
                  <c:v>1.1333220804899808E-2</c:v>
                </c:pt>
                <c:pt idx="4">
                  <c:v>1.0238420591054639E-2</c:v>
                </c:pt>
                <c:pt idx="5">
                  <c:v>9.1975978961966673E-3</c:v>
                </c:pt>
                <c:pt idx="6">
                  <c:v>8.2832331329325323E-3</c:v>
                </c:pt>
                <c:pt idx="7">
                  <c:v>8.1125856091270859E-3</c:v>
                </c:pt>
                <c:pt idx="8">
                  <c:v>7.9636593735048847E-3</c:v>
                </c:pt>
                <c:pt idx="9">
                  <c:v>7.7206389222618322E-3</c:v>
                </c:pt>
                <c:pt idx="10">
                  <c:v>7.2946825789139197E-3</c:v>
                </c:pt>
                <c:pt idx="11">
                  <c:v>7.0643463200832524E-3</c:v>
                </c:pt>
                <c:pt idx="12">
                  <c:v>5.8254481495440815E-3</c:v>
                </c:pt>
              </c:numCache>
            </c:numRef>
          </c:val>
          <c:extLst xmlns:c16r2="http://schemas.microsoft.com/office/drawing/2015/06/chart">
            <c:ext xmlns:c16="http://schemas.microsoft.com/office/drawing/2014/chart" uri="{C3380CC4-5D6E-409C-BE32-E72D297353CC}">
              <c16:uniqueId val="{00000001-12BC-4046-B65E-BD30F1634903}"/>
            </c:ext>
          </c:extLst>
        </c:ser>
        <c:dLbls>
          <c:showLegendKey val="0"/>
          <c:showVal val="0"/>
          <c:showCatName val="0"/>
          <c:showSerName val="0"/>
          <c:showPercent val="0"/>
          <c:showBubbleSize val="0"/>
        </c:dLbls>
        <c:gapWidth val="34"/>
        <c:overlap val="54"/>
        <c:axId val="164010496"/>
        <c:axId val="137292032"/>
      </c:barChart>
      <c:lineChart>
        <c:grouping val="standard"/>
        <c:varyColors val="0"/>
        <c:ser>
          <c:idx val="2"/>
          <c:order val="2"/>
          <c:tx>
            <c:strRef>
              <c:f>Φύλλο1!$D$1</c:f>
              <c:strCache>
                <c:ptCount val="1"/>
                <c:pt idx="0">
                  <c:v>Μείωση 2014-2023</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Δυτικής Ελλάδας</c:v>
                </c:pt>
                <c:pt idx="1">
                  <c:v>Αν.Μακεδονίας &amp; Θράκης</c:v>
                </c:pt>
                <c:pt idx="2">
                  <c:v>Νοτίου Αιγαίου</c:v>
                </c:pt>
                <c:pt idx="3">
                  <c:v>Κρήτης</c:v>
                </c:pt>
                <c:pt idx="4">
                  <c:v>Θεσσαλίας</c:v>
                </c:pt>
                <c:pt idx="5">
                  <c:v>Κεντρικής Μακεδονίας</c:v>
                </c:pt>
                <c:pt idx="6">
                  <c:v>Δυτικής Μακεδονίας</c:v>
                </c:pt>
                <c:pt idx="7">
                  <c:v>Στερεάς Ελλάδας</c:v>
                </c:pt>
                <c:pt idx="8">
                  <c:v>Αττικής</c:v>
                </c:pt>
                <c:pt idx="9">
                  <c:v>Ιονίων Νήσων</c:v>
                </c:pt>
                <c:pt idx="10">
                  <c:v>Πελοποννήσου</c:v>
                </c:pt>
                <c:pt idx="11">
                  <c:v>Ηπείρου</c:v>
                </c:pt>
                <c:pt idx="12">
                  <c:v>Βορείου Αιγαίου</c:v>
                </c:pt>
              </c:strCache>
            </c:strRef>
          </c:cat>
          <c:val>
            <c:numRef>
              <c:f>Φύλλο1!$D$2:$D$14</c:f>
              <c:numCache>
                <c:formatCode>General</c:formatCode>
                <c:ptCount val="13"/>
                <c:pt idx="3" formatCode="0.0%">
                  <c:v>-0.19220883165153779</c:v>
                </c:pt>
                <c:pt idx="6" formatCode="0.0%">
                  <c:v>-0.23605474514921312</c:v>
                </c:pt>
                <c:pt idx="8" formatCode="0.0%">
                  <c:v>-0.10479607344525323</c:v>
                </c:pt>
                <c:pt idx="9" formatCode="0.0%">
                  <c:v>-2.9812513671562135E-2</c:v>
                </c:pt>
                <c:pt idx="10" formatCode="0.0%">
                  <c:v>-0.36941745298525064</c:v>
                </c:pt>
                <c:pt idx="11" formatCode="0.0%">
                  <c:v>-0.28572349927787183</c:v>
                </c:pt>
              </c:numCache>
            </c:numRef>
          </c:val>
          <c:smooth val="0"/>
          <c:extLst xmlns:c16r2="http://schemas.microsoft.com/office/drawing/2015/06/chart">
            <c:ext xmlns:c16="http://schemas.microsoft.com/office/drawing/2014/chart" uri="{C3380CC4-5D6E-409C-BE32-E72D297353CC}">
              <c16:uniqueId val="{00000002-12BC-4046-B65E-BD30F1634903}"/>
            </c:ext>
          </c:extLst>
        </c:ser>
        <c:ser>
          <c:idx val="3"/>
          <c:order val="3"/>
          <c:tx>
            <c:strRef>
              <c:f>Φύλλο1!$E$1</c:f>
              <c:strCache>
                <c:ptCount val="1"/>
                <c:pt idx="0">
                  <c:v>Αύξηση 2014-2023</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Δυτικής Ελλάδας</c:v>
                </c:pt>
                <c:pt idx="1">
                  <c:v>Αν.Μακεδονίας &amp; Θράκης</c:v>
                </c:pt>
                <c:pt idx="2">
                  <c:v>Νοτίου Αιγαίου</c:v>
                </c:pt>
                <c:pt idx="3">
                  <c:v>Κρήτης</c:v>
                </c:pt>
                <c:pt idx="4">
                  <c:v>Θεσσαλίας</c:v>
                </c:pt>
                <c:pt idx="5">
                  <c:v>Κεντρικής Μακεδονίας</c:v>
                </c:pt>
                <c:pt idx="6">
                  <c:v>Δυτικής Μακεδονίας</c:v>
                </c:pt>
                <c:pt idx="7">
                  <c:v>Στερεάς Ελλάδας</c:v>
                </c:pt>
                <c:pt idx="8">
                  <c:v>Αττικής</c:v>
                </c:pt>
                <c:pt idx="9">
                  <c:v>Ιονίων Νήσων</c:v>
                </c:pt>
                <c:pt idx="10">
                  <c:v>Πελοποννήσου</c:v>
                </c:pt>
                <c:pt idx="11">
                  <c:v>Ηπείρου</c:v>
                </c:pt>
                <c:pt idx="12">
                  <c:v>Βορείου Αιγαίου</c:v>
                </c:pt>
              </c:strCache>
            </c:strRef>
          </c:cat>
          <c:val>
            <c:numRef>
              <c:f>Φύλλο1!$E$2:$E$14</c:f>
              <c:numCache>
                <c:formatCode>0.0%</c:formatCode>
                <c:ptCount val="13"/>
                <c:pt idx="0">
                  <c:v>0.16757327289255966</c:v>
                </c:pt>
                <c:pt idx="1">
                  <c:v>0.91208444253779963</c:v>
                </c:pt>
                <c:pt idx="2">
                  <c:v>0.50889338264304507</c:v>
                </c:pt>
                <c:pt idx="4">
                  <c:v>9.5984550606707006E-2</c:v>
                </c:pt>
                <c:pt idx="5">
                  <c:v>0.48327192652614881</c:v>
                </c:pt>
                <c:pt idx="7">
                  <c:v>0.25454228801834028</c:v>
                </c:pt>
                <c:pt idx="12">
                  <c:v>0.31424228598496134</c:v>
                </c:pt>
              </c:numCache>
            </c:numRef>
          </c:val>
          <c:smooth val="0"/>
          <c:extLst xmlns:c16r2="http://schemas.microsoft.com/office/drawing/2015/06/chart">
            <c:ext xmlns:c16="http://schemas.microsoft.com/office/drawing/2014/chart" uri="{C3380CC4-5D6E-409C-BE32-E72D297353CC}">
              <c16:uniqueId val="{00000003-12BC-4046-B65E-BD30F1634903}"/>
            </c:ext>
          </c:extLst>
        </c:ser>
        <c:dLbls>
          <c:showLegendKey val="0"/>
          <c:showVal val="0"/>
          <c:showCatName val="0"/>
          <c:showSerName val="0"/>
          <c:showPercent val="0"/>
          <c:showBubbleSize val="0"/>
        </c:dLbls>
        <c:marker val="1"/>
        <c:smooth val="0"/>
        <c:axId val="164011008"/>
        <c:axId val="135691008"/>
      </c:lineChart>
      <c:catAx>
        <c:axId val="16401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50000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37292032"/>
        <c:crosses val="autoZero"/>
        <c:auto val="0"/>
        <c:lblAlgn val="ctr"/>
        <c:lblOffset val="100"/>
        <c:noMultiLvlLbl val="0"/>
      </c:catAx>
      <c:valAx>
        <c:axId val="137292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164010496"/>
        <c:crosses val="autoZero"/>
        <c:crossBetween val="between"/>
      </c:valAx>
      <c:valAx>
        <c:axId val="135691008"/>
        <c:scaling>
          <c:orientation val="minMax"/>
          <c:max val="1.1000000000000001"/>
          <c:min val="-8"/>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164011008"/>
        <c:crosses val="max"/>
        <c:crossBetween val="between"/>
        <c:majorUnit val="0.4"/>
      </c:valAx>
      <c:catAx>
        <c:axId val="164011008"/>
        <c:scaling>
          <c:orientation val="minMax"/>
        </c:scaling>
        <c:delete val="1"/>
        <c:axPos val="b"/>
        <c:numFmt formatCode="General" sourceLinked="1"/>
        <c:majorTickMark val="out"/>
        <c:minorTickMark val="none"/>
        <c:tickLblPos val="nextTo"/>
        <c:crossAx val="135691008"/>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3D3B40"/>
                </a:solidFill>
                <a:latin typeface="+mj-lt"/>
                <a:ea typeface="+mn-ea"/>
                <a:cs typeface="+mn-cs"/>
              </a:defRPr>
            </a:pPr>
            <a:endParaRPr lang="el-GR"/>
          </a:p>
        </c:txPr>
      </c:legendEntry>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2013 </c:v>
                </c:pt>
              </c:strCache>
            </c:strRef>
          </c:tx>
          <c:spPr>
            <a:solidFill>
              <a:srgbClr val="EDDBDE">
                <a:alpha val="86000"/>
              </a:srgbClr>
            </a:solidFill>
            <a:ln w="22225">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l-GR" sz="1100" b="0" i="0" u="none" strike="noStrike" kern="1200" baseline="0">
                    <a:solidFill>
                      <a:srgbClr val="DFB0B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μέχρι 750 €</c:v>
                </c:pt>
                <c:pt idx="1">
                  <c:v>751-1100 €</c:v>
                </c:pt>
                <c:pt idx="2">
                  <c:v>1101-1450 €</c:v>
                </c:pt>
                <c:pt idx="3">
                  <c:v>1451-1800 €</c:v>
                </c:pt>
                <c:pt idx="4">
                  <c:v>1801-2200 €</c:v>
                </c:pt>
                <c:pt idx="5">
                  <c:v>2201-2800 €</c:v>
                </c:pt>
                <c:pt idx="6">
                  <c:v>2801-3500 €</c:v>
                </c:pt>
                <c:pt idx="7">
                  <c:v>3501 και άνω €</c:v>
                </c:pt>
              </c:strCache>
            </c:strRef>
          </c:cat>
          <c:val>
            <c:numRef>
              <c:f>Φύλλο1!$B$2:$B$9</c:f>
              <c:numCache>
                <c:formatCode>0.0%</c:formatCode>
                <c:ptCount val="8"/>
                <c:pt idx="0">
                  <c:v>4.7141409542831129E-3</c:v>
                </c:pt>
                <c:pt idx="1">
                  <c:v>4.5673716221685179E-3</c:v>
                </c:pt>
                <c:pt idx="2">
                  <c:v>7.7668128654970756E-3</c:v>
                </c:pt>
                <c:pt idx="3">
                  <c:v>7.8396818941755906E-3</c:v>
                </c:pt>
                <c:pt idx="4">
                  <c:v>1.0621528761252663E-2</c:v>
                </c:pt>
                <c:pt idx="5">
                  <c:v>1.3196062580246326E-2</c:v>
                </c:pt>
                <c:pt idx="6">
                  <c:v>9.5868461177346948E-3</c:v>
                </c:pt>
                <c:pt idx="7">
                  <c:v>9.0019773129357897E-3</c:v>
                </c:pt>
              </c:numCache>
            </c:numRef>
          </c:val>
          <c:extLst xmlns:c16r2="http://schemas.microsoft.com/office/drawing/2015/06/chart">
            <c:ext xmlns:c16="http://schemas.microsoft.com/office/drawing/2014/chart" uri="{C3380CC4-5D6E-409C-BE32-E72D297353CC}">
              <c16:uniqueId val="{00000000-7600-41F0-AC7C-129E5027EC6F}"/>
            </c:ext>
          </c:extLst>
        </c:ser>
        <c:ser>
          <c:idx val="1"/>
          <c:order val="1"/>
          <c:tx>
            <c:strRef>
              <c:f>Φύλλο1!$C$1</c:f>
              <c:strCache>
                <c:ptCount val="1"/>
                <c:pt idx="0">
                  <c:v>2023 </c:v>
                </c:pt>
              </c:strCache>
            </c:strRef>
          </c:tx>
          <c:spPr>
            <a:solidFill>
              <a:srgbClr val="A6435C">
                <a:alpha val="86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l-GR" sz="1100" b="0" i="0" u="none" strike="noStrike" kern="1200" baseline="0">
                    <a:solidFill>
                      <a:srgbClr val="A6435C"/>
                    </a:solidFill>
                    <a:latin typeface="+mj-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μέχρι 750 €</c:v>
                </c:pt>
                <c:pt idx="1">
                  <c:v>751-1100 €</c:v>
                </c:pt>
                <c:pt idx="2">
                  <c:v>1101-1450 €</c:v>
                </c:pt>
                <c:pt idx="3">
                  <c:v>1451-1800 €</c:v>
                </c:pt>
                <c:pt idx="4">
                  <c:v>1801-2200 €</c:v>
                </c:pt>
                <c:pt idx="5">
                  <c:v>2201-2800 €</c:v>
                </c:pt>
                <c:pt idx="6">
                  <c:v>2801-3500 €</c:v>
                </c:pt>
                <c:pt idx="7">
                  <c:v>3501 και άνω €</c:v>
                </c:pt>
              </c:strCache>
            </c:strRef>
          </c:cat>
          <c:val>
            <c:numRef>
              <c:f>Φύλλο1!$C$2:$C$9</c:f>
              <c:numCache>
                <c:formatCode>0.0%</c:formatCode>
                <c:ptCount val="8"/>
                <c:pt idx="0">
                  <c:v>3.6338243091207697E-3</c:v>
                </c:pt>
                <c:pt idx="1">
                  <c:v>6.2590145835930127E-3</c:v>
                </c:pt>
                <c:pt idx="2">
                  <c:v>9.1425108276300422E-3</c:v>
                </c:pt>
                <c:pt idx="3">
                  <c:v>9.7057988837385284E-3</c:v>
                </c:pt>
                <c:pt idx="4">
                  <c:v>1.1465667095689094E-2</c:v>
                </c:pt>
                <c:pt idx="5">
                  <c:v>1.042498691712342E-2</c:v>
                </c:pt>
                <c:pt idx="6">
                  <c:v>9.5850349294679046E-3</c:v>
                </c:pt>
                <c:pt idx="7">
                  <c:v>8.9033922584015046E-3</c:v>
                </c:pt>
              </c:numCache>
            </c:numRef>
          </c:val>
          <c:extLst xmlns:c16r2="http://schemas.microsoft.com/office/drawing/2015/06/chart">
            <c:ext xmlns:c16="http://schemas.microsoft.com/office/drawing/2014/chart" uri="{C3380CC4-5D6E-409C-BE32-E72D297353CC}">
              <c16:uniqueId val="{00000001-7600-41F0-AC7C-129E5027EC6F}"/>
            </c:ext>
          </c:extLst>
        </c:ser>
        <c:dLbls>
          <c:showLegendKey val="0"/>
          <c:showVal val="0"/>
          <c:showCatName val="0"/>
          <c:showSerName val="0"/>
          <c:showPercent val="0"/>
          <c:showBubbleSize val="0"/>
        </c:dLbls>
        <c:gapWidth val="34"/>
        <c:overlap val="54"/>
        <c:axId val="222483968"/>
        <c:axId val="137293760"/>
      </c:barChart>
      <c:lineChart>
        <c:grouping val="standard"/>
        <c:varyColors val="0"/>
        <c:ser>
          <c:idx val="2"/>
          <c:order val="2"/>
          <c:tx>
            <c:strRef>
              <c:f>Φύλλο1!$D$1</c:f>
              <c:strCache>
                <c:ptCount val="1"/>
                <c:pt idx="0">
                  <c:v>Μείωση 2013-2023</c:v>
                </c:pt>
              </c:strCache>
            </c:strRef>
          </c:tx>
          <c:spPr>
            <a:ln w="28575" cap="rnd">
              <a:noFill/>
              <a:round/>
            </a:ln>
            <a:effectLst/>
          </c:spPr>
          <c:marker>
            <c:symbol val="dash"/>
            <c:size val="12"/>
            <c:spPr>
              <a:solidFill>
                <a:srgbClr val="7D3245"/>
              </a:solidFill>
              <a:ln w="19050" cap="rnd">
                <a:solidFill>
                  <a:srgbClr val="7D32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D3245"/>
                    </a:solidFill>
                    <a:latin typeface="+mj-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μέχρι 750 €</c:v>
                </c:pt>
                <c:pt idx="1">
                  <c:v>751-1100 €</c:v>
                </c:pt>
                <c:pt idx="2">
                  <c:v>1101-1450 €</c:v>
                </c:pt>
                <c:pt idx="3">
                  <c:v>1451-1800 €</c:v>
                </c:pt>
                <c:pt idx="4">
                  <c:v>1801-2200 €</c:v>
                </c:pt>
                <c:pt idx="5">
                  <c:v>2201-2800 €</c:v>
                </c:pt>
                <c:pt idx="6">
                  <c:v>2801-3500 €</c:v>
                </c:pt>
                <c:pt idx="7">
                  <c:v>3501 και άνω €</c:v>
                </c:pt>
              </c:strCache>
            </c:strRef>
          </c:cat>
          <c:val>
            <c:numRef>
              <c:f>Φύλλο1!$D$2:$D$9</c:f>
              <c:numCache>
                <c:formatCode>General</c:formatCode>
                <c:ptCount val="8"/>
                <c:pt idx="0" formatCode="0.0%">
                  <c:v>-0.22916511314342503</c:v>
                </c:pt>
                <c:pt idx="5" formatCode="0.0%">
                  <c:v>-0.20999261304436614</c:v>
                </c:pt>
                <c:pt idx="7" formatCode="0.0%">
                  <c:v>-1.0951488890403991E-2</c:v>
                </c:pt>
              </c:numCache>
            </c:numRef>
          </c:val>
          <c:smooth val="0"/>
          <c:extLst xmlns:c16r2="http://schemas.microsoft.com/office/drawing/2015/06/chart">
            <c:ext xmlns:c16="http://schemas.microsoft.com/office/drawing/2014/chart" uri="{C3380CC4-5D6E-409C-BE32-E72D297353CC}">
              <c16:uniqueId val="{00000002-7600-41F0-AC7C-129E5027EC6F}"/>
            </c:ext>
          </c:extLst>
        </c:ser>
        <c:ser>
          <c:idx val="3"/>
          <c:order val="3"/>
          <c:tx>
            <c:strRef>
              <c:f>Φύλλο1!$E$1</c:f>
              <c:strCache>
                <c:ptCount val="1"/>
                <c:pt idx="0">
                  <c:v>Αύξηση 2013-2023</c:v>
                </c:pt>
              </c:strCache>
            </c:strRef>
          </c:tx>
          <c:spPr>
            <a:ln w="25400" cap="rnd">
              <a:noFill/>
              <a:round/>
            </a:ln>
            <a:effectLst/>
          </c:spPr>
          <c:marker>
            <c:symbol val="plus"/>
            <c:size val="14"/>
            <c:spPr>
              <a:noFill/>
              <a:ln w="22225" cap="rnd">
                <a:solidFill>
                  <a:srgbClr val="B0DC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DC62"/>
                    </a:solidFill>
                    <a:latin typeface="+mj-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μέχρι 750 €</c:v>
                </c:pt>
                <c:pt idx="1">
                  <c:v>751-1100 €</c:v>
                </c:pt>
                <c:pt idx="2">
                  <c:v>1101-1450 €</c:v>
                </c:pt>
                <c:pt idx="3">
                  <c:v>1451-1800 €</c:v>
                </c:pt>
                <c:pt idx="4">
                  <c:v>1801-2200 €</c:v>
                </c:pt>
                <c:pt idx="5">
                  <c:v>2201-2800 €</c:v>
                </c:pt>
                <c:pt idx="6">
                  <c:v>2801-3500 €</c:v>
                </c:pt>
                <c:pt idx="7">
                  <c:v>3501 και άνω €</c:v>
                </c:pt>
              </c:strCache>
            </c:strRef>
          </c:cat>
          <c:val>
            <c:numRef>
              <c:f>Φύλλο1!$E$2:$E$9</c:f>
              <c:numCache>
                <c:formatCode>0.0%</c:formatCode>
                <c:ptCount val="8"/>
                <c:pt idx="1">
                  <c:v>0.37037559046297369</c:v>
                </c:pt>
                <c:pt idx="2">
                  <c:v>0.17712515879509633</c:v>
                </c:pt>
                <c:pt idx="3">
                  <c:v>0.23803478441508574</c:v>
                </c:pt>
                <c:pt idx="4">
                  <c:v>7.947427845941045E-2</c:v>
                </c:pt>
              </c:numCache>
            </c:numRef>
          </c:val>
          <c:smooth val="0"/>
          <c:extLst xmlns:c16r2="http://schemas.microsoft.com/office/drawing/2015/06/chart">
            <c:ext xmlns:c16="http://schemas.microsoft.com/office/drawing/2014/chart" uri="{C3380CC4-5D6E-409C-BE32-E72D297353CC}">
              <c16:uniqueId val="{00000003-7600-41F0-AC7C-129E5027EC6F}"/>
            </c:ext>
          </c:extLst>
        </c:ser>
        <c:dLbls>
          <c:showLegendKey val="0"/>
          <c:showVal val="0"/>
          <c:showCatName val="0"/>
          <c:showSerName val="0"/>
          <c:showPercent val="0"/>
          <c:showBubbleSize val="0"/>
        </c:dLbls>
        <c:marker val="1"/>
        <c:smooth val="0"/>
        <c:axId val="222484992"/>
        <c:axId val="137294912"/>
      </c:lineChart>
      <c:catAx>
        <c:axId val="22248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rgbClr val="595959"/>
                </a:solidFill>
                <a:latin typeface="+mj-lt"/>
                <a:ea typeface="+mn-ea"/>
                <a:cs typeface="+mn-cs"/>
              </a:defRPr>
            </a:pPr>
            <a:endParaRPr lang="el-GR"/>
          </a:p>
        </c:txPr>
        <c:crossAx val="137293760"/>
        <c:crosses val="autoZero"/>
        <c:auto val="0"/>
        <c:lblAlgn val="ctr"/>
        <c:lblOffset val="100"/>
        <c:noMultiLvlLbl val="0"/>
      </c:catAx>
      <c:valAx>
        <c:axId val="1372937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F7F7E"/>
                </a:solidFill>
                <a:latin typeface="+mj-lt"/>
                <a:ea typeface="+mn-ea"/>
                <a:cs typeface="+mn-cs"/>
              </a:defRPr>
            </a:pPr>
            <a:endParaRPr lang="el-GR"/>
          </a:p>
        </c:txPr>
        <c:crossAx val="222483968"/>
        <c:crosses val="autoZero"/>
        <c:crossBetween val="between"/>
      </c:valAx>
      <c:valAx>
        <c:axId val="137294912"/>
        <c:scaling>
          <c:orientation val="minMax"/>
          <c:max val="0.4"/>
          <c:min val="-2"/>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lgn="ctr">
              <a:defRPr lang="el-GR" sz="900" b="0" i="0" u="none" strike="noStrike" kern="1200" baseline="0">
                <a:solidFill>
                  <a:srgbClr val="7F7F7E"/>
                </a:solidFill>
                <a:latin typeface="+mj-lt"/>
                <a:ea typeface="+mn-ea"/>
                <a:cs typeface="+mn-cs"/>
              </a:defRPr>
            </a:pPr>
            <a:endParaRPr lang="el-GR"/>
          </a:p>
        </c:txPr>
        <c:crossAx val="222484992"/>
        <c:crosses val="max"/>
        <c:crossBetween val="between"/>
        <c:majorUnit val="0.4"/>
      </c:valAx>
      <c:catAx>
        <c:axId val="222484992"/>
        <c:scaling>
          <c:orientation val="minMax"/>
        </c:scaling>
        <c:delete val="1"/>
        <c:axPos val="b"/>
        <c:numFmt formatCode="General" sourceLinked="1"/>
        <c:majorTickMark val="out"/>
        <c:minorTickMark val="none"/>
        <c:tickLblPos val="nextTo"/>
        <c:crossAx val="137294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3D3B40"/>
                </a:solidFill>
                <a:latin typeface="+mj-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B3DA4-8869-4D41-A8DB-57CF2ED61CA3}" type="datetimeFigureOut">
              <a:rPr lang="el-GR" smtClean="0"/>
              <a:t>10/6/2025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91605-7264-41AA-A877-956B22F347AB}" type="slidenum">
              <a:rPr lang="el-GR" smtClean="0"/>
              <a:t>‹#›</a:t>
            </a:fld>
            <a:endParaRPr lang="el-GR"/>
          </a:p>
        </p:txBody>
      </p:sp>
    </p:spTree>
    <p:extLst>
      <p:ext uri="{BB962C8B-B14F-4D97-AF65-F5344CB8AC3E}">
        <p14:creationId xmlns:p14="http://schemas.microsoft.com/office/powerpoint/2010/main" val="271441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6</a:t>
            </a:fld>
            <a:endParaRPr lang="el-GR"/>
          </a:p>
        </p:txBody>
      </p:sp>
    </p:spTree>
    <p:extLst>
      <p:ext uri="{BB962C8B-B14F-4D97-AF65-F5344CB8AC3E}">
        <p14:creationId xmlns:p14="http://schemas.microsoft.com/office/powerpoint/2010/main" val="355140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7</a:t>
            </a:fld>
            <a:endParaRPr lang="el-GR"/>
          </a:p>
        </p:txBody>
      </p:sp>
    </p:spTree>
    <p:extLst>
      <p:ext uri="{BB962C8B-B14F-4D97-AF65-F5344CB8AC3E}">
        <p14:creationId xmlns:p14="http://schemas.microsoft.com/office/powerpoint/2010/main" val="335843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9</a:t>
            </a:fld>
            <a:endParaRPr lang="el-GR"/>
          </a:p>
        </p:txBody>
      </p:sp>
    </p:spTree>
    <p:extLst>
      <p:ext uri="{BB962C8B-B14F-4D97-AF65-F5344CB8AC3E}">
        <p14:creationId xmlns:p14="http://schemas.microsoft.com/office/powerpoint/2010/main" val="39660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47DE87-C231-204F-39E7-ABB9AFE6773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xmlns="" id="{29A959F8-8828-9F04-7B63-F69BA08DF52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xmlns="" id="{91D96866-143A-78A8-8AA5-5E60E1BCDB05}"/>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xmlns="" id="{58E43005-6AA5-E49B-7899-D74A94F5308E}"/>
              </a:ext>
            </a:extLst>
          </p:cNvPr>
          <p:cNvSpPr>
            <a:spLocks noGrp="1"/>
          </p:cNvSpPr>
          <p:nvPr>
            <p:ph type="sldNum" sz="quarter" idx="10"/>
          </p:nvPr>
        </p:nvSpPr>
        <p:spPr/>
        <p:txBody>
          <a:bodyPr/>
          <a:lstStyle/>
          <a:p>
            <a:fld id="{28091605-7264-41AA-A877-956B22F347AB}" type="slidenum">
              <a:rPr lang="el-GR" smtClean="0"/>
              <a:t>10</a:t>
            </a:fld>
            <a:endParaRPr lang="el-GR"/>
          </a:p>
        </p:txBody>
      </p:sp>
    </p:spTree>
    <p:extLst>
      <p:ext uri="{BB962C8B-B14F-4D97-AF65-F5344CB8AC3E}">
        <p14:creationId xmlns:p14="http://schemas.microsoft.com/office/powerpoint/2010/main" val="107971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23</a:t>
            </a:fld>
            <a:endParaRPr lang="el-GR"/>
          </a:p>
        </p:txBody>
      </p:sp>
    </p:spTree>
    <p:extLst>
      <p:ext uri="{BB962C8B-B14F-4D97-AF65-F5344CB8AC3E}">
        <p14:creationId xmlns:p14="http://schemas.microsoft.com/office/powerpoint/2010/main" val="224232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24</a:t>
            </a:fld>
            <a:endParaRPr lang="el-GR"/>
          </a:p>
        </p:txBody>
      </p:sp>
    </p:spTree>
    <p:extLst>
      <p:ext uri="{BB962C8B-B14F-4D97-AF65-F5344CB8AC3E}">
        <p14:creationId xmlns:p14="http://schemas.microsoft.com/office/powerpoint/2010/main" val="202290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25</a:t>
            </a:fld>
            <a:endParaRPr lang="el-GR"/>
          </a:p>
        </p:txBody>
      </p:sp>
    </p:spTree>
    <p:extLst>
      <p:ext uri="{BB962C8B-B14F-4D97-AF65-F5344CB8AC3E}">
        <p14:creationId xmlns:p14="http://schemas.microsoft.com/office/powerpoint/2010/main" val="310019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8091605-7264-41AA-A877-956B22F347AB}" type="slidenum">
              <a:rPr lang="el-GR" smtClean="0"/>
              <a:t>26</a:t>
            </a:fld>
            <a:endParaRPr lang="el-GR"/>
          </a:p>
        </p:txBody>
      </p:sp>
    </p:spTree>
    <p:extLst>
      <p:ext uri="{BB962C8B-B14F-4D97-AF65-F5344CB8AC3E}">
        <p14:creationId xmlns:p14="http://schemas.microsoft.com/office/powerpoint/2010/main" val="200409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C3F976DB-F751-49E1-BEEF-C97F56B91614}" type="datetimeFigureOut">
              <a:rPr lang="el-GR" smtClean="0"/>
              <a:t>10/6/2025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161254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3F976DB-F751-49E1-BEEF-C97F56B91614}" type="datetimeFigureOut">
              <a:rPr lang="el-GR" smtClean="0"/>
              <a:t>10/6/2025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281020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3F976DB-F751-49E1-BEEF-C97F56B91614}" type="datetimeFigureOut">
              <a:rPr lang="el-GR" smtClean="0"/>
              <a:t>10/6/2025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283617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0" y="836712"/>
            <a:ext cx="11713301" cy="5472608"/>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143340" y="116632"/>
            <a:ext cx="9481052" cy="360040"/>
          </a:xfrm>
          <a:prstGeom prst="rect">
            <a:avLst/>
          </a:prstGeom>
          <a:noFill/>
          <a:ln w="12700">
            <a:noFill/>
          </a:ln>
          <a:effectLst/>
        </p:spPr>
        <p:style>
          <a:lnRef idx="2">
            <a:schemeClr val="accent1"/>
          </a:lnRef>
          <a:fillRef idx="1001">
            <a:schemeClr val="lt1"/>
          </a:fillRef>
          <a:effectRef idx="0">
            <a:schemeClr val="accent1"/>
          </a:effectRef>
          <a:fontRef idx="none"/>
        </p:style>
        <p:txBody>
          <a:bodyPr vert="horz" lIns="91440" tIns="45720" rIns="91440" bIns="45720" rtlCol="0" anchor="ctr">
            <a:noAutofit/>
          </a:bodyPr>
          <a:lstStyle>
            <a:lvl1pPr>
              <a:defRPr lang="en-GB" sz="2800" b="0" i="0" kern="1200" spc="100" normalizeH="0" baseline="0" dirty="0">
                <a:solidFill>
                  <a:schemeClr val="accent6"/>
                </a:solidFill>
                <a:effectLst>
                  <a:outerShdw blurRad="38100" dist="38100" dir="2700000" algn="tl">
                    <a:srgbClr val="000000">
                      <a:alpha val="43137"/>
                    </a:srgbClr>
                  </a:outerShdw>
                </a:effectLst>
                <a:latin typeface="+mj-lt"/>
                <a:ea typeface="+mj-ea"/>
                <a:cs typeface="+mj-cs"/>
              </a:defRPr>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a:xfrm>
            <a:off x="11184565" y="6453337"/>
            <a:ext cx="960107" cy="365125"/>
          </a:xfrm>
        </p:spPr>
        <p:txBody>
          <a:bodyPr/>
          <a:lstStyle>
            <a:lvl1pPr algn="ctr">
              <a:defRPr sz="180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419690523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3F976DB-F751-49E1-BEEF-C97F56B91614}" type="datetimeFigureOut">
              <a:rPr lang="el-GR" smtClean="0"/>
              <a:t>10/6/2025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141784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C3F976DB-F751-49E1-BEEF-C97F56B91614}" type="datetimeFigureOut">
              <a:rPr lang="el-GR" smtClean="0"/>
              <a:t>10/6/2025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346101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3F976DB-F751-49E1-BEEF-C97F56B91614}" type="datetimeFigureOut">
              <a:rPr lang="el-GR" smtClean="0"/>
              <a:t>10/6/2025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248031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3F976DB-F751-49E1-BEEF-C97F56B91614}" type="datetimeFigureOut">
              <a:rPr lang="el-GR" smtClean="0"/>
              <a:t>10/6/2025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6357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3F976DB-F751-49E1-BEEF-C97F56B91614}" type="datetimeFigureOut">
              <a:rPr lang="el-GR" smtClean="0"/>
              <a:t>10/6/2025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312356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3F976DB-F751-49E1-BEEF-C97F56B91614}" type="datetimeFigureOut">
              <a:rPr lang="el-GR" smtClean="0"/>
              <a:t>10/6/2025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421490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3F976DB-F751-49E1-BEEF-C97F56B91614}" type="datetimeFigureOut">
              <a:rPr lang="el-GR" smtClean="0"/>
              <a:t>10/6/2025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99312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3F976DB-F751-49E1-BEEF-C97F56B91614}" type="datetimeFigureOut">
              <a:rPr lang="el-GR" smtClean="0"/>
              <a:t>10/6/2025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30A329-35E0-4F42-9430-72E023F6B717}" type="slidenum">
              <a:rPr lang="el-GR" smtClean="0"/>
              <a:t>‹#›</a:t>
            </a:fld>
            <a:endParaRPr lang="el-GR"/>
          </a:p>
        </p:txBody>
      </p:sp>
    </p:spTree>
    <p:extLst>
      <p:ext uri="{BB962C8B-B14F-4D97-AF65-F5344CB8AC3E}">
        <p14:creationId xmlns:p14="http://schemas.microsoft.com/office/powerpoint/2010/main" val="294636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F1ECE7"/>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976DB-F751-49E1-BEEF-C97F56B91614}" type="datetimeFigureOut">
              <a:rPr lang="el-GR" smtClean="0"/>
              <a:t>10/6/2025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0A329-35E0-4F42-9430-72E023F6B717}" type="slidenum">
              <a:rPr lang="el-GR" smtClean="0"/>
              <a:t>‹#›</a:t>
            </a:fld>
            <a:endParaRPr lang="el-GR"/>
          </a:p>
        </p:txBody>
      </p:sp>
    </p:spTree>
    <p:extLst>
      <p:ext uri="{BB962C8B-B14F-4D97-AF65-F5344CB8AC3E}">
        <p14:creationId xmlns:p14="http://schemas.microsoft.com/office/powerpoint/2010/main" val="221162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3.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44.xml"/></Relationships>
</file>

<file path=ppt/slides/_rels/slide3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4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50.xml"/></Relationships>
</file>

<file path=ppt/slides/_rels/slide3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52.xml"/></Relationships>
</file>

<file path=ppt/slides/_rels/slide3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54.xml"/></Relationships>
</file>

<file path=ppt/slides/_rels/slide3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chart" Target="../charts/chart5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6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62.xml"/></Relationships>
</file>

<file path=ppt/slides/_rels/slide4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Έλλειψη 16"/>
          <p:cNvSpPr/>
          <p:nvPr/>
        </p:nvSpPr>
        <p:spPr>
          <a:xfrm>
            <a:off x="9656419" y="1694109"/>
            <a:ext cx="1443023" cy="1392300"/>
          </a:xfrm>
          <a:prstGeom prst="ellipse">
            <a:avLst/>
          </a:prstGeom>
          <a:solidFill>
            <a:srgbClr val="EFE9E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Χορδή 24"/>
          <p:cNvSpPr/>
          <p:nvPr/>
        </p:nvSpPr>
        <p:spPr>
          <a:xfrm rot="14400000">
            <a:off x="9763299" y="2188749"/>
            <a:ext cx="1755906" cy="1755906"/>
          </a:xfrm>
          <a:prstGeom prst="chord">
            <a:avLst/>
          </a:prstGeom>
          <a:solidFill>
            <a:srgbClr val="A6435C">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Χορδή 23"/>
          <p:cNvSpPr/>
          <p:nvPr/>
        </p:nvSpPr>
        <p:spPr>
          <a:xfrm rot="16200000">
            <a:off x="8707675" y="3230042"/>
            <a:ext cx="1981534" cy="1981534"/>
          </a:xfrm>
          <a:prstGeom prst="chord">
            <a:avLst/>
          </a:prstGeom>
          <a:solidFill>
            <a:srgbClr val="EFE9E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Χορδή 20"/>
          <p:cNvSpPr/>
          <p:nvPr/>
        </p:nvSpPr>
        <p:spPr>
          <a:xfrm rot="18900000">
            <a:off x="2178975" y="815665"/>
            <a:ext cx="1137684" cy="1137684"/>
          </a:xfrm>
          <a:prstGeom prst="chord">
            <a:avLst/>
          </a:prstGeom>
          <a:solidFill>
            <a:srgbClr val="EFE9E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Ορθογώνιο 34"/>
          <p:cNvSpPr/>
          <p:nvPr/>
        </p:nvSpPr>
        <p:spPr>
          <a:xfrm>
            <a:off x="443181" y="1706400"/>
            <a:ext cx="6806184" cy="1077218"/>
          </a:xfrm>
          <a:prstGeom prst="rect">
            <a:avLst/>
          </a:prstGeom>
          <a:noFill/>
          <a:ln>
            <a:noFill/>
          </a:ln>
        </p:spPr>
        <p:txBody>
          <a:bodyPr wrap="square">
            <a:spAutoFit/>
          </a:bodyPr>
          <a:lstStyle/>
          <a:p>
            <a:pPr algn="ctr"/>
            <a:r>
              <a:rPr lang="el-GR" sz="3200" dirty="0">
                <a:solidFill>
                  <a:srgbClr val="9E7A7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3200" dirty="0">
              <a:solidFill>
                <a:srgbClr val="9E7A7F"/>
              </a:solidFill>
              <a:latin typeface="+mj-lt"/>
            </a:endParaRPr>
          </a:p>
        </p:txBody>
      </p:sp>
      <p:sp>
        <p:nvSpPr>
          <p:cNvPr id="49" name="TextBox 48"/>
          <p:cNvSpPr txBox="1"/>
          <p:nvPr/>
        </p:nvSpPr>
        <p:spPr>
          <a:xfrm>
            <a:off x="364361" y="2794292"/>
            <a:ext cx="7234814" cy="1754326"/>
          </a:xfrm>
          <a:prstGeom prst="rect">
            <a:avLst/>
          </a:prstGeom>
          <a:noFill/>
        </p:spPr>
        <p:txBody>
          <a:bodyPr wrap="square" rtlCol="0">
            <a:spAutoFit/>
          </a:bodyPr>
          <a:lstStyle/>
          <a:p>
            <a:pPr algn="ctr"/>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Η εκμάθηση ξένων γλωσσών &amp;</a:t>
            </a:r>
            <a:b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br>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ο ρόλος των</a:t>
            </a:r>
            <a:b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br>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Κέντρων Ξένων Γλωσσών</a:t>
            </a:r>
          </a:p>
        </p:txBody>
      </p:sp>
      <p:cxnSp>
        <p:nvCxnSpPr>
          <p:cNvPr id="11" name="Ευθεία γραμμή σύνδεσης 10"/>
          <p:cNvCxnSpPr>
            <a:cxnSpLocks/>
            <a:stCxn id="49" idx="2"/>
          </p:cNvCxnSpPr>
          <p:nvPr/>
        </p:nvCxnSpPr>
        <p:spPr>
          <a:xfrm>
            <a:off x="3981768" y="4548618"/>
            <a:ext cx="0" cy="2309382"/>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7293310" y="5159223"/>
            <a:ext cx="1952876" cy="1884230"/>
          </a:xfrm>
          <a:prstGeom prst="ellipse">
            <a:avLst/>
          </a:prstGeom>
          <a:solidFill>
            <a:srgbClr val="EFE9E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4"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9871" y="4422449"/>
            <a:ext cx="2219278" cy="221927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83088" y="6318562"/>
            <a:ext cx="2119266" cy="323165"/>
          </a:xfrm>
          <a:prstGeom prst="rect">
            <a:avLst/>
          </a:prstGeom>
          <a:noFill/>
        </p:spPr>
        <p:txBody>
          <a:bodyPr wrap="square" rtlCol="0">
            <a:spAutoFit/>
          </a:bodyPr>
          <a:lstStyle/>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 Αθήνα, 202</a:t>
            </a:r>
            <a:r>
              <a:rPr lang="en-US" sz="1500" dirty="0">
                <a:solidFill>
                  <a:srgbClr val="412F32"/>
                </a:solidFill>
                <a:latin typeface="+mj-lt"/>
                <a:ea typeface="Cascadia Code SemiBold" panose="020B0609020000020004" pitchFamily="49" charset="0"/>
                <a:cs typeface="Cascadia Code SemiBold" panose="020B0609020000020004" pitchFamily="49" charset="0"/>
              </a:rPr>
              <a:t>5</a:t>
            </a:r>
            <a:endParaRPr lang="el-GR" sz="1500" i="1" dirty="0">
              <a:solidFill>
                <a:srgbClr val="412F32"/>
              </a:solidFill>
              <a:latin typeface="+mj-lt"/>
              <a:ea typeface="Cascadia Code SemiBold" panose="020B0609020000020004" pitchFamily="49" charset="0"/>
              <a:cs typeface="Cascadia Code SemiBold" panose="020B0609020000020004" pitchFamily="49" charset="0"/>
            </a:endParaRPr>
          </a:p>
        </p:txBody>
      </p:sp>
      <p:sp>
        <p:nvSpPr>
          <p:cNvPr id="19" name="Έλλειψη 18"/>
          <p:cNvSpPr/>
          <p:nvPr/>
        </p:nvSpPr>
        <p:spPr>
          <a:xfrm>
            <a:off x="-281723" y="-707774"/>
            <a:ext cx="1952876" cy="1884230"/>
          </a:xfrm>
          <a:prstGeom prst="ellipse">
            <a:avLst/>
          </a:prstGeom>
          <a:solidFill>
            <a:srgbClr val="EFE9E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Χορδή 4"/>
          <p:cNvSpPr/>
          <p:nvPr/>
        </p:nvSpPr>
        <p:spPr>
          <a:xfrm rot="5400000">
            <a:off x="874561" y="234341"/>
            <a:ext cx="1137684" cy="1137684"/>
          </a:xfrm>
          <a:prstGeom prst="chord">
            <a:avLst/>
          </a:prstGeom>
          <a:solidFill>
            <a:srgbClr val="B195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Χορδή 21"/>
          <p:cNvSpPr/>
          <p:nvPr/>
        </p:nvSpPr>
        <p:spPr>
          <a:xfrm rot="3600000">
            <a:off x="8033915" y="3187915"/>
            <a:ext cx="1347521" cy="1347521"/>
          </a:xfrm>
          <a:prstGeom prst="chord">
            <a:avLst/>
          </a:prstGeom>
          <a:solidFill>
            <a:srgbClr val="B195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Χορδή 22"/>
          <p:cNvSpPr/>
          <p:nvPr/>
        </p:nvSpPr>
        <p:spPr>
          <a:xfrm rot="19800000">
            <a:off x="7081257" y="5267111"/>
            <a:ext cx="1374941" cy="1374941"/>
          </a:xfrm>
          <a:prstGeom prst="chord">
            <a:avLst/>
          </a:prstGeom>
          <a:solidFill>
            <a:srgbClr val="A6435C">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624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9980C9-3BDF-FF45-58E0-6CDEA2C94360}"/>
            </a:ext>
          </a:extLst>
        </p:cNvPr>
        <p:cNvGrpSpPr/>
        <p:nvPr/>
      </p:nvGrpSpPr>
      <p:grpSpPr>
        <a:xfrm>
          <a:off x="0" y="0"/>
          <a:ext cx="0" cy="0"/>
          <a:chOff x="0" y="0"/>
          <a:chExt cx="0" cy="0"/>
        </a:xfrm>
      </p:grpSpPr>
      <p:graphicFrame>
        <p:nvGraphicFramePr>
          <p:cNvPr id="8" name="Γράφημα 7">
            <a:extLst>
              <a:ext uri="{FF2B5EF4-FFF2-40B4-BE49-F238E27FC236}">
                <a16:creationId xmlns:a16="http://schemas.microsoft.com/office/drawing/2014/main" xmlns="" id="{FB6789DB-7176-8FE4-414D-1DED6EB364F7}"/>
              </a:ext>
            </a:extLst>
          </p:cNvPr>
          <p:cNvGraphicFramePr/>
          <p:nvPr/>
        </p:nvGraphicFramePr>
        <p:xfrm>
          <a:off x="1527874" y="1167419"/>
          <a:ext cx="8564168"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xmlns="" id="{04E50819-A308-38FF-4558-7AA674D07F46}"/>
              </a:ext>
            </a:extLst>
          </p:cNvPr>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4" name="Έλλειψη 23">
            <a:extLst>
              <a:ext uri="{FF2B5EF4-FFF2-40B4-BE49-F238E27FC236}">
                <a16:creationId xmlns:a16="http://schemas.microsoft.com/office/drawing/2014/main" xmlns="" id="{C8AC52E5-E257-6B97-9DF9-223CF8C086A0}"/>
              </a:ext>
            </a:extLst>
          </p:cNvPr>
          <p:cNvSpPr/>
          <p:nvPr/>
        </p:nvSpPr>
        <p:spPr>
          <a:xfrm>
            <a:off x="10367953" y="275514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max/min</a:t>
            </a:r>
            <a:br>
              <a:rPr lang="en-US" sz="1100" dirty="0">
                <a:latin typeface="+mj-lt"/>
              </a:rPr>
            </a:br>
            <a:r>
              <a:rPr lang="el-GR" sz="1100" dirty="0">
                <a:latin typeface="+mj-lt"/>
              </a:rPr>
              <a:t>2023</a:t>
            </a:r>
          </a:p>
          <a:p>
            <a:pPr algn="ctr">
              <a:lnSpc>
                <a:spcPts val="1800"/>
              </a:lnSpc>
            </a:pPr>
            <a:r>
              <a:rPr lang="el-GR" dirty="0">
                <a:latin typeface="+mj-lt"/>
              </a:rPr>
              <a:t>12,5</a:t>
            </a:r>
            <a:r>
              <a:rPr lang="en-US" dirty="0">
                <a:latin typeface="+mj-lt"/>
              </a:rPr>
              <a:t> </a:t>
            </a:r>
            <a:r>
              <a:rPr lang="el-GR" sz="1200" dirty="0">
                <a:latin typeface="+mj-lt"/>
              </a:rPr>
              <a:t>φορές</a:t>
            </a:r>
          </a:p>
        </p:txBody>
      </p:sp>
      <p:sp>
        <p:nvSpPr>
          <p:cNvPr id="17" name="Έλλειψη 16">
            <a:extLst>
              <a:ext uri="{FF2B5EF4-FFF2-40B4-BE49-F238E27FC236}">
                <a16:creationId xmlns:a16="http://schemas.microsoft.com/office/drawing/2014/main" xmlns="" id="{68C3A10E-15E7-B5CA-CF93-C8DD2CD48A68}"/>
              </a:ext>
            </a:extLst>
          </p:cNvPr>
          <p:cNvSpPr/>
          <p:nvPr/>
        </p:nvSpPr>
        <p:spPr>
          <a:xfrm>
            <a:off x="10367953" y="125023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2023</a:t>
            </a:r>
          </a:p>
          <a:p>
            <a:pPr algn="ctr">
              <a:lnSpc>
                <a:spcPts val="1800"/>
              </a:lnSpc>
            </a:pPr>
            <a:r>
              <a:rPr lang="el-GR" dirty="0">
                <a:latin typeface="+mj-lt"/>
              </a:rPr>
              <a:t>0,90%</a:t>
            </a:r>
          </a:p>
        </p:txBody>
      </p:sp>
      <p:sp>
        <p:nvSpPr>
          <p:cNvPr id="18" name="Έλλειψη 17">
            <a:extLst>
              <a:ext uri="{FF2B5EF4-FFF2-40B4-BE49-F238E27FC236}">
                <a16:creationId xmlns:a16="http://schemas.microsoft.com/office/drawing/2014/main" xmlns="" id="{63E31136-6EF4-062F-5519-4920B47E1558}"/>
              </a:ext>
            </a:extLst>
          </p:cNvPr>
          <p:cNvSpPr/>
          <p:nvPr/>
        </p:nvSpPr>
        <p:spPr>
          <a:xfrm>
            <a:off x="10367953" y="426005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top3/bottom3</a:t>
            </a:r>
            <a:br>
              <a:rPr lang="en-US" sz="1100" dirty="0">
                <a:latin typeface="+mj-lt"/>
              </a:rPr>
            </a:br>
            <a:r>
              <a:rPr lang="el-GR" sz="1100" dirty="0">
                <a:latin typeface="+mj-lt"/>
              </a:rPr>
              <a:t>2023</a:t>
            </a:r>
          </a:p>
          <a:p>
            <a:pPr algn="ctr">
              <a:lnSpc>
                <a:spcPts val="1800"/>
              </a:lnSpc>
            </a:pPr>
            <a:r>
              <a:rPr lang="el-GR" dirty="0">
                <a:latin typeface="+mj-lt"/>
              </a:rPr>
              <a:t>1,8</a:t>
            </a:r>
            <a:r>
              <a:rPr lang="en-US" dirty="0">
                <a:latin typeface="+mj-lt"/>
              </a:rPr>
              <a:t> </a:t>
            </a:r>
            <a:r>
              <a:rPr lang="el-GR" sz="1200" dirty="0">
                <a:latin typeface="+mj-lt"/>
              </a:rPr>
              <a:t>φορές</a:t>
            </a:r>
            <a:endParaRPr lang="el-GR" dirty="0">
              <a:latin typeface="+mj-lt"/>
            </a:endParaRPr>
          </a:p>
        </p:txBody>
      </p:sp>
      <p:grpSp>
        <p:nvGrpSpPr>
          <p:cNvPr id="14" name="Ομάδα 13">
            <a:extLst>
              <a:ext uri="{FF2B5EF4-FFF2-40B4-BE49-F238E27FC236}">
                <a16:creationId xmlns:a16="http://schemas.microsoft.com/office/drawing/2014/main" xmlns="" id="{376E9303-3501-371D-1457-9999C05385FC}"/>
              </a:ext>
            </a:extLst>
          </p:cNvPr>
          <p:cNvGrpSpPr/>
          <p:nvPr/>
        </p:nvGrpSpPr>
        <p:grpSpPr>
          <a:xfrm>
            <a:off x="80773" y="72771"/>
            <a:ext cx="1176528" cy="6709029"/>
            <a:chOff x="80773" y="72771"/>
            <a:chExt cx="1176528" cy="6709029"/>
          </a:xfrm>
        </p:grpSpPr>
        <p:sp>
          <p:nvSpPr>
            <p:cNvPr id="16" name="Στρογγυλεμένο ορθογώνιο 15">
              <a:extLst>
                <a:ext uri="{FF2B5EF4-FFF2-40B4-BE49-F238E27FC236}">
                  <a16:creationId xmlns:a16="http://schemas.microsoft.com/office/drawing/2014/main" xmlns="" id="{77B63ECC-E24E-B4B2-604A-4A50A4582C36}"/>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9" name="Ομάδα 18">
              <a:extLst>
                <a:ext uri="{FF2B5EF4-FFF2-40B4-BE49-F238E27FC236}">
                  <a16:creationId xmlns:a16="http://schemas.microsoft.com/office/drawing/2014/main" xmlns="" id="{CED1DAC5-A4D5-6033-9DC1-EF9F64F902F3}"/>
                </a:ext>
              </a:extLst>
            </p:cNvPr>
            <p:cNvGrpSpPr/>
            <p:nvPr/>
          </p:nvGrpSpPr>
          <p:grpSpPr>
            <a:xfrm>
              <a:off x="356686" y="981076"/>
              <a:ext cx="624703" cy="5749756"/>
              <a:chOff x="264825" y="1554402"/>
              <a:chExt cx="624703" cy="5176429"/>
            </a:xfrm>
          </p:grpSpPr>
          <p:sp>
            <p:nvSpPr>
              <p:cNvPr id="22" name="Ορθογώνιο 21">
                <a:extLst>
                  <a:ext uri="{FF2B5EF4-FFF2-40B4-BE49-F238E27FC236}">
                    <a16:creationId xmlns:a16="http://schemas.microsoft.com/office/drawing/2014/main" xmlns="" id="{95819821-CFA7-BA06-1578-2CE3AEE9F1E6}"/>
                  </a:ext>
                </a:extLst>
              </p:cNvPr>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3" name="Ορθογώνιο 22">
                <a:extLst>
                  <a:ext uri="{FF2B5EF4-FFF2-40B4-BE49-F238E27FC236}">
                    <a16:creationId xmlns:a16="http://schemas.microsoft.com/office/drawing/2014/main" xmlns="" id="{87A3EDA6-4048-8B1E-20F2-997E791606A0}"/>
                  </a:ext>
                </a:extLst>
              </p:cNvPr>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20" name="Picture 9" descr="C:\Users\pol\Pictures\Εικόνες ΚΑΝΕΠ\ΚΑΝΕΠ (Σήμα).png">
              <a:extLst>
                <a:ext uri="{FF2B5EF4-FFF2-40B4-BE49-F238E27FC236}">
                  <a16:creationId xmlns:a16="http://schemas.microsoft.com/office/drawing/2014/main" xmlns="" id="{A7E993E9-CF70-8078-5545-B17E9A71F2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xmlns="" id="{3123DD4C-4032-06A2-0379-6D80EADF2F23}"/>
              </a:ext>
            </a:extLst>
          </p:cNvPr>
          <p:cNvSpPr txBox="1"/>
          <p:nvPr/>
        </p:nvSpPr>
        <p:spPr>
          <a:xfrm>
            <a:off x="2151269" y="197878"/>
            <a:ext cx="8495710" cy="907941"/>
          </a:xfrm>
          <a:prstGeom prst="rect">
            <a:avLst/>
          </a:prstGeom>
          <a:noFill/>
        </p:spPr>
        <p:txBody>
          <a:bodyPr wrap="square" rtlCol="0">
            <a:spAutoFit/>
          </a:bodyPr>
          <a:lstStyle/>
          <a:p>
            <a:pPr algn="ctr"/>
            <a:r>
              <a:rPr lang="el-GR" sz="2000" dirty="0">
                <a:solidFill>
                  <a:srgbClr val="223038"/>
                </a:solidFill>
                <a:latin typeface="+mj-lt"/>
              </a:rPr>
              <a:t>Δαπάνη των νοικοκυριών για ξένες γλώσσες </a:t>
            </a:r>
            <a:r>
              <a:rPr lang="el-GR" sz="2000" dirty="0">
                <a:solidFill>
                  <a:srgbClr val="412F32"/>
                </a:solidFill>
                <a:latin typeface="+mj-lt"/>
              </a:rPr>
              <a:t>ως ποσοστό του συνόλου των αγορών τους </a:t>
            </a:r>
            <a:r>
              <a:rPr lang="el-GR" sz="2000" dirty="0">
                <a:solidFill>
                  <a:srgbClr val="223038"/>
                </a:solidFill>
                <a:latin typeface="+mj-lt"/>
              </a:rPr>
              <a:t>κατά </a:t>
            </a:r>
            <a:r>
              <a:rPr lang="el-GR" sz="2000" dirty="0">
                <a:solidFill>
                  <a:srgbClr val="A6435C"/>
                </a:solidFill>
                <a:latin typeface="+mj-lt"/>
              </a:rPr>
              <a:t>σύνθεση του νοικοκυριού</a:t>
            </a:r>
            <a:r>
              <a:rPr lang="en-US" sz="2000" dirty="0">
                <a:solidFill>
                  <a:srgbClr val="5B9BD5"/>
                </a:solidFill>
                <a:latin typeface="+mj-lt"/>
              </a:rPr>
              <a:t/>
            </a:r>
            <a:br>
              <a:rPr lang="en-US" sz="2000" dirty="0">
                <a:solidFill>
                  <a:srgbClr val="5B9BD5"/>
                </a:solidFill>
                <a:latin typeface="+mj-lt"/>
              </a:rPr>
            </a:br>
            <a:r>
              <a:rPr lang="el-GR" sz="1300" i="1" dirty="0">
                <a:solidFill>
                  <a:srgbClr val="223038"/>
                </a:solidFill>
                <a:latin typeface="+mj-lt"/>
              </a:rPr>
              <a:t>την περίοδο 2013-2023</a:t>
            </a:r>
          </a:p>
        </p:txBody>
      </p:sp>
      <p:sp>
        <p:nvSpPr>
          <p:cNvPr id="3" name="Θέση αριθμού διαφάνειας 3">
            <a:extLst>
              <a:ext uri="{FF2B5EF4-FFF2-40B4-BE49-F238E27FC236}">
                <a16:creationId xmlns:a16="http://schemas.microsoft.com/office/drawing/2014/main" xmlns="" id="{D9ED4D00-EA3C-9148-9985-9A0962E5ED89}"/>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10</a:t>
            </a:fld>
            <a:endParaRPr lang="el-GR" sz="2000" dirty="0">
              <a:solidFill>
                <a:srgbClr val="704748"/>
              </a:solidFill>
            </a:endParaRPr>
          </a:p>
        </p:txBody>
      </p:sp>
    </p:spTree>
    <p:extLst>
      <p:ext uri="{BB962C8B-B14F-4D97-AF65-F5344CB8AC3E}">
        <p14:creationId xmlns:p14="http://schemas.microsoft.com/office/powerpoint/2010/main" val="54585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nvGraphicFramePr>
        <p:xfrm>
          <a:off x="1527874" y="1167419"/>
          <a:ext cx="856416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44756" y="197878"/>
            <a:ext cx="10109093" cy="907941"/>
          </a:xfrm>
          <a:prstGeom prst="rect">
            <a:avLst/>
          </a:prstGeom>
          <a:noFill/>
        </p:spPr>
        <p:txBody>
          <a:bodyPr wrap="square" rtlCol="0">
            <a:spAutoFit/>
          </a:bodyPr>
          <a:lstStyle/>
          <a:p>
            <a:pPr algn="ctr"/>
            <a:r>
              <a:rPr lang="el-GR" sz="2000" dirty="0">
                <a:solidFill>
                  <a:srgbClr val="412F32"/>
                </a:solidFill>
                <a:latin typeface="+mj-lt"/>
              </a:rPr>
              <a:t>Μέση ετήσια δαπάνη των νοικοκυριών για ξένες γλώσσες ως ποσοστό του συνόλου</a:t>
            </a:r>
            <a:br>
              <a:rPr lang="el-GR" sz="2000" dirty="0">
                <a:solidFill>
                  <a:srgbClr val="412F32"/>
                </a:solidFill>
                <a:latin typeface="+mj-lt"/>
              </a:rPr>
            </a:br>
            <a:r>
              <a:rPr lang="el-GR" sz="2000" dirty="0">
                <a:solidFill>
                  <a:srgbClr val="412F32"/>
                </a:solidFill>
                <a:latin typeface="+mj-lt"/>
              </a:rPr>
              <a:t>των αγορών τους </a:t>
            </a:r>
            <a:r>
              <a:rPr lang="el-GR" sz="2000" dirty="0">
                <a:solidFill>
                  <a:srgbClr val="223038"/>
                </a:solidFill>
                <a:latin typeface="+mj-lt"/>
              </a:rPr>
              <a:t>κατά</a:t>
            </a:r>
            <a:r>
              <a:rPr lang="el-GR" sz="2000" dirty="0">
                <a:solidFill>
                  <a:srgbClr val="412F32"/>
                </a:solidFill>
                <a:latin typeface="+mj-lt"/>
              </a:rPr>
              <a:t> </a:t>
            </a:r>
            <a:r>
              <a:rPr lang="el-GR" sz="2000" dirty="0">
                <a:solidFill>
                  <a:srgbClr val="A6435C"/>
                </a:solidFill>
                <a:latin typeface="+mj-lt"/>
              </a:rPr>
              <a:t>ηλικιακή ομάδα του υπεύθυνου </a:t>
            </a:r>
            <a:r>
              <a:rPr lang="el-GR" sz="2000" dirty="0">
                <a:solidFill>
                  <a:srgbClr val="412F32"/>
                </a:solidFill>
                <a:latin typeface="+mj-lt"/>
              </a:rPr>
              <a:t>του νοικοκυριού</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2013-2023</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4" name="Έλλειψη 23"/>
          <p:cNvSpPr/>
          <p:nvPr/>
        </p:nvSpPr>
        <p:spPr>
          <a:xfrm>
            <a:off x="10367953" y="275514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max/min</a:t>
            </a:r>
            <a:br>
              <a:rPr lang="en-US" sz="1100" dirty="0">
                <a:latin typeface="+mj-lt"/>
              </a:rPr>
            </a:br>
            <a:r>
              <a:rPr lang="el-GR" sz="1100" dirty="0">
                <a:latin typeface="+mj-lt"/>
              </a:rPr>
              <a:t>2023</a:t>
            </a:r>
          </a:p>
          <a:p>
            <a:pPr algn="ctr">
              <a:lnSpc>
                <a:spcPts val="1800"/>
              </a:lnSpc>
            </a:pPr>
            <a:r>
              <a:rPr lang="el-GR" dirty="0">
                <a:latin typeface="+mj-lt"/>
              </a:rPr>
              <a:t>65,0 </a:t>
            </a:r>
            <a:r>
              <a:rPr lang="el-GR" sz="1200" dirty="0">
                <a:latin typeface="+mj-lt"/>
              </a:rPr>
              <a:t>φορές</a:t>
            </a:r>
            <a:endParaRPr lang="el-GR" dirty="0">
              <a:latin typeface="+mj-lt"/>
            </a:endParaRPr>
          </a:p>
        </p:txBody>
      </p:sp>
      <p:sp>
        <p:nvSpPr>
          <p:cNvPr id="17" name="Έλλειψη 16"/>
          <p:cNvSpPr/>
          <p:nvPr/>
        </p:nvSpPr>
        <p:spPr>
          <a:xfrm>
            <a:off x="10367953" y="125023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2023</a:t>
            </a:r>
          </a:p>
          <a:p>
            <a:pPr algn="ctr">
              <a:lnSpc>
                <a:spcPts val="1800"/>
              </a:lnSpc>
            </a:pPr>
            <a:r>
              <a:rPr lang="en-US" dirty="0">
                <a:latin typeface="+mj-lt"/>
              </a:rPr>
              <a:t>167,9</a:t>
            </a:r>
            <a:r>
              <a:rPr lang="el-GR" dirty="0">
                <a:latin typeface="+mj-lt"/>
              </a:rPr>
              <a:t>€</a:t>
            </a:r>
          </a:p>
        </p:txBody>
      </p:sp>
      <p:sp>
        <p:nvSpPr>
          <p:cNvPr id="18" name="Έλλειψη 17"/>
          <p:cNvSpPr/>
          <p:nvPr/>
        </p:nvSpPr>
        <p:spPr>
          <a:xfrm>
            <a:off x="10367953" y="426005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top3/bottom3</a:t>
            </a:r>
            <a:br>
              <a:rPr lang="en-US" sz="1100" dirty="0">
                <a:latin typeface="+mj-lt"/>
              </a:rPr>
            </a:br>
            <a:r>
              <a:rPr lang="el-GR" sz="1100" dirty="0">
                <a:latin typeface="+mj-lt"/>
              </a:rPr>
              <a:t>2023</a:t>
            </a:r>
          </a:p>
          <a:p>
            <a:pPr algn="ctr">
              <a:lnSpc>
                <a:spcPts val="1800"/>
              </a:lnSpc>
            </a:pPr>
            <a:r>
              <a:rPr lang="el-GR" dirty="0">
                <a:latin typeface="+mj-lt"/>
              </a:rPr>
              <a:t>8,3 </a:t>
            </a:r>
            <a:r>
              <a:rPr lang="el-GR" sz="1200" dirty="0">
                <a:latin typeface="+mj-lt"/>
              </a:rPr>
              <a:t>φορές</a:t>
            </a:r>
            <a:endParaRPr lang="el-GR" dirty="0">
              <a:latin typeface="+mj-lt"/>
            </a:endParaRPr>
          </a:p>
        </p:txBody>
      </p:sp>
      <p:grpSp>
        <p:nvGrpSpPr>
          <p:cNvPr id="14" name="Ομάδα 13"/>
          <p:cNvGrpSpPr/>
          <p:nvPr/>
        </p:nvGrpSpPr>
        <p:grpSpPr>
          <a:xfrm>
            <a:off x="80773" y="72771"/>
            <a:ext cx="1176528" cy="6709029"/>
            <a:chOff x="80773" y="72771"/>
            <a:chExt cx="1176528" cy="6709029"/>
          </a:xfrm>
        </p:grpSpPr>
        <p:sp>
          <p:nvSpPr>
            <p:cNvPr id="16" name="Στρογγυλεμένο ορθογώνιο 1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9" name="Ομάδα 18"/>
            <p:cNvGrpSpPr/>
            <p:nvPr/>
          </p:nvGrpSpPr>
          <p:grpSpPr>
            <a:xfrm>
              <a:off x="356686" y="981076"/>
              <a:ext cx="624703" cy="5749756"/>
              <a:chOff x="264825" y="1554402"/>
              <a:chExt cx="624703" cy="5176429"/>
            </a:xfrm>
          </p:grpSpPr>
          <p:sp>
            <p:nvSpPr>
              <p:cNvPr id="22" name="Ορθογώνιο 21"/>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3" name="Ορθογώνιο 22"/>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20"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 name="Θέση αριθμού διαφάνειας 3">
            <a:extLst>
              <a:ext uri="{FF2B5EF4-FFF2-40B4-BE49-F238E27FC236}">
                <a16:creationId xmlns:a16="http://schemas.microsoft.com/office/drawing/2014/main" xmlns="" id="{67DD3792-4FFF-F3C2-ADF9-5BF66776E3A2}"/>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11</a:t>
            </a:fld>
            <a:endParaRPr lang="el-GR" sz="2000" dirty="0">
              <a:solidFill>
                <a:srgbClr val="704748"/>
              </a:solidFill>
            </a:endParaRPr>
          </a:p>
        </p:txBody>
      </p:sp>
    </p:spTree>
    <p:extLst>
      <p:ext uri="{BB962C8B-B14F-4D97-AF65-F5344CB8AC3E}">
        <p14:creationId xmlns:p14="http://schemas.microsoft.com/office/powerpoint/2010/main" val="197686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9B5B8"/>
            </a:gs>
            <a:gs pos="0">
              <a:schemeClr val="bg1"/>
            </a:gs>
            <a:gs pos="19000">
              <a:srgbClr val="F1ECE7"/>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33" name="Ομάδα 32"/>
          <p:cNvGrpSpPr/>
          <p:nvPr/>
        </p:nvGrpSpPr>
        <p:grpSpPr>
          <a:xfrm>
            <a:off x="229097" y="923265"/>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solidFill>
                    <a:srgbClr val="9E7A7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solidFill>
                  <a:srgbClr val="9E7A7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noFill/>
                  </a:ln>
                  <a:solidFill>
                    <a:srgbClr val="9E7A7F"/>
                  </a:solidFill>
                  <a:latin typeface="+mj-lt"/>
                  <a:ea typeface="Calibri" panose="020F0502020204030204" pitchFamily="34" charset="0"/>
                  <a:cs typeface="Times New Roman" panose="02020603050405020304" pitchFamily="18" charset="0"/>
                </a:rPr>
                <a:t>Η διδασκαλία των ξένων γλωσσών στα σχολεία</a:t>
              </a:r>
              <a:endParaRPr lang="el-GR" sz="1950" spc="-20" dirty="0">
                <a:ln w="1270">
                  <a:noFill/>
                </a:ln>
                <a:solidFill>
                  <a:srgbClr val="9E7A7F"/>
                </a:solidFill>
                <a:latin typeface="+mj-lt"/>
              </a:endParaRPr>
            </a:p>
          </p:txBody>
        </p:sp>
      </p:grpSp>
      <p:pic>
        <p:nvPicPr>
          <p:cNvPr id="34"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3141" y="5807976"/>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898762" y="2043817"/>
            <a:ext cx="7234814" cy="1754326"/>
          </a:xfrm>
          <a:prstGeom prst="rect">
            <a:avLst/>
          </a:prstGeom>
          <a:noFill/>
        </p:spPr>
        <p:txBody>
          <a:bodyPr wrap="square" rtlCol="0">
            <a:spAutoFit/>
          </a:bodyPr>
          <a:lstStyle/>
          <a:p>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Η διδασκαλία των ξένων γλωσσών στη πρωτοβάθμια </a:t>
            </a:r>
            <a:r>
              <a:rPr lang="en-US"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&amp; </a:t>
            </a:r>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δευτεροβάθμια εκπαίδευση</a:t>
            </a:r>
            <a:endParaRPr lang="el-GR" sz="2000" b="1" i="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endParaRPr>
          </a:p>
        </p:txBody>
      </p:sp>
      <p:sp>
        <p:nvSpPr>
          <p:cNvPr id="2" name="Έλλειψη 1"/>
          <p:cNvSpPr/>
          <p:nvPr/>
        </p:nvSpPr>
        <p:spPr>
          <a:xfrm>
            <a:off x="1420851" y="1900014"/>
            <a:ext cx="2041934" cy="2041934"/>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p:cNvCxnSpPr/>
          <p:nvPr/>
        </p:nvCxnSpPr>
        <p:spPr>
          <a:xfrm>
            <a:off x="2441818" y="4180114"/>
            <a:ext cx="0" cy="2677886"/>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98762" y="3924584"/>
            <a:ext cx="7234814" cy="2092881"/>
          </a:xfrm>
          <a:prstGeom prst="rect">
            <a:avLst/>
          </a:prstGeom>
          <a:noFill/>
        </p:spPr>
        <p:txBody>
          <a:bodyPr wrap="square" rtlCol="0">
            <a:spAutoFit/>
          </a:bodyPr>
          <a:lstStyle/>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Πόσες και ποιες ξένες γλώσσες διδάσκονται στα σχολεία της Ευρώπης; Πως διαφοροποιούνται οι εκπαιδευτικές βαθμίδες σε αυτό το θέμα</a:t>
            </a:r>
            <a:r>
              <a:rPr lang="en-US" sz="1500" dirty="0">
                <a:solidFill>
                  <a:srgbClr val="412F32"/>
                </a:solidFill>
                <a:latin typeface="+mj-lt"/>
                <a:ea typeface="Cascadia Code SemiBold" panose="020B0609020000020004" pitchFamily="49" charset="0"/>
                <a:cs typeface="Cascadia Code SemiBold" panose="020B0609020000020004" pitchFamily="49" charset="0"/>
              </a:rPr>
              <a:t>; </a:t>
            </a:r>
            <a:r>
              <a:rPr lang="el-GR" sz="1500" dirty="0">
                <a:solidFill>
                  <a:srgbClr val="412F32"/>
                </a:solidFill>
                <a:latin typeface="+mj-lt"/>
                <a:ea typeface="Cascadia Code SemiBold" panose="020B0609020000020004" pitchFamily="49" charset="0"/>
                <a:cs typeface="Cascadia Code SemiBold" panose="020B0609020000020004" pitchFamily="49" charset="0"/>
              </a:rPr>
              <a:t>Ποια είναι η επίδοση της Ελλάδας σε σύγκριση με τα υπόλοιπα κράτη-μέλη της ΕΕ; Πόσο διαφοροποιούνται τα κράτη-μέλη; Πώς έχει εξελιχθεί η διδασκαλία ξένων γλωσσών την τελευταία δεκαετία 2013-2022;</a:t>
            </a:r>
          </a:p>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Τα δεδομένα προέρχονται από την </a:t>
            </a:r>
            <a:r>
              <a:rPr lang="en-US" sz="1500" dirty="0">
                <a:solidFill>
                  <a:srgbClr val="412F32"/>
                </a:solidFill>
                <a:latin typeface="+mj-lt"/>
                <a:ea typeface="Cascadia Code SemiBold" panose="020B0609020000020004" pitchFamily="49" charset="0"/>
                <a:cs typeface="Cascadia Code SemiBold" panose="020B0609020000020004" pitchFamily="49" charset="0"/>
              </a:rPr>
              <a:t>Eurostat</a:t>
            </a:r>
            <a:r>
              <a:rPr lang="el-GR" sz="1500" dirty="0">
                <a:solidFill>
                  <a:srgbClr val="412F32"/>
                </a:solidFill>
                <a:latin typeface="+mj-lt"/>
                <a:ea typeface="Cascadia Code SemiBold" panose="020B0609020000020004" pitchFamily="49" charset="0"/>
                <a:cs typeface="Cascadia Code SemiBold" panose="020B0609020000020004" pitchFamily="49" charset="0"/>
              </a:rPr>
              <a:t> – </a:t>
            </a:r>
            <a:r>
              <a:rPr lang="en-US" sz="1500" dirty="0">
                <a:solidFill>
                  <a:srgbClr val="412F32"/>
                </a:solidFill>
                <a:latin typeface="+mj-lt"/>
                <a:ea typeface="Cascadia Code SemiBold" panose="020B0609020000020004" pitchFamily="49" charset="0"/>
                <a:cs typeface="Cascadia Code SemiBold" panose="020B0609020000020004" pitchFamily="49" charset="0"/>
              </a:rPr>
              <a:t>UOE</a:t>
            </a:r>
            <a:r>
              <a:rPr lang="el-GR" sz="1500" dirty="0">
                <a:solidFill>
                  <a:srgbClr val="412F32"/>
                </a:solidFill>
                <a:latin typeface="+mj-lt"/>
                <a:ea typeface="Cascadia Code SemiBold" panose="020B0609020000020004" pitchFamily="49" charset="0"/>
                <a:cs typeface="Cascadia Code SemiBold" panose="020B0609020000020004" pitchFamily="49" charset="0"/>
              </a:rPr>
              <a:t>, παρέχοντας μια συγκριτική ανάλυση της διδασκαλίας ξένων γλωσσών στην πρωτοβάθμια και δευτεροβάθμια εκπαίδευση σε ολόκληρη την Ευρωπαϊκή Ένωση. </a:t>
            </a:r>
            <a:endParaRPr lang="el-GR" sz="1500" i="1" dirty="0">
              <a:solidFill>
                <a:srgbClr val="412F32"/>
              </a:solidFill>
              <a:latin typeface="+mj-lt"/>
              <a:ea typeface="Cascadia Code SemiBold" panose="020B0609020000020004" pitchFamily="49" charset="0"/>
              <a:cs typeface="Cascadia Code SemiBold" panose="020B0609020000020004" pitchFamily="49" charset="0"/>
            </a:endParaRPr>
          </a:p>
        </p:txBody>
      </p:sp>
      <p:sp>
        <p:nvSpPr>
          <p:cNvPr id="18" name="TextBox 17"/>
          <p:cNvSpPr txBox="1"/>
          <p:nvPr/>
        </p:nvSpPr>
        <p:spPr>
          <a:xfrm>
            <a:off x="2469890" y="2351622"/>
            <a:ext cx="1575917" cy="1200329"/>
          </a:xfrm>
          <a:prstGeom prst="rect">
            <a:avLst/>
          </a:prstGeom>
          <a:noFill/>
        </p:spPr>
        <p:txBody>
          <a:bodyPr wrap="square" rtlCol="0">
            <a:spAutoFit/>
          </a:bodyPr>
          <a:lstStyle/>
          <a:p>
            <a:pPr algn="ctr"/>
            <a:r>
              <a:rPr lang="en-US" sz="7200" dirty="0">
                <a:solidFill>
                  <a:srgbClr val="EFE9EA"/>
                </a:solidFill>
                <a:latin typeface="Arial Rounded MT Bold" panose="020F0704030504030204" pitchFamily="34" charset="0"/>
              </a:rPr>
              <a:t>0</a:t>
            </a:r>
            <a:r>
              <a:rPr lang="el-GR" sz="7200" dirty="0">
                <a:solidFill>
                  <a:srgbClr val="EFE9EA"/>
                </a:solidFill>
                <a:latin typeface="Arial Rounded MT Bold" panose="020F0704030504030204" pitchFamily="34" charset="0"/>
              </a:rPr>
              <a:t>2</a:t>
            </a:r>
            <a:endParaRPr lang="el-GR" sz="4800" i="1" dirty="0">
              <a:solidFill>
                <a:srgbClr val="EFE9EA"/>
              </a:solidFill>
              <a:latin typeface="Arial Black" panose="020B0A04020102020204" pitchFamily="34" charset="0"/>
            </a:endParaRPr>
          </a:p>
        </p:txBody>
      </p:sp>
    </p:spTree>
    <p:extLst>
      <p:ext uri="{BB962C8B-B14F-4D97-AF65-F5344CB8AC3E}">
        <p14:creationId xmlns:p14="http://schemas.microsoft.com/office/powerpoint/2010/main" val="410661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Η διδασκαλία των ξένων γλωσσών στα σχολεία</a:t>
                </a:r>
              </a:p>
            </p:txBody>
          </p:sp>
        </p:grpSp>
        <p:pic>
          <p:nvPicPr>
            <p:cNvPr id="34"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aphicFrame>
        <p:nvGraphicFramePr>
          <p:cNvPr id="14" name="Γράφημα 13"/>
          <p:cNvGraphicFramePr/>
          <p:nvPr>
            <p:extLst>
              <p:ext uri="{D42A27DB-BD31-4B8C-83A1-F6EECF244321}">
                <p14:modId xmlns:p14="http://schemas.microsoft.com/office/powerpoint/2010/main" val="649315844"/>
              </p:ext>
            </p:extLst>
          </p:nvPr>
        </p:nvGraphicFramePr>
        <p:xfrm>
          <a:off x="1291723" y="721486"/>
          <a:ext cx="4421985"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966166" y="197878"/>
            <a:ext cx="8543338" cy="600164"/>
          </a:xfrm>
          <a:prstGeom prst="rect">
            <a:avLst/>
          </a:prstGeom>
          <a:noFill/>
        </p:spPr>
        <p:txBody>
          <a:bodyPr wrap="square" rtlCol="0">
            <a:spAutoFit/>
          </a:bodyPr>
          <a:lstStyle/>
          <a:p>
            <a:pPr algn="ctr"/>
            <a:r>
              <a:rPr lang="el-GR" sz="2000" dirty="0">
                <a:solidFill>
                  <a:srgbClr val="412F32"/>
                </a:solidFill>
                <a:latin typeface="+mj-lt"/>
              </a:rPr>
              <a:t>Ποσοστό μαθητών που διδάσκονται μια, δύο ή και περισσότερες ξένες γλώσσες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(στην </a:t>
            </a:r>
            <a:r>
              <a:rPr lang="el-GR" sz="1300" i="1" dirty="0">
                <a:solidFill>
                  <a:srgbClr val="5B9BD5"/>
                </a:solidFill>
                <a:latin typeface="+mj-lt"/>
              </a:rPr>
              <a:t>Ελλάδα</a:t>
            </a:r>
            <a:r>
              <a:rPr lang="el-GR" sz="1300" i="1" dirty="0">
                <a:solidFill>
                  <a:srgbClr val="412F32"/>
                </a:solidFill>
                <a:latin typeface="+mj-lt"/>
              </a:rPr>
              <a:t> και την </a:t>
            </a:r>
            <a:r>
              <a:rPr lang="el-GR" sz="1300" i="1" dirty="0">
                <a:solidFill>
                  <a:srgbClr val="A6435C"/>
                </a:solidFill>
                <a:latin typeface="+mj-lt"/>
              </a:rPr>
              <a:t>ΕΕ-27</a:t>
            </a:r>
            <a:r>
              <a:rPr lang="el-GR" sz="1300" i="1" dirty="0">
                <a:solidFill>
                  <a:srgbClr val="412F32"/>
                </a:solidFill>
                <a:latin typeface="+mj-lt"/>
              </a:rPr>
              <a:t> την περίοδο 2013-2022)</a:t>
            </a:r>
          </a:p>
        </p:txBody>
      </p:sp>
      <p:sp>
        <p:nvSpPr>
          <p:cNvPr id="22" name="TextBox 21"/>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UOE</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pSp>
        <p:nvGrpSpPr>
          <p:cNvPr id="73" name="Ομάδα 72"/>
          <p:cNvGrpSpPr/>
          <p:nvPr/>
        </p:nvGrpSpPr>
        <p:grpSpPr>
          <a:xfrm>
            <a:off x="3288667" y="2636574"/>
            <a:ext cx="614910" cy="528430"/>
            <a:chOff x="8738401" y="2336908"/>
            <a:chExt cx="614910" cy="528430"/>
          </a:xfrm>
        </p:grpSpPr>
        <p:sp>
          <p:nvSpPr>
            <p:cNvPr id="74" name="Ελεύθερη σχεδίαση 73"/>
            <p:cNvSpPr/>
            <p:nvPr/>
          </p:nvSpPr>
          <p:spPr>
            <a:xfrm>
              <a:off x="8951490" y="2336908"/>
              <a:ext cx="180000" cy="28080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75" name="TextBox 74"/>
            <p:cNvSpPr txBox="1"/>
            <p:nvPr/>
          </p:nvSpPr>
          <p:spPr>
            <a:xfrm>
              <a:off x="8738401" y="2603728"/>
              <a:ext cx="614910" cy="261610"/>
            </a:xfrm>
            <a:prstGeom prst="rect">
              <a:avLst/>
            </a:prstGeom>
            <a:noFill/>
          </p:spPr>
          <p:txBody>
            <a:bodyPr wrap="square" rtlCol="0">
              <a:spAutoFit/>
            </a:bodyPr>
            <a:lstStyle/>
            <a:p>
              <a:pPr algn="ctr"/>
              <a:r>
                <a:rPr lang="el-GR" sz="1100" dirty="0">
                  <a:solidFill>
                    <a:srgbClr val="A6435C"/>
                  </a:solidFill>
                  <a:latin typeface="+mj-lt"/>
                </a:rPr>
                <a:t>+</a:t>
              </a:r>
              <a:r>
                <a:rPr lang="en-US" sz="1100" dirty="0">
                  <a:solidFill>
                    <a:srgbClr val="A6435C"/>
                  </a:solidFill>
                  <a:latin typeface="+mj-lt"/>
                </a:rPr>
                <a:t>5%</a:t>
              </a:r>
              <a:endParaRPr lang="el-GR" sz="1100" dirty="0">
                <a:solidFill>
                  <a:srgbClr val="A6435C"/>
                </a:solidFill>
                <a:latin typeface="+mj-lt"/>
              </a:endParaRPr>
            </a:p>
          </p:txBody>
        </p:sp>
      </p:grpSp>
      <p:grpSp>
        <p:nvGrpSpPr>
          <p:cNvPr id="77" name="Ομάδα 76"/>
          <p:cNvGrpSpPr/>
          <p:nvPr/>
        </p:nvGrpSpPr>
        <p:grpSpPr>
          <a:xfrm>
            <a:off x="3325537" y="1962094"/>
            <a:ext cx="525490" cy="542190"/>
            <a:chOff x="8803848" y="3221816"/>
            <a:chExt cx="525490" cy="542190"/>
          </a:xfrm>
        </p:grpSpPr>
        <p:sp>
          <p:nvSpPr>
            <p:cNvPr id="78" name="Ελεύθερη σχεδίαση 77"/>
            <p:cNvSpPr>
              <a:spLocks/>
            </p:cNvSpPr>
            <p:nvPr/>
          </p:nvSpPr>
          <p:spPr>
            <a:xfrm>
              <a:off x="8970460" y="3221816"/>
              <a:ext cx="180000" cy="28058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srgbClr val="65ACDD"/>
                </a:solidFill>
              </a:endParaRPr>
            </a:p>
          </p:txBody>
        </p:sp>
        <p:sp>
          <p:nvSpPr>
            <p:cNvPr id="79" name="TextBox 78"/>
            <p:cNvSpPr txBox="1"/>
            <p:nvPr/>
          </p:nvSpPr>
          <p:spPr>
            <a:xfrm>
              <a:off x="8803848" y="3502396"/>
              <a:ext cx="525490" cy="261610"/>
            </a:xfrm>
            <a:prstGeom prst="rect">
              <a:avLst/>
            </a:prstGeom>
            <a:noFill/>
          </p:spPr>
          <p:txBody>
            <a:bodyPr wrap="square" rtlCol="0">
              <a:spAutoFit/>
            </a:bodyPr>
            <a:lstStyle/>
            <a:p>
              <a:pPr algn="ctr"/>
              <a:r>
                <a:rPr lang="en-US" sz="1100" dirty="0">
                  <a:solidFill>
                    <a:srgbClr val="5B9BD5"/>
                  </a:solidFill>
                  <a:latin typeface="+mj-lt"/>
                </a:rPr>
                <a:t>+30%</a:t>
              </a:r>
              <a:endParaRPr lang="el-GR" sz="1100" dirty="0">
                <a:solidFill>
                  <a:srgbClr val="5B9BD5"/>
                </a:solidFill>
                <a:latin typeface="+mj-lt"/>
              </a:endParaRPr>
            </a:p>
          </p:txBody>
        </p:sp>
      </p:grpSp>
      <p:grpSp>
        <p:nvGrpSpPr>
          <p:cNvPr id="5" name="Ομάδα 4"/>
          <p:cNvGrpSpPr/>
          <p:nvPr/>
        </p:nvGrpSpPr>
        <p:grpSpPr>
          <a:xfrm>
            <a:off x="3363310" y="6415962"/>
            <a:ext cx="6516413" cy="600164"/>
            <a:chOff x="3363310" y="6969418"/>
            <a:chExt cx="6516413" cy="600164"/>
          </a:xfrm>
        </p:grpSpPr>
        <p:sp>
          <p:nvSpPr>
            <p:cNvPr id="58" name="TextBox 57"/>
            <p:cNvSpPr txBox="1"/>
            <p:nvPr/>
          </p:nvSpPr>
          <p:spPr>
            <a:xfrm>
              <a:off x="3363310" y="6969418"/>
              <a:ext cx="6516413" cy="600164"/>
            </a:xfrm>
            <a:prstGeom prst="rect">
              <a:avLst/>
            </a:prstGeom>
            <a:noFill/>
          </p:spPr>
          <p:txBody>
            <a:bodyPr wrap="square" numCol="2" rtlCol="0">
              <a:spAutoFit/>
            </a:bodyPr>
            <a:lstStyle/>
            <a:p>
              <a:pPr algn="ctr"/>
              <a:r>
                <a:rPr lang="el-GR" sz="1100" dirty="0">
                  <a:solidFill>
                    <a:srgbClr val="412F32"/>
                  </a:solidFill>
                  <a:latin typeface="+mj-lt"/>
                </a:rPr>
                <a:t>ΕΕ-27</a:t>
              </a:r>
            </a:p>
            <a:p>
              <a:pPr algn="ctr"/>
              <a:r>
                <a:rPr lang="el-GR" sz="1100" dirty="0">
                  <a:solidFill>
                    <a:srgbClr val="412F32"/>
                  </a:solidFill>
                  <a:latin typeface="+mj-lt"/>
                </a:rPr>
                <a:t>1 γλώσσα	2 ή και περισσότερες</a:t>
              </a:r>
            </a:p>
            <a:p>
              <a:pPr algn="ctr"/>
              <a:endParaRPr lang="el-GR" sz="1100" dirty="0">
                <a:solidFill>
                  <a:srgbClr val="412F32"/>
                </a:solidFill>
                <a:latin typeface="+mj-lt"/>
              </a:endParaRPr>
            </a:p>
            <a:p>
              <a:pPr algn="ctr"/>
              <a:r>
                <a:rPr lang="el-GR" sz="1100" dirty="0">
                  <a:solidFill>
                    <a:srgbClr val="412F32"/>
                  </a:solidFill>
                  <a:latin typeface="+mj-lt"/>
                </a:rPr>
                <a:t>Ελλάδα</a:t>
              </a:r>
            </a:p>
            <a:p>
              <a:pPr algn="ctr"/>
              <a:r>
                <a:rPr lang="el-GR" sz="1100" dirty="0">
                  <a:solidFill>
                    <a:srgbClr val="412F32"/>
                  </a:solidFill>
                  <a:latin typeface="+mj-lt"/>
                </a:rPr>
                <a:t>1 γλώσσα	2 ή και περισσότερες</a:t>
              </a:r>
            </a:p>
          </p:txBody>
        </p:sp>
        <p:sp>
          <p:nvSpPr>
            <p:cNvPr id="57" name="Ορθογώνιο 56"/>
            <p:cNvSpPr/>
            <p:nvPr/>
          </p:nvSpPr>
          <p:spPr>
            <a:xfrm>
              <a:off x="3853699" y="7237090"/>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Ορθογώνιο 62"/>
            <p:cNvSpPr/>
            <p:nvPr/>
          </p:nvSpPr>
          <p:spPr>
            <a:xfrm>
              <a:off x="4776184" y="7237090"/>
              <a:ext cx="72000" cy="72000"/>
            </a:xfrm>
            <a:prstGeom prst="rect">
              <a:avLst/>
            </a:prstGeom>
            <a:solidFill>
              <a:srgbClr val="EDD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Ορθογώνιο 80"/>
            <p:cNvSpPr/>
            <p:nvPr/>
          </p:nvSpPr>
          <p:spPr>
            <a:xfrm>
              <a:off x="7043497" y="7237090"/>
              <a:ext cx="72000" cy="7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Ορθογώνιο 81"/>
            <p:cNvSpPr/>
            <p:nvPr/>
          </p:nvSpPr>
          <p:spPr>
            <a:xfrm>
              <a:off x="7965982" y="7237090"/>
              <a:ext cx="72000" cy="72000"/>
            </a:xfrm>
            <a:prstGeom prst="rect">
              <a:avLst/>
            </a:prstGeom>
            <a:solidFill>
              <a:srgbClr val="C1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3" name="Ομάδα 82"/>
          <p:cNvGrpSpPr/>
          <p:nvPr/>
        </p:nvGrpSpPr>
        <p:grpSpPr>
          <a:xfrm>
            <a:off x="5580326" y="1498511"/>
            <a:ext cx="491928" cy="361637"/>
            <a:chOff x="8669628" y="539023"/>
            <a:chExt cx="491928" cy="361637"/>
          </a:xfrm>
        </p:grpSpPr>
        <p:sp>
          <p:nvSpPr>
            <p:cNvPr id="84" name="TextBox 83"/>
            <p:cNvSpPr txBox="1"/>
            <p:nvPr/>
          </p:nvSpPr>
          <p:spPr>
            <a:xfrm>
              <a:off x="8669628" y="539023"/>
              <a:ext cx="429834" cy="361637"/>
            </a:xfrm>
            <a:prstGeom prst="rect">
              <a:avLst/>
            </a:prstGeom>
            <a:noFill/>
          </p:spPr>
          <p:txBody>
            <a:bodyPr wrap="square" rtlCol="0">
              <a:spAutoFit/>
            </a:bodyPr>
            <a:lstStyle/>
            <a:p>
              <a:pPr algn="ctr"/>
              <a:r>
                <a:rPr lang="el-GR" sz="1050" dirty="0">
                  <a:solidFill>
                    <a:srgbClr val="5B9BD5"/>
                  </a:solidFill>
                  <a:latin typeface="+mj-lt"/>
                </a:rPr>
                <a:t>1</a:t>
              </a:r>
              <a:r>
                <a:rPr lang="en-US" sz="1050" dirty="0">
                  <a:solidFill>
                    <a:srgbClr val="5B9BD5"/>
                  </a:solidFill>
                  <a:latin typeface="+mj-lt"/>
                </a:rPr>
                <a:t>4</a:t>
              </a:r>
              <a:r>
                <a:rPr lang="el-GR" sz="1050" baseline="30000" dirty="0">
                  <a:solidFill>
                    <a:srgbClr val="5B9BD5"/>
                  </a:solidFill>
                  <a:latin typeface="+mj-lt"/>
                </a:rPr>
                <a:t>η</a:t>
              </a:r>
              <a:br>
                <a:rPr lang="el-GR" sz="1050" baseline="30000" dirty="0">
                  <a:solidFill>
                    <a:srgbClr val="5B9BD5"/>
                  </a:solidFill>
                  <a:latin typeface="+mj-lt"/>
                </a:rPr>
              </a:br>
              <a:r>
                <a:rPr lang="el-GR" sz="700" dirty="0">
                  <a:solidFill>
                    <a:srgbClr val="5B9BD5"/>
                  </a:solidFill>
                  <a:latin typeface="+mj-lt"/>
                </a:rPr>
                <a:t>2013</a:t>
              </a:r>
            </a:p>
          </p:txBody>
        </p:sp>
        <p:sp>
          <p:nvSpPr>
            <p:cNvPr id="85" name="Ελεύθερη σχεδίαση 84"/>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86" name="Έλλειψη 85"/>
          <p:cNvSpPr/>
          <p:nvPr/>
        </p:nvSpPr>
        <p:spPr>
          <a:xfrm>
            <a:off x="5592248" y="852525"/>
            <a:ext cx="576285" cy="57628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2000" dirty="0">
                <a:latin typeface="+mj-lt"/>
              </a:rPr>
              <a:t>11</a:t>
            </a:r>
            <a:r>
              <a:rPr lang="el-GR" sz="2000" baseline="30000" dirty="0">
                <a:latin typeface="+mj-lt"/>
              </a:rPr>
              <a:t>η</a:t>
            </a:r>
          </a:p>
        </p:txBody>
      </p:sp>
      <p:graphicFrame>
        <p:nvGraphicFramePr>
          <p:cNvPr id="87" name="Γράφημα 86"/>
          <p:cNvGraphicFramePr/>
          <p:nvPr>
            <p:extLst>
              <p:ext uri="{D42A27DB-BD31-4B8C-83A1-F6EECF244321}">
                <p14:modId xmlns:p14="http://schemas.microsoft.com/office/powerpoint/2010/main" val="160867946"/>
              </p:ext>
            </p:extLst>
          </p:nvPr>
        </p:nvGraphicFramePr>
        <p:xfrm>
          <a:off x="1291723" y="3579221"/>
          <a:ext cx="4421985" cy="288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Ομάδα 11"/>
          <p:cNvGrpSpPr/>
          <p:nvPr/>
        </p:nvGrpSpPr>
        <p:grpSpPr>
          <a:xfrm>
            <a:off x="3274693" y="4795765"/>
            <a:ext cx="624226" cy="1202910"/>
            <a:chOff x="3274693" y="4795765"/>
            <a:chExt cx="624226" cy="1202910"/>
          </a:xfrm>
        </p:grpSpPr>
        <p:grpSp>
          <p:nvGrpSpPr>
            <p:cNvPr id="88" name="Ομάδα 87"/>
            <p:cNvGrpSpPr/>
            <p:nvPr/>
          </p:nvGrpSpPr>
          <p:grpSpPr>
            <a:xfrm>
              <a:off x="3284009" y="5470245"/>
              <a:ext cx="614910" cy="528430"/>
              <a:chOff x="8733743" y="2336908"/>
              <a:chExt cx="614910" cy="528430"/>
            </a:xfrm>
          </p:grpSpPr>
          <p:sp>
            <p:nvSpPr>
              <p:cNvPr id="89" name="Ελεύθερη σχεδίαση 88"/>
              <p:cNvSpPr/>
              <p:nvPr/>
            </p:nvSpPr>
            <p:spPr>
              <a:xfrm>
                <a:off x="8951490" y="2336908"/>
                <a:ext cx="180000" cy="28080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90" name="TextBox 89"/>
              <p:cNvSpPr txBox="1"/>
              <p:nvPr/>
            </p:nvSpPr>
            <p:spPr>
              <a:xfrm>
                <a:off x="8733743" y="2603728"/>
                <a:ext cx="614910" cy="261610"/>
              </a:xfrm>
              <a:prstGeom prst="rect">
                <a:avLst/>
              </a:prstGeom>
              <a:noFill/>
            </p:spPr>
            <p:txBody>
              <a:bodyPr wrap="square" rtlCol="0">
                <a:spAutoFit/>
              </a:bodyPr>
              <a:lstStyle/>
              <a:p>
                <a:pPr algn="ctr"/>
                <a:r>
                  <a:rPr lang="el-GR" sz="1100" dirty="0">
                    <a:solidFill>
                      <a:srgbClr val="A6435C"/>
                    </a:solidFill>
                    <a:latin typeface="+mj-lt"/>
                  </a:rPr>
                  <a:t>+</a:t>
                </a:r>
                <a:r>
                  <a:rPr lang="en-US" sz="1100" dirty="0">
                    <a:solidFill>
                      <a:srgbClr val="A6435C"/>
                    </a:solidFill>
                    <a:latin typeface="+mj-lt"/>
                  </a:rPr>
                  <a:t>1%</a:t>
                </a:r>
                <a:endParaRPr lang="el-GR" sz="1100" dirty="0">
                  <a:solidFill>
                    <a:srgbClr val="A6435C"/>
                  </a:solidFill>
                  <a:latin typeface="+mj-lt"/>
                </a:endParaRPr>
              </a:p>
            </p:txBody>
          </p:sp>
        </p:grpSp>
        <p:grpSp>
          <p:nvGrpSpPr>
            <p:cNvPr id="91" name="Ομάδα 90"/>
            <p:cNvGrpSpPr/>
            <p:nvPr/>
          </p:nvGrpSpPr>
          <p:grpSpPr>
            <a:xfrm>
              <a:off x="3274693" y="4795765"/>
              <a:ext cx="614910" cy="542190"/>
              <a:chOff x="8753004" y="3221816"/>
              <a:chExt cx="614910" cy="542190"/>
            </a:xfrm>
          </p:grpSpPr>
          <p:sp>
            <p:nvSpPr>
              <p:cNvPr id="92" name="Ελεύθερη σχεδίαση 91"/>
              <p:cNvSpPr>
                <a:spLocks/>
              </p:cNvSpPr>
              <p:nvPr/>
            </p:nvSpPr>
            <p:spPr>
              <a:xfrm>
                <a:off x="8970460" y="3221816"/>
                <a:ext cx="180000" cy="28058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srgbClr val="65ACDD"/>
                  </a:solidFill>
                </a:endParaRPr>
              </a:p>
            </p:txBody>
          </p:sp>
          <p:sp>
            <p:nvSpPr>
              <p:cNvPr id="93" name="TextBox 92"/>
              <p:cNvSpPr txBox="1"/>
              <p:nvPr/>
            </p:nvSpPr>
            <p:spPr>
              <a:xfrm>
                <a:off x="8753004" y="3502396"/>
                <a:ext cx="614910" cy="261610"/>
              </a:xfrm>
              <a:prstGeom prst="rect">
                <a:avLst/>
              </a:prstGeom>
              <a:noFill/>
            </p:spPr>
            <p:txBody>
              <a:bodyPr wrap="square" rtlCol="0">
                <a:spAutoFit/>
              </a:bodyPr>
              <a:lstStyle/>
              <a:p>
                <a:pPr algn="ctr"/>
                <a:r>
                  <a:rPr lang="en-US" sz="1100" dirty="0">
                    <a:solidFill>
                      <a:srgbClr val="5B9BD5"/>
                    </a:solidFill>
                    <a:latin typeface="+mj-lt"/>
                  </a:rPr>
                  <a:t>+1%</a:t>
                </a:r>
                <a:endParaRPr lang="el-GR" sz="1100" dirty="0">
                  <a:solidFill>
                    <a:srgbClr val="5B9BD5"/>
                  </a:solidFill>
                  <a:latin typeface="+mj-lt"/>
                </a:endParaRPr>
              </a:p>
            </p:txBody>
          </p:sp>
        </p:grpSp>
      </p:grpSp>
      <p:grpSp>
        <p:nvGrpSpPr>
          <p:cNvPr id="94" name="Ομάδα 93"/>
          <p:cNvGrpSpPr/>
          <p:nvPr/>
        </p:nvGrpSpPr>
        <p:grpSpPr>
          <a:xfrm>
            <a:off x="5580326" y="4356246"/>
            <a:ext cx="491928" cy="361637"/>
            <a:chOff x="8669628" y="539023"/>
            <a:chExt cx="491928" cy="361637"/>
          </a:xfrm>
        </p:grpSpPr>
        <p:sp>
          <p:nvSpPr>
            <p:cNvPr id="95" name="TextBox 94"/>
            <p:cNvSpPr txBox="1"/>
            <p:nvPr/>
          </p:nvSpPr>
          <p:spPr>
            <a:xfrm>
              <a:off x="8669628" y="539023"/>
              <a:ext cx="429834" cy="361637"/>
            </a:xfrm>
            <a:prstGeom prst="rect">
              <a:avLst/>
            </a:prstGeom>
            <a:noFill/>
          </p:spPr>
          <p:txBody>
            <a:bodyPr wrap="square" rtlCol="0">
              <a:spAutoFit/>
            </a:bodyPr>
            <a:lstStyle/>
            <a:p>
              <a:pPr algn="ctr"/>
              <a:r>
                <a:rPr lang="el-GR" sz="1050" dirty="0">
                  <a:solidFill>
                    <a:srgbClr val="5B9BD5"/>
                  </a:solidFill>
                  <a:latin typeface="+mj-lt"/>
                </a:rPr>
                <a:t>1</a:t>
              </a:r>
              <a:r>
                <a:rPr lang="en-US" sz="1050" dirty="0">
                  <a:solidFill>
                    <a:srgbClr val="5B9BD5"/>
                  </a:solidFill>
                  <a:latin typeface="+mj-lt"/>
                </a:rPr>
                <a:t>7</a:t>
              </a:r>
              <a:r>
                <a:rPr lang="el-GR" sz="1050" baseline="30000" dirty="0">
                  <a:solidFill>
                    <a:srgbClr val="5B9BD5"/>
                  </a:solidFill>
                  <a:latin typeface="+mj-lt"/>
                </a:rPr>
                <a:t>η</a:t>
              </a:r>
              <a:br>
                <a:rPr lang="el-GR" sz="1050" baseline="30000" dirty="0">
                  <a:solidFill>
                    <a:srgbClr val="5B9BD5"/>
                  </a:solidFill>
                  <a:latin typeface="+mj-lt"/>
                </a:rPr>
              </a:br>
              <a:r>
                <a:rPr lang="el-GR" sz="700" dirty="0">
                  <a:solidFill>
                    <a:srgbClr val="5B9BD5"/>
                  </a:solidFill>
                  <a:latin typeface="+mj-lt"/>
                </a:rPr>
                <a:t>2013</a:t>
              </a:r>
            </a:p>
          </p:txBody>
        </p:sp>
        <p:sp>
          <p:nvSpPr>
            <p:cNvPr id="96" name="Ελεύθερη σχεδίαση 95"/>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97" name="Έλλειψη 96"/>
          <p:cNvSpPr/>
          <p:nvPr/>
        </p:nvSpPr>
        <p:spPr>
          <a:xfrm>
            <a:off x="5592248" y="3710260"/>
            <a:ext cx="576285" cy="57628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2000" dirty="0">
                <a:latin typeface="+mj-lt"/>
              </a:rPr>
              <a:t>15</a:t>
            </a:r>
            <a:r>
              <a:rPr lang="el-GR" sz="2000" baseline="30000" dirty="0">
                <a:latin typeface="+mj-lt"/>
              </a:rPr>
              <a:t>η</a:t>
            </a:r>
          </a:p>
        </p:txBody>
      </p:sp>
      <p:graphicFrame>
        <p:nvGraphicFramePr>
          <p:cNvPr id="119" name="Γράφημα 118"/>
          <p:cNvGraphicFramePr/>
          <p:nvPr>
            <p:extLst>
              <p:ext uri="{D42A27DB-BD31-4B8C-83A1-F6EECF244321}">
                <p14:modId xmlns:p14="http://schemas.microsoft.com/office/powerpoint/2010/main" val="1744985621"/>
              </p:ext>
            </p:extLst>
          </p:nvPr>
        </p:nvGraphicFramePr>
        <p:xfrm>
          <a:off x="6719025" y="793516"/>
          <a:ext cx="4421985" cy="288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6" name="Ομάδα 125"/>
          <p:cNvGrpSpPr/>
          <p:nvPr/>
        </p:nvGrpSpPr>
        <p:grpSpPr>
          <a:xfrm>
            <a:off x="11007628" y="1570541"/>
            <a:ext cx="491928" cy="361637"/>
            <a:chOff x="8669628" y="539023"/>
            <a:chExt cx="491928" cy="361637"/>
          </a:xfrm>
        </p:grpSpPr>
        <p:sp>
          <p:nvSpPr>
            <p:cNvPr id="127" name="TextBox 126"/>
            <p:cNvSpPr txBox="1"/>
            <p:nvPr/>
          </p:nvSpPr>
          <p:spPr>
            <a:xfrm>
              <a:off x="8669628" y="539023"/>
              <a:ext cx="429834" cy="361637"/>
            </a:xfrm>
            <a:prstGeom prst="rect">
              <a:avLst/>
            </a:prstGeom>
            <a:noFill/>
          </p:spPr>
          <p:txBody>
            <a:bodyPr wrap="square" rtlCol="0">
              <a:spAutoFit/>
            </a:bodyPr>
            <a:lstStyle/>
            <a:p>
              <a:pPr algn="ctr"/>
              <a:r>
                <a:rPr lang="el-GR" sz="1050" dirty="0">
                  <a:solidFill>
                    <a:srgbClr val="5B9BD5"/>
                  </a:solidFill>
                  <a:latin typeface="+mj-lt"/>
                </a:rPr>
                <a:t>1</a:t>
              </a:r>
              <a:r>
                <a:rPr lang="en-US" sz="1050" dirty="0">
                  <a:solidFill>
                    <a:srgbClr val="5B9BD5"/>
                  </a:solidFill>
                  <a:latin typeface="+mj-lt"/>
                </a:rPr>
                <a:t>2</a:t>
              </a:r>
              <a:r>
                <a:rPr lang="el-GR" sz="1050" baseline="30000" dirty="0">
                  <a:solidFill>
                    <a:srgbClr val="5B9BD5"/>
                  </a:solidFill>
                  <a:latin typeface="+mj-lt"/>
                </a:rPr>
                <a:t>η</a:t>
              </a:r>
              <a:br>
                <a:rPr lang="el-GR" sz="1050" baseline="30000" dirty="0">
                  <a:solidFill>
                    <a:srgbClr val="5B9BD5"/>
                  </a:solidFill>
                  <a:latin typeface="+mj-lt"/>
                </a:rPr>
              </a:br>
              <a:r>
                <a:rPr lang="el-GR" sz="700" dirty="0">
                  <a:solidFill>
                    <a:srgbClr val="5B9BD5"/>
                  </a:solidFill>
                  <a:latin typeface="+mj-lt"/>
                </a:rPr>
                <a:t>2013</a:t>
              </a:r>
            </a:p>
          </p:txBody>
        </p:sp>
        <p:sp>
          <p:nvSpPr>
            <p:cNvPr id="128" name="Ελεύθερη σχεδίαση 127"/>
            <p:cNvSpPr/>
            <p:nvPr/>
          </p:nvSpPr>
          <p:spPr>
            <a:xfrm rot="10800000">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129" name="Έλλειψη 128"/>
          <p:cNvSpPr/>
          <p:nvPr/>
        </p:nvSpPr>
        <p:spPr>
          <a:xfrm>
            <a:off x="11019550" y="924555"/>
            <a:ext cx="576285" cy="57628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2000" dirty="0">
                <a:latin typeface="+mj-lt"/>
              </a:rPr>
              <a:t>14</a:t>
            </a:r>
            <a:r>
              <a:rPr lang="el-GR" sz="2000" baseline="30000" dirty="0">
                <a:latin typeface="+mj-lt"/>
              </a:rPr>
              <a:t>η</a:t>
            </a:r>
          </a:p>
        </p:txBody>
      </p:sp>
      <p:graphicFrame>
        <p:nvGraphicFramePr>
          <p:cNvPr id="130" name="Γράφημα 129"/>
          <p:cNvGraphicFramePr/>
          <p:nvPr>
            <p:extLst>
              <p:ext uri="{D42A27DB-BD31-4B8C-83A1-F6EECF244321}">
                <p14:modId xmlns:p14="http://schemas.microsoft.com/office/powerpoint/2010/main" val="615667564"/>
              </p:ext>
            </p:extLst>
          </p:nvPr>
        </p:nvGraphicFramePr>
        <p:xfrm>
          <a:off x="6719025" y="3651251"/>
          <a:ext cx="4421985" cy="2880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Ομάδα 12"/>
          <p:cNvGrpSpPr/>
          <p:nvPr/>
        </p:nvGrpSpPr>
        <p:grpSpPr>
          <a:xfrm>
            <a:off x="8723343" y="4867795"/>
            <a:ext cx="614910" cy="1202910"/>
            <a:chOff x="8723343" y="4867795"/>
            <a:chExt cx="614910" cy="1202910"/>
          </a:xfrm>
        </p:grpSpPr>
        <p:grpSp>
          <p:nvGrpSpPr>
            <p:cNvPr id="131" name="Ομάδα 130"/>
            <p:cNvGrpSpPr/>
            <p:nvPr/>
          </p:nvGrpSpPr>
          <p:grpSpPr>
            <a:xfrm>
              <a:off x="8723343" y="5542275"/>
              <a:ext cx="614910" cy="528430"/>
              <a:chOff x="8745775" y="2336908"/>
              <a:chExt cx="614910" cy="528430"/>
            </a:xfrm>
          </p:grpSpPr>
          <p:sp>
            <p:nvSpPr>
              <p:cNvPr id="132" name="Ελεύθερη σχεδίαση 131"/>
              <p:cNvSpPr/>
              <p:nvPr/>
            </p:nvSpPr>
            <p:spPr>
              <a:xfrm>
                <a:off x="8951490" y="2336908"/>
                <a:ext cx="180000" cy="28080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133" name="TextBox 132"/>
              <p:cNvSpPr txBox="1"/>
              <p:nvPr/>
            </p:nvSpPr>
            <p:spPr>
              <a:xfrm>
                <a:off x="8745775" y="2603728"/>
                <a:ext cx="614910" cy="261610"/>
              </a:xfrm>
              <a:prstGeom prst="rect">
                <a:avLst/>
              </a:prstGeom>
              <a:noFill/>
            </p:spPr>
            <p:txBody>
              <a:bodyPr wrap="square" rtlCol="0">
                <a:spAutoFit/>
              </a:bodyPr>
              <a:lstStyle/>
              <a:p>
                <a:pPr algn="ctr"/>
                <a:r>
                  <a:rPr lang="el-GR" sz="1100" dirty="0">
                    <a:solidFill>
                      <a:srgbClr val="A6435C"/>
                    </a:solidFill>
                    <a:latin typeface="+mj-lt"/>
                  </a:rPr>
                  <a:t>+</a:t>
                </a:r>
                <a:r>
                  <a:rPr lang="en-US" sz="1100" dirty="0">
                    <a:solidFill>
                      <a:srgbClr val="A6435C"/>
                    </a:solidFill>
                    <a:latin typeface="+mj-lt"/>
                  </a:rPr>
                  <a:t>4%</a:t>
                </a:r>
                <a:endParaRPr lang="el-GR" sz="1100" dirty="0">
                  <a:solidFill>
                    <a:srgbClr val="A6435C"/>
                  </a:solidFill>
                  <a:latin typeface="+mj-lt"/>
                </a:endParaRPr>
              </a:p>
            </p:txBody>
          </p:sp>
        </p:grpSp>
        <p:grpSp>
          <p:nvGrpSpPr>
            <p:cNvPr id="134" name="Ομάδα 133"/>
            <p:cNvGrpSpPr/>
            <p:nvPr/>
          </p:nvGrpSpPr>
          <p:grpSpPr>
            <a:xfrm>
              <a:off x="8745465" y="4867795"/>
              <a:ext cx="525490" cy="542190"/>
              <a:chOff x="8796474" y="3221816"/>
              <a:chExt cx="525490" cy="542190"/>
            </a:xfrm>
          </p:grpSpPr>
          <p:sp>
            <p:nvSpPr>
              <p:cNvPr id="135" name="Ελεύθερη σχεδίαση 134"/>
              <p:cNvSpPr>
                <a:spLocks/>
              </p:cNvSpPr>
              <p:nvPr/>
            </p:nvSpPr>
            <p:spPr>
              <a:xfrm>
                <a:off x="8970460" y="3221816"/>
                <a:ext cx="180000" cy="28058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srgbClr val="65ACDD"/>
                  </a:solidFill>
                </a:endParaRPr>
              </a:p>
            </p:txBody>
          </p:sp>
          <p:sp>
            <p:nvSpPr>
              <p:cNvPr id="136" name="TextBox 135"/>
              <p:cNvSpPr txBox="1"/>
              <p:nvPr/>
            </p:nvSpPr>
            <p:spPr>
              <a:xfrm>
                <a:off x="8796474" y="3502396"/>
                <a:ext cx="525490" cy="261610"/>
              </a:xfrm>
              <a:prstGeom prst="rect">
                <a:avLst/>
              </a:prstGeom>
              <a:noFill/>
            </p:spPr>
            <p:txBody>
              <a:bodyPr wrap="square" rtlCol="0">
                <a:spAutoFit/>
              </a:bodyPr>
              <a:lstStyle/>
              <a:p>
                <a:pPr algn="ctr"/>
                <a:r>
                  <a:rPr lang="en-US" sz="1100" dirty="0">
                    <a:solidFill>
                      <a:srgbClr val="5B9BD5"/>
                    </a:solidFill>
                    <a:latin typeface="+mj-lt"/>
                  </a:rPr>
                  <a:t>+36%</a:t>
                </a:r>
                <a:endParaRPr lang="el-GR" sz="1100" dirty="0">
                  <a:solidFill>
                    <a:srgbClr val="5B9BD5"/>
                  </a:solidFill>
                  <a:latin typeface="+mj-lt"/>
                </a:endParaRPr>
              </a:p>
            </p:txBody>
          </p:sp>
        </p:grpSp>
      </p:grpSp>
      <p:grpSp>
        <p:nvGrpSpPr>
          <p:cNvPr id="137" name="Ομάδα 136"/>
          <p:cNvGrpSpPr/>
          <p:nvPr/>
        </p:nvGrpSpPr>
        <p:grpSpPr>
          <a:xfrm>
            <a:off x="11007628" y="4428276"/>
            <a:ext cx="491928" cy="361637"/>
            <a:chOff x="8669628" y="539023"/>
            <a:chExt cx="491928" cy="361637"/>
          </a:xfrm>
        </p:grpSpPr>
        <p:sp>
          <p:nvSpPr>
            <p:cNvPr id="138" name="TextBox 137"/>
            <p:cNvSpPr txBox="1"/>
            <p:nvPr/>
          </p:nvSpPr>
          <p:spPr>
            <a:xfrm>
              <a:off x="8669628" y="539023"/>
              <a:ext cx="429834" cy="361637"/>
            </a:xfrm>
            <a:prstGeom prst="rect">
              <a:avLst/>
            </a:prstGeom>
            <a:noFill/>
          </p:spPr>
          <p:txBody>
            <a:bodyPr wrap="square" rtlCol="0">
              <a:spAutoFit/>
            </a:bodyPr>
            <a:lstStyle/>
            <a:p>
              <a:pPr algn="ctr"/>
              <a:r>
                <a:rPr lang="en-US" sz="1050" dirty="0">
                  <a:solidFill>
                    <a:srgbClr val="5B9BD5"/>
                  </a:solidFill>
                  <a:latin typeface="+mj-lt"/>
                </a:rPr>
                <a:t>23</a:t>
              </a:r>
              <a:r>
                <a:rPr lang="el-GR" sz="1050" baseline="30000" dirty="0">
                  <a:solidFill>
                    <a:srgbClr val="5B9BD5"/>
                  </a:solidFill>
                  <a:latin typeface="+mj-lt"/>
                </a:rPr>
                <a:t>η</a:t>
              </a:r>
              <a:br>
                <a:rPr lang="el-GR" sz="1050" baseline="30000" dirty="0">
                  <a:solidFill>
                    <a:srgbClr val="5B9BD5"/>
                  </a:solidFill>
                  <a:latin typeface="+mj-lt"/>
                </a:rPr>
              </a:br>
              <a:r>
                <a:rPr lang="el-GR" sz="700" dirty="0">
                  <a:solidFill>
                    <a:srgbClr val="5B9BD5"/>
                  </a:solidFill>
                  <a:latin typeface="+mj-lt"/>
                </a:rPr>
                <a:t>2013</a:t>
              </a:r>
            </a:p>
          </p:txBody>
        </p:sp>
        <p:sp>
          <p:nvSpPr>
            <p:cNvPr id="139" name="Ελεύθερη σχεδίαση 138"/>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5B9BD5"/>
            </a:solidFill>
            <a:ln w="539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140" name="Έλλειψη 139"/>
          <p:cNvSpPr/>
          <p:nvPr/>
        </p:nvSpPr>
        <p:spPr>
          <a:xfrm>
            <a:off x="11019550" y="3782290"/>
            <a:ext cx="576285" cy="57628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2000" dirty="0">
                <a:latin typeface="+mj-lt"/>
              </a:rPr>
              <a:t>19</a:t>
            </a:r>
            <a:r>
              <a:rPr lang="el-GR" sz="2000" baseline="30000" dirty="0">
                <a:latin typeface="+mj-lt"/>
              </a:rPr>
              <a:t>η</a:t>
            </a:r>
          </a:p>
        </p:txBody>
      </p:sp>
      <p:grpSp>
        <p:nvGrpSpPr>
          <p:cNvPr id="11" name="Ομάδα 10"/>
          <p:cNvGrpSpPr/>
          <p:nvPr/>
        </p:nvGrpSpPr>
        <p:grpSpPr>
          <a:xfrm>
            <a:off x="8708011" y="2234381"/>
            <a:ext cx="614910" cy="1002653"/>
            <a:chOff x="8708011" y="2234381"/>
            <a:chExt cx="614910" cy="1002653"/>
          </a:xfrm>
        </p:grpSpPr>
        <p:sp>
          <p:nvSpPr>
            <p:cNvPr id="122" name="TextBox 121"/>
            <p:cNvSpPr txBox="1"/>
            <p:nvPr/>
          </p:nvSpPr>
          <p:spPr>
            <a:xfrm>
              <a:off x="8708011" y="2975424"/>
              <a:ext cx="614910" cy="261610"/>
            </a:xfrm>
            <a:prstGeom prst="rect">
              <a:avLst/>
            </a:prstGeom>
            <a:noFill/>
          </p:spPr>
          <p:txBody>
            <a:bodyPr wrap="square" rtlCol="0">
              <a:spAutoFit/>
            </a:bodyPr>
            <a:lstStyle/>
            <a:p>
              <a:pPr algn="ctr"/>
              <a:r>
                <a:rPr lang="en-US" sz="1100" dirty="0">
                  <a:solidFill>
                    <a:srgbClr val="A6435C"/>
                  </a:solidFill>
                  <a:latin typeface="+mj-lt"/>
                </a:rPr>
                <a:t>0%</a:t>
              </a:r>
              <a:endParaRPr lang="el-GR" sz="1100" dirty="0">
                <a:solidFill>
                  <a:srgbClr val="A6435C"/>
                </a:solidFill>
                <a:latin typeface="+mj-lt"/>
              </a:endParaRPr>
            </a:p>
          </p:txBody>
        </p:sp>
        <p:sp>
          <p:nvSpPr>
            <p:cNvPr id="125" name="TextBox 124"/>
            <p:cNvSpPr txBox="1"/>
            <p:nvPr/>
          </p:nvSpPr>
          <p:spPr>
            <a:xfrm>
              <a:off x="8708011" y="2314704"/>
              <a:ext cx="614910" cy="261610"/>
            </a:xfrm>
            <a:prstGeom prst="rect">
              <a:avLst/>
            </a:prstGeom>
            <a:noFill/>
          </p:spPr>
          <p:txBody>
            <a:bodyPr wrap="square" rtlCol="0">
              <a:spAutoFit/>
            </a:bodyPr>
            <a:lstStyle/>
            <a:p>
              <a:pPr algn="ctr"/>
              <a:r>
                <a:rPr lang="en-US" sz="1100" dirty="0">
                  <a:solidFill>
                    <a:srgbClr val="5B9BD5"/>
                  </a:solidFill>
                  <a:latin typeface="+mj-lt"/>
                </a:rPr>
                <a:t>0%</a:t>
              </a:r>
              <a:endParaRPr lang="el-GR" sz="1100" dirty="0">
                <a:solidFill>
                  <a:srgbClr val="5B9BD5"/>
                </a:solidFill>
                <a:latin typeface="+mj-lt"/>
              </a:endParaRPr>
            </a:p>
          </p:txBody>
        </p:sp>
        <p:sp>
          <p:nvSpPr>
            <p:cNvPr id="141" name="Στρογγυλεμένο ορθογώνιο 140"/>
            <p:cNvSpPr/>
            <p:nvPr/>
          </p:nvSpPr>
          <p:spPr>
            <a:xfrm>
              <a:off x="8925466" y="2903394"/>
              <a:ext cx="180000" cy="76200"/>
            </a:xfrm>
            <a:prstGeom prst="roundRect">
              <a:avLst/>
            </a:pr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142" name="Στρογγυλεμένο ορθογώνιο 141"/>
            <p:cNvSpPr/>
            <p:nvPr/>
          </p:nvSpPr>
          <p:spPr>
            <a:xfrm>
              <a:off x="8925466" y="2234381"/>
              <a:ext cx="180000" cy="76200"/>
            </a:xfrm>
            <a:prstGeom prst="roundRect">
              <a:avLst/>
            </a:prstGeom>
            <a:solidFill>
              <a:srgbClr val="5B9BD5"/>
            </a:solidFill>
            <a:ln w="53975"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srgbClr val="65ACDD"/>
                </a:solidFill>
              </a:endParaRPr>
            </a:p>
          </p:txBody>
        </p:sp>
      </p:grpSp>
      <p:sp>
        <p:nvSpPr>
          <p:cNvPr id="2" name="Θέση αριθμού διαφάνειας 3">
            <a:extLst>
              <a:ext uri="{FF2B5EF4-FFF2-40B4-BE49-F238E27FC236}">
                <a16:creationId xmlns:a16="http://schemas.microsoft.com/office/drawing/2014/main" xmlns="" id="{A80D60E2-4FEB-41B3-F7F9-34636A11A67B}"/>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13</a:t>
            </a:fld>
            <a:endParaRPr lang="el-GR" sz="2000" dirty="0">
              <a:solidFill>
                <a:srgbClr val="704748"/>
              </a:solidFill>
            </a:endParaRPr>
          </a:p>
        </p:txBody>
      </p:sp>
    </p:spTree>
    <p:extLst>
      <p:ext uri="{BB962C8B-B14F-4D97-AF65-F5344CB8AC3E}">
        <p14:creationId xmlns:p14="http://schemas.microsoft.com/office/powerpoint/2010/main" val="20571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heel(1)">
                                      <p:cBhvr>
                                        <p:cTn id="7" dur="500"/>
                                        <p:tgtEl>
                                          <p:spTgt spid="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heel(1)">
                                      <p:cBhvr>
                                        <p:cTn id="15" dur="500"/>
                                        <p:tgtEl>
                                          <p:spTgt spid="1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heel(1)">
                                      <p:cBhvr>
                                        <p:cTn id="23" dur="500"/>
                                        <p:tgtEl>
                                          <p:spTgt spid="9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wheel(1)">
                                      <p:cBhvr>
                                        <p:cTn id="31" dur="500"/>
                                        <p:tgtEl>
                                          <p:spTgt spid="1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7" grpId="0" animBg="1"/>
      <p:bldP spid="129" grpId="0" animBg="1"/>
      <p:bldP spid="1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εντάγωνο 1"/>
          <p:cNvSpPr/>
          <p:nvPr/>
        </p:nvSpPr>
        <p:spPr>
          <a:xfrm rot="16200000">
            <a:off x="2052681" y="4733814"/>
            <a:ext cx="1609917"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9" name="Γράφημα 38"/>
          <p:cNvGraphicFramePr/>
          <p:nvPr>
            <p:extLst>
              <p:ext uri="{D42A27DB-BD31-4B8C-83A1-F6EECF244321}">
                <p14:modId xmlns:p14="http://schemas.microsoft.com/office/powerpoint/2010/main" val="1830145160"/>
              </p:ext>
            </p:extLst>
          </p:nvPr>
        </p:nvGraphicFramePr>
        <p:xfrm>
          <a:off x="1543186" y="4109045"/>
          <a:ext cx="10316295" cy="2500939"/>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p:cNvSpPr txBox="1"/>
          <p:nvPr/>
        </p:nvSpPr>
        <p:spPr>
          <a:xfrm>
            <a:off x="2527792" y="1093119"/>
            <a:ext cx="8327136" cy="307777"/>
          </a:xfrm>
          <a:prstGeom prst="rect">
            <a:avLst/>
          </a:prstGeom>
          <a:noFill/>
        </p:spPr>
        <p:txBody>
          <a:bodyPr wrap="square" rtlCol="0">
            <a:spAutoFit/>
          </a:bodyPr>
          <a:lstStyle/>
          <a:p>
            <a:pPr algn="ctr"/>
            <a:r>
              <a:rPr lang="el-GR" sz="1400" dirty="0">
                <a:solidFill>
                  <a:srgbClr val="412F32"/>
                </a:solidFill>
                <a:latin typeface="+mj-lt"/>
              </a:rPr>
              <a:t>Πρωτοβάθμια εκπαίδευση</a:t>
            </a:r>
            <a:endParaRPr lang="el-GR" sz="1050" i="1" dirty="0">
              <a:solidFill>
                <a:srgbClr val="412F32"/>
              </a:solidFill>
              <a:latin typeface="+mj-lt"/>
            </a:endParaRPr>
          </a:p>
        </p:txBody>
      </p:sp>
      <p:sp>
        <p:nvSpPr>
          <p:cNvPr id="22" name="Πεντάγωνο 21"/>
          <p:cNvSpPr/>
          <p:nvPr/>
        </p:nvSpPr>
        <p:spPr>
          <a:xfrm rot="16200000">
            <a:off x="2155459" y="2047475"/>
            <a:ext cx="1476000"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Έλλειψη 26"/>
          <p:cNvSpPr/>
          <p:nvPr/>
        </p:nvSpPr>
        <p:spPr>
          <a:xfrm>
            <a:off x="2605316" y="878457"/>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3</a:t>
            </a:r>
            <a:r>
              <a:rPr lang="el-GR" sz="2000" baseline="30000" dirty="0">
                <a:latin typeface="+mj-lt"/>
              </a:rPr>
              <a:t>η</a:t>
            </a:r>
          </a:p>
        </p:txBody>
      </p:sp>
      <p:sp>
        <p:nvSpPr>
          <p:cNvPr id="48" name="TextBox 47"/>
          <p:cNvSpPr txBox="1"/>
          <p:nvPr/>
        </p:nvSpPr>
        <p:spPr>
          <a:xfrm>
            <a:off x="2537765" y="3831733"/>
            <a:ext cx="8327136" cy="307777"/>
          </a:xfrm>
          <a:prstGeom prst="rect">
            <a:avLst/>
          </a:prstGeom>
          <a:noFill/>
        </p:spPr>
        <p:txBody>
          <a:bodyPr wrap="square" rtlCol="0">
            <a:spAutoFit/>
          </a:bodyPr>
          <a:lstStyle/>
          <a:p>
            <a:pPr algn="ctr"/>
            <a:r>
              <a:rPr lang="el-GR" sz="1400" dirty="0">
                <a:solidFill>
                  <a:srgbClr val="412F32"/>
                </a:solidFill>
                <a:latin typeface="+mj-lt"/>
              </a:rPr>
              <a:t>Κατώτερη δευτεροβάθμια εκπαίδευση</a:t>
            </a:r>
            <a:endParaRPr lang="el-GR" sz="1050" i="1" dirty="0">
              <a:solidFill>
                <a:srgbClr val="412F32"/>
              </a:solidFill>
              <a:latin typeface="+mj-lt"/>
            </a:endParaRPr>
          </a:p>
        </p:txBody>
      </p:sp>
      <p:graphicFrame>
        <p:nvGraphicFramePr>
          <p:cNvPr id="51" name="Γράφημα 50"/>
          <p:cNvGraphicFramePr/>
          <p:nvPr>
            <p:extLst>
              <p:ext uri="{D42A27DB-BD31-4B8C-83A1-F6EECF244321}">
                <p14:modId xmlns:p14="http://schemas.microsoft.com/office/powerpoint/2010/main" val="2451446639"/>
              </p:ext>
            </p:extLst>
          </p:nvPr>
        </p:nvGraphicFramePr>
        <p:xfrm>
          <a:off x="1543186" y="1355014"/>
          <a:ext cx="10316295" cy="2500939"/>
        </p:xfrm>
        <a:graphic>
          <a:graphicData uri="http://schemas.openxmlformats.org/drawingml/2006/chart">
            <c:chart xmlns:c="http://schemas.openxmlformats.org/drawingml/2006/chart" xmlns:r="http://schemas.openxmlformats.org/officeDocument/2006/relationships" r:id="rId3"/>
          </a:graphicData>
        </a:graphic>
      </p:graphicFrame>
      <p:sp>
        <p:nvSpPr>
          <p:cNvPr id="28" name="Έλλειψη 27"/>
          <p:cNvSpPr/>
          <p:nvPr/>
        </p:nvSpPr>
        <p:spPr>
          <a:xfrm>
            <a:off x="2550445" y="3497167"/>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3</a:t>
            </a:r>
            <a:r>
              <a:rPr lang="el-GR" sz="2000" baseline="30000" dirty="0">
                <a:latin typeface="+mj-lt"/>
              </a:rPr>
              <a:t>η</a:t>
            </a:r>
          </a:p>
        </p:txBody>
      </p:sp>
      <p:grpSp>
        <p:nvGrpSpPr>
          <p:cNvPr id="37" name="Ομάδα 36"/>
          <p:cNvGrpSpPr/>
          <p:nvPr/>
        </p:nvGrpSpPr>
        <p:grpSpPr>
          <a:xfrm>
            <a:off x="1963349" y="3639541"/>
            <a:ext cx="491928" cy="361637"/>
            <a:chOff x="8669628" y="539023"/>
            <a:chExt cx="491928" cy="361637"/>
          </a:xfrm>
        </p:grpSpPr>
        <p:sp>
          <p:nvSpPr>
            <p:cNvPr id="38" name="TextBox 37"/>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7</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2013</a:t>
              </a:r>
            </a:p>
          </p:txBody>
        </p:sp>
        <p:sp>
          <p:nvSpPr>
            <p:cNvPr id="46" name="Ελεύθερη σχεδίαση 45"/>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Η διδασκαλία των ξένων γλωσσών στα σχολεία</a:t>
                </a:r>
              </a:p>
            </p:txBody>
          </p:sp>
        </p:grpSp>
        <p:pic>
          <p:nvPicPr>
            <p:cNvPr id="34" name="Picture 9" descr="C:\Users\pol\Pictures\Εικόνες ΚΑΝΕΠ\ΚΑΝΕΠ (Σήμ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7" name="Ομάδα 6"/>
          <p:cNvGrpSpPr/>
          <p:nvPr/>
        </p:nvGrpSpPr>
        <p:grpSpPr>
          <a:xfrm>
            <a:off x="10910494" y="686755"/>
            <a:ext cx="1125537" cy="860513"/>
            <a:chOff x="10910494" y="686755"/>
            <a:chExt cx="1125537" cy="860513"/>
          </a:xfrm>
        </p:grpSpPr>
        <p:sp>
          <p:nvSpPr>
            <p:cNvPr id="40" name="Ελεύθερη σχεδίαση 39"/>
            <p:cNvSpPr/>
            <p:nvPr/>
          </p:nvSpPr>
          <p:spPr>
            <a:xfrm>
              <a:off x="11301485" y="890062"/>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41" name="TextBox 40"/>
            <p:cNvSpPr txBox="1"/>
            <p:nvPr/>
          </p:nvSpPr>
          <p:spPr>
            <a:xfrm>
              <a:off x="10910494" y="1242607"/>
              <a:ext cx="1125537" cy="276999"/>
            </a:xfrm>
            <a:prstGeom prst="rect">
              <a:avLst/>
            </a:prstGeom>
            <a:noFill/>
          </p:spPr>
          <p:txBody>
            <a:bodyPr wrap="square" rtlCol="0">
              <a:spAutoFit/>
            </a:bodyPr>
            <a:lstStyle/>
            <a:p>
              <a:pPr algn="ctr"/>
              <a:r>
                <a:rPr lang="el-GR" sz="1200" dirty="0">
                  <a:solidFill>
                    <a:srgbClr val="A6435C"/>
                  </a:solidFill>
                  <a:latin typeface="+mj-lt"/>
                </a:rPr>
                <a:t>+</a:t>
              </a:r>
              <a:r>
                <a:rPr lang="en-US" sz="1200" dirty="0">
                  <a:solidFill>
                    <a:srgbClr val="A6435C"/>
                  </a:solidFill>
                  <a:latin typeface="+mj-lt"/>
                </a:rPr>
                <a:t>3</a:t>
              </a:r>
              <a:r>
                <a:rPr lang="el-GR" sz="1200" dirty="0">
                  <a:solidFill>
                    <a:srgbClr val="A6435C"/>
                  </a:solidFill>
                  <a:latin typeface="+mj-lt"/>
                </a:rPr>
                <a:t>4,7</a:t>
              </a:r>
              <a:r>
                <a:rPr lang="en-US" sz="1200" dirty="0">
                  <a:solidFill>
                    <a:srgbClr val="A6435C"/>
                  </a:solidFill>
                  <a:latin typeface="+mj-lt"/>
                </a:rPr>
                <a:t>%</a:t>
              </a:r>
              <a:endParaRPr lang="el-GR" sz="1200" dirty="0">
                <a:solidFill>
                  <a:srgbClr val="A6435C"/>
                </a:solidFill>
                <a:latin typeface="+mj-lt"/>
              </a:endParaRPr>
            </a:p>
          </p:txBody>
        </p:sp>
        <p:sp>
          <p:nvSpPr>
            <p:cNvPr id="42" name="TextBox 41"/>
            <p:cNvSpPr txBox="1"/>
            <p:nvPr/>
          </p:nvSpPr>
          <p:spPr>
            <a:xfrm rot="16200000">
              <a:off x="10667962" y="929781"/>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3-2022</a:t>
              </a:r>
            </a:p>
          </p:txBody>
        </p:sp>
      </p:grpSp>
      <p:grpSp>
        <p:nvGrpSpPr>
          <p:cNvPr id="8" name="Ομάδα 7"/>
          <p:cNvGrpSpPr/>
          <p:nvPr/>
        </p:nvGrpSpPr>
        <p:grpSpPr>
          <a:xfrm>
            <a:off x="10847456" y="3437166"/>
            <a:ext cx="1125537" cy="860513"/>
            <a:chOff x="10847456" y="3437166"/>
            <a:chExt cx="1125537" cy="860513"/>
          </a:xfrm>
        </p:grpSpPr>
        <p:sp>
          <p:nvSpPr>
            <p:cNvPr id="43" name="Ελεύθερη σχεδίαση 42"/>
            <p:cNvSpPr/>
            <p:nvPr/>
          </p:nvSpPr>
          <p:spPr>
            <a:xfrm>
              <a:off x="11238447" y="3640473"/>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44" name="TextBox 43"/>
            <p:cNvSpPr txBox="1"/>
            <p:nvPr/>
          </p:nvSpPr>
          <p:spPr>
            <a:xfrm>
              <a:off x="10847456" y="3993018"/>
              <a:ext cx="1125537" cy="276999"/>
            </a:xfrm>
            <a:prstGeom prst="rect">
              <a:avLst/>
            </a:prstGeom>
            <a:noFill/>
          </p:spPr>
          <p:txBody>
            <a:bodyPr wrap="square" rtlCol="0">
              <a:spAutoFit/>
            </a:bodyPr>
            <a:lstStyle/>
            <a:p>
              <a:pPr algn="ctr"/>
              <a:r>
                <a:rPr lang="en-US" sz="1200" dirty="0">
                  <a:solidFill>
                    <a:srgbClr val="A6435C"/>
                  </a:solidFill>
                  <a:latin typeface="+mj-lt"/>
                </a:rPr>
                <a:t>+</a:t>
              </a:r>
              <a:r>
                <a:rPr lang="el-GR" sz="1200" dirty="0">
                  <a:solidFill>
                    <a:srgbClr val="A6435C"/>
                  </a:solidFill>
                  <a:latin typeface="+mj-lt"/>
                </a:rPr>
                <a:t>1,3</a:t>
              </a:r>
              <a:r>
                <a:rPr lang="en-US" sz="1200" dirty="0">
                  <a:solidFill>
                    <a:srgbClr val="A6435C"/>
                  </a:solidFill>
                  <a:latin typeface="+mj-lt"/>
                </a:rPr>
                <a:t>%</a:t>
              </a:r>
              <a:endParaRPr lang="el-GR" sz="1200" dirty="0">
                <a:solidFill>
                  <a:srgbClr val="A6435C"/>
                </a:solidFill>
                <a:latin typeface="+mj-lt"/>
              </a:endParaRPr>
            </a:p>
          </p:txBody>
        </p:sp>
        <p:sp>
          <p:nvSpPr>
            <p:cNvPr id="45" name="TextBox 44"/>
            <p:cNvSpPr txBox="1"/>
            <p:nvPr/>
          </p:nvSpPr>
          <p:spPr>
            <a:xfrm rot="16200000">
              <a:off x="10604924" y="3680192"/>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3-2022</a:t>
              </a:r>
            </a:p>
          </p:txBody>
        </p:sp>
      </p:grpSp>
      <p:sp>
        <p:nvSpPr>
          <p:cNvPr id="50" name="TextBox 49"/>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UOE</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pSp>
        <p:nvGrpSpPr>
          <p:cNvPr id="6" name="Ομάδα 5"/>
          <p:cNvGrpSpPr/>
          <p:nvPr/>
        </p:nvGrpSpPr>
        <p:grpSpPr>
          <a:xfrm>
            <a:off x="4343400" y="6490628"/>
            <a:ext cx="4152900" cy="261610"/>
            <a:chOff x="4343400" y="6490628"/>
            <a:chExt cx="4152900" cy="261610"/>
          </a:xfrm>
        </p:grpSpPr>
        <p:grpSp>
          <p:nvGrpSpPr>
            <p:cNvPr id="52" name="Ομάδα 51"/>
            <p:cNvGrpSpPr/>
            <p:nvPr/>
          </p:nvGrpSpPr>
          <p:grpSpPr>
            <a:xfrm>
              <a:off x="4343400" y="6490628"/>
              <a:ext cx="4152900" cy="261610"/>
              <a:chOff x="6591300" y="5572728"/>
              <a:chExt cx="4152900" cy="261610"/>
            </a:xfrm>
          </p:grpSpPr>
          <p:sp>
            <p:nvSpPr>
              <p:cNvPr id="54" name="TextBox 53"/>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2013	2022</a:t>
                </a:r>
                <a:endParaRPr lang="el-GR" sz="1100" i="1" dirty="0">
                  <a:solidFill>
                    <a:srgbClr val="412F32"/>
                  </a:solidFill>
                  <a:latin typeface="+mj-lt"/>
                </a:endParaRPr>
              </a:p>
            </p:txBody>
          </p:sp>
          <p:sp>
            <p:nvSpPr>
              <p:cNvPr id="53" name="Ορθογώνιο 52"/>
              <p:cNvSpPr/>
              <p:nvPr/>
            </p:nvSpPr>
            <p:spPr>
              <a:xfrm>
                <a:off x="8867778"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Έλλειψη 4"/>
            <p:cNvSpPr/>
            <p:nvPr/>
          </p:nvSpPr>
          <p:spPr>
            <a:xfrm>
              <a:off x="5685503" y="6588109"/>
              <a:ext cx="72000" cy="72000"/>
            </a:xfrm>
            <a:prstGeom prst="ellipse">
              <a:avLst/>
            </a:prstGeom>
            <a:solidFill>
              <a:srgbClr val="C1DEF1"/>
            </a:solidFill>
            <a:ln w="9525">
              <a:solidFill>
                <a:srgbClr val="EDD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5" name="TextBox 54"/>
          <p:cNvSpPr txBox="1"/>
          <p:nvPr/>
        </p:nvSpPr>
        <p:spPr>
          <a:xfrm>
            <a:off x="1966166" y="197878"/>
            <a:ext cx="8543338" cy="600164"/>
          </a:xfrm>
          <a:prstGeom prst="rect">
            <a:avLst/>
          </a:prstGeom>
          <a:noFill/>
        </p:spPr>
        <p:txBody>
          <a:bodyPr wrap="square" rtlCol="0">
            <a:spAutoFit/>
          </a:bodyPr>
          <a:lstStyle/>
          <a:p>
            <a:pPr algn="ctr"/>
            <a:r>
              <a:rPr lang="el-GR" sz="2000" dirty="0">
                <a:solidFill>
                  <a:srgbClr val="412F32"/>
                </a:solidFill>
                <a:latin typeface="+mj-lt"/>
              </a:rPr>
              <a:t>Ποσοστό μαθητών που διδάσκονται </a:t>
            </a:r>
            <a:r>
              <a:rPr lang="el-GR" sz="2000" dirty="0">
                <a:solidFill>
                  <a:srgbClr val="A6435C"/>
                </a:solidFill>
                <a:latin typeface="+mj-lt"/>
              </a:rPr>
              <a:t>δύο ή και περισσότερες </a:t>
            </a:r>
            <a:r>
              <a:rPr lang="el-GR" sz="2000" dirty="0">
                <a:solidFill>
                  <a:srgbClr val="412F32"/>
                </a:solidFill>
                <a:latin typeface="+mj-lt"/>
              </a:rPr>
              <a:t>ξένες γλώσσες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2013-2022)</a:t>
            </a:r>
          </a:p>
        </p:txBody>
      </p:sp>
      <p:grpSp>
        <p:nvGrpSpPr>
          <p:cNvPr id="3" name="Ομάδα 2"/>
          <p:cNvGrpSpPr/>
          <p:nvPr/>
        </p:nvGrpSpPr>
        <p:grpSpPr>
          <a:xfrm>
            <a:off x="1975875" y="986437"/>
            <a:ext cx="552328" cy="361637"/>
            <a:chOff x="3090300" y="986437"/>
            <a:chExt cx="552328" cy="361637"/>
          </a:xfrm>
        </p:grpSpPr>
        <p:sp>
          <p:nvSpPr>
            <p:cNvPr id="25" name="TextBox 24"/>
            <p:cNvSpPr txBox="1"/>
            <p:nvPr/>
          </p:nvSpPr>
          <p:spPr>
            <a:xfrm>
              <a:off x="3090300" y="986437"/>
              <a:ext cx="429834" cy="361637"/>
            </a:xfrm>
            <a:prstGeom prst="rect">
              <a:avLst/>
            </a:prstGeom>
            <a:noFill/>
          </p:spPr>
          <p:txBody>
            <a:bodyPr wrap="square" rtlCol="0">
              <a:spAutoFit/>
            </a:bodyPr>
            <a:lstStyle/>
            <a:p>
              <a:pPr algn="ctr"/>
              <a:r>
                <a:rPr lang="el-GR" sz="1050" dirty="0">
                  <a:solidFill>
                    <a:srgbClr val="A6435C"/>
                  </a:solidFill>
                  <a:latin typeface="+mj-lt"/>
                </a:rPr>
                <a:t>3</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2013</a:t>
              </a:r>
            </a:p>
          </p:txBody>
        </p:sp>
        <p:sp>
          <p:nvSpPr>
            <p:cNvPr id="56" name="Στρογγυλεμένο ορθογώνιο 55"/>
            <p:cNvSpPr/>
            <p:nvPr/>
          </p:nvSpPr>
          <p:spPr>
            <a:xfrm>
              <a:off x="3462628" y="1141749"/>
              <a:ext cx="180000" cy="76200"/>
            </a:xfrm>
            <a:prstGeom prst="roundRect">
              <a:avLst/>
            </a:pr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4" name="Θέση αριθμού διαφάνειας 3">
            <a:extLst>
              <a:ext uri="{FF2B5EF4-FFF2-40B4-BE49-F238E27FC236}">
                <a16:creationId xmlns:a16="http://schemas.microsoft.com/office/drawing/2014/main" xmlns="" id="{0B171B7F-EDEE-9762-C458-6EE76ABE7891}"/>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14</a:t>
            </a:fld>
            <a:endParaRPr lang="el-GR" sz="2000" dirty="0">
              <a:solidFill>
                <a:srgbClr val="704748"/>
              </a:solidFill>
            </a:endParaRPr>
          </a:p>
        </p:txBody>
      </p:sp>
    </p:spTree>
    <p:extLst>
      <p:ext uri="{BB962C8B-B14F-4D97-AF65-F5344CB8AC3E}">
        <p14:creationId xmlns:p14="http://schemas.microsoft.com/office/powerpoint/2010/main" val="9667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εντάγωνο 1"/>
          <p:cNvSpPr/>
          <p:nvPr/>
        </p:nvSpPr>
        <p:spPr>
          <a:xfrm rot="16200000">
            <a:off x="9899396" y="4989103"/>
            <a:ext cx="1099337"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9" name="Γράφημα 38"/>
          <p:cNvGraphicFramePr/>
          <p:nvPr>
            <p:extLst>
              <p:ext uri="{D42A27DB-BD31-4B8C-83A1-F6EECF244321}">
                <p14:modId xmlns:p14="http://schemas.microsoft.com/office/powerpoint/2010/main" val="579316077"/>
              </p:ext>
            </p:extLst>
          </p:nvPr>
        </p:nvGraphicFramePr>
        <p:xfrm>
          <a:off x="1543186" y="4109045"/>
          <a:ext cx="10316295" cy="2500939"/>
        </p:xfrm>
        <a:graphic>
          <a:graphicData uri="http://schemas.openxmlformats.org/drawingml/2006/chart">
            <c:chart xmlns:c="http://schemas.openxmlformats.org/drawingml/2006/chart" xmlns:r="http://schemas.openxmlformats.org/officeDocument/2006/relationships" r:id="rId2"/>
          </a:graphicData>
        </a:graphic>
      </p:graphicFrame>
      <p:sp>
        <p:nvSpPr>
          <p:cNvPr id="22" name="Πεντάγωνο 21"/>
          <p:cNvSpPr/>
          <p:nvPr/>
        </p:nvSpPr>
        <p:spPr>
          <a:xfrm rot="16200000">
            <a:off x="7430427" y="2321817"/>
            <a:ext cx="1289265"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TextBox 47"/>
          <p:cNvSpPr txBox="1"/>
          <p:nvPr/>
        </p:nvSpPr>
        <p:spPr>
          <a:xfrm>
            <a:off x="2537765" y="3831733"/>
            <a:ext cx="8327136" cy="307777"/>
          </a:xfrm>
          <a:prstGeom prst="rect">
            <a:avLst/>
          </a:prstGeom>
          <a:noFill/>
        </p:spPr>
        <p:txBody>
          <a:bodyPr wrap="square" rtlCol="0">
            <a:spAutoFit/>
          </a:bodyPr>
          <a:lstStyle/>
          <a:p>
            <a:pPr algn="ctr"/>
            <a:r>
              <a:rPr lang="el-GR" sz="1400" dirty="0">
                <a:solidFill>
                  <a:srgbClr val="412F32"/>
                </a:solidFill>
                <a:latin typeface="+mj-lt"/>
              </a:rPr>
              <a:t>Ανώτερη δευτεροβάθμια - επαγγελματική</a:t>
            </a:r>
            <a:endParaRPr lang="el-GR" sz="1050" i="1" dirty="0">
              <a:solidFill>
                <a:srgbClr val="412F32"/>
              </a:solidFill>
              <a:latin typeface="+mj-lt"/>
            </a:endParaRPr>
          </a:p>
        </p:txBody>
      </p:sp>
      <p:graphicFrame>
        <p:nvGraphicFramePr>
          <p:cNvPr id="51" name="Γράφημα 50"/>
          <p:cNvGraphicFramePr/>
          <p:nvPr>
            <p:extLst>
              <p:ext uri="{D42A27DB-BD31-4B8C-83A1-F6EECF244321}">
                <p14:modId xmlns:p14="http://schemas.microsoft.com/office/powerpoint/2010/main" val="913321221"/>
              </p:ext>
            </p:extLst>
          </p:nvPr>
        </p:nvGraphicFramePr>
        <p:xfrm>
          <a:off x="1543186" y="1535989"/>
          <a:ext cx="10316295" cy="2500939"/>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p:cNvSpPr txBox="1"/>
          <p:nvPr/>
        </p:nvSpPr>
        <p:spPr>
          <a:xfrm>
            <a:off x="2527792" y="1093119"/>
            <a:ext cx="8327136" cy="307777"/>
          </a:xfrm>
          <a:prstGeom prst="rect">
            <a:avLst/>
          </a:prstGeom>
          <a:noFill/>
        </p:spPr>
        <p:txBody>
          <a:bodyPr wrap="square" rtlCol="0">
            <a:spAutoFit/>
          </a:bodyPr>
          <a:lstStyle/>
          <a:p>
            <a:pPr algn="ctr"/>
            <a:r>
              <a:rPr lang="el-GR" sz="1400" dirty="0">
                <a:solidFill>
                  <a:srgbClr val="412F32"/>
                </a:solidFill>
                <a:latin typeface="+mj-lt"/>
              </a:rPr>
              <a:t>Ανώτερη δευτεροβάθμια - γενική</a:t>
            </a:r>
            <a:endParaRPr lang="el-GR" sz="1050" i="1" dirty="0">
              <a:solidFill>
                <a:srgbClr val="412F32"/>
              </a:solidFill>
              <a:latin typeface="+mj-lt"/>
            </a:endParaRPr>
          </a:p>
        </p:txBody>
      </p:sp>
      <p:sp>
        <p:nvSpPr>
          <p:cNvPr id="28" name="Έλλειψη 27"/>
          <p:cNvSpPr/>
          <p:nvPr/>
        </p:nvSpPr>
        <p:spPr>
          <a:xfrm>
            <a:off x="10151395" y="4001992"/>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23</a:t>
            </a:r>
            <a:r>
              <a:rPr lang="el-GR" sz="2000" baseline="30000" dirty="0">
                <a:latin typeface="+mj-lt"/>
              </a:rPr>
              <a:t>η</a:t>
            </a:r>
          </a:p>
        </p:txBody>
      </p:sp>
      <p:grpSp>
        <p:nvGrpSpPr>
          <p:cNvPr id="37" name="Ομάδα 36"/>
          <p:cNvGrpSpPr/>
          <p:nvPr/>
        </p:nvGrpSpPr>
        <p:grpSpPr>
          <a:xfrm>
            <a:off x="9564299" y="4144366"/>
            <a:ext cx="491928" cy="361637"/>
            <a:chOff x="8669628" y="539023"/>
            <a:chExt cx="491928" cy="361637"/>
          </a:xfrm>
        </p:grpSpPr>
        <p:sp>
          <p:nvSpPr>
            <p:cNvPr id="38" name="TextBox 37"/>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25</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2013</a:t>
              </a:r>
            </a:p>
          </p:txBody>
        </p:sp>
        <p:sp>
          <p:nvSpPr>
            <p:cNvPr id="46" name="Ελεύθερη σχεδίαση 45"/>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grpSp>
        <p:nvGrpSpPr>
          <p:cNvPr id="4" name="Ομάδα 3"/>
          <p:cNvGrpSpPr/>
          <p:nvPr/>
        </p:nvGrpSpPr>
        <p:grpSpPr>
          <a:xfrm>
            <a:off x="8271900" y="1376962"/>
            <a:ext cx="491928" cy="361637"/>
            <a:chOff x="8669628" y="539023"/>
            <a:chExt cx="491928" cy="361637"/>
          </a:xfrm>
        </p:grpSpPr>
        <p:sp>
          <p:nvSpPr>
            <p:cNvPr id="25" name="TextBox 24"/>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27</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2013</a:t>
              </a:r>
            </a:p>
          </p:txBody>
        </p:sp>
        <p:sp>
          <p:nvSpPr>
            <p:cNvPr id="24" name="Ελεύθερη σχεδίαση 23"/>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27" name="Έλλειψη 26"/>
          <p:cNvSpPr/>
          <p:nvPr/>
        </p:nvSpPr>
        <p:spPr>
          <a:xfrm>
            <a:off x="7786916" y="1268982"/>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18</a:t>
            </a:r>
            <a:r>
              <a:rPr lang="el-GR" sz="2000" baseline="30000" dirty="0">
                <a:latin typeface="+mj-lt"/>
              </a:rPr>
              <a:t>η</a:t>
            </a:r>
          </a:p>
        </p:txBody>
      </p:sp>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Η διδασκαλία των ξένων γλωσσών στα σχολεία</a:t>
                </a:r>
              </a:p>
            </p:txBody>
          </p:sp>
        </p:grpSp>
        <p:pic>
          <p:nvPicPr>
            <p:cNvPr id="34" name="Picture 9" descr="C:\Users\pol\Pictures\Εικόνες ΚΑΝΕΠ\ΚΑΝΕΠ (Σήμ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3" name="Ομάδα 2"/>
          <p:cNvGrpSpPr/>
          <p:nvPr/>
        </p:nvGrpSpPr>
        <p:grpSpPr>
          <a:xfrm>
            <a:off x="10910494" y="1382080"/>
            <a:ext cx="1125537" cy="860513"/>
            <a:chOff x="10910494" y="1382080"/>
            <a:chExt cx="1125537" cy="860513"/>
          </a:xfrm>
        </p:grpSpPr>
        <p:sp>
          <p:nvSpPr>
            <p:cNvPr id="40" name="Ελεύθερη σχεδίαση 39"/>
            <p:cNvSpPr/>
            <p:nvPr/>
          </p:nvSpPr>
          <p:spPr>
            <a:xfrm>
              <a:off x="11301485" y="1575862"/>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41" name="TextBox 40"/>
            <p:cNvSpPr txBox="1"/>
            <p:nvPr/>
          </p:nvSpPr>
          <p:spPr>
            <a:xfrm>
              <a:off x="10910494" y="1937932"/>
              <a:ext cx="1125537" cy="276999"/>
            </a:xfrm>
            <a:prstGeom prst="rect">
              <a:avLst/>
            </a:prstGeom>
            <a:noFill/>
          </p:spPr>
          <p:txBody>
            <a:bodyPr wrap="square" rtlCol="0">
              <a:spAutoFit/>
            </a:bodyPr>
            <a:lstStyle/>
            <a:p>
              <a:pPr algn="ctr"/>
              <a:r>
                <a:rPr lang="el-GR" sz="1200" dirty="0">
                  <a:solidFill>
                    <a:srgbClr val="A6435C"/>
                  </a:solidFill>
                  <a:latin typeface="+mj-lt"/>
                </a:rPr>
                <a:t>+2279</a:t>
              </a:r>
              <a:r>
                <a:rPr lang="en-US" sz="1200" dirty="0">
                  <a:solidFill>
                    <a:srgbClr val="A6435C"/>
                  </a:solidFill>
                  <a:latin typeface="+mj-lt"/>
                </a:rPr>
                <a:t>%</a:t>
              </a:r>
              <a:endParaRPr lang="el-GR" sz="1200" dirty="0">
                <a:solidFill>
                  <a:srgbClr val="A6435C"/>
                </a:solidFill>
                <a:latin typeface="+mj-lt"/>
              </a:endParaRPr>
            </a:p>
          </p:txBody>
        </p:sp>
        <p:sp>
          <p:nvSpPr>
            <p:cNvPr id="42" name="TextBox 41"/>
            <p:cNvSpPr txBox="1"/>
            <p:nvPr/>
          </p:nvSpPr>
          <p:spPr>
            <a:xfrm rot="16200000">
              <a:off x="10667962" y="1625106"/>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3-2022</a:t>
              </a:r>
            </a:p>
          </p:txBody>
        </p:sp>
      </p:grpSp>
      <p:grpSp>
        <p:nvGrpSpPr>
          <p:cNvPr id="7" name="Ομάδα 6"/>
          <p:cNvGrpSpPr/>
          <p:nvPr/>
        </p:nvGrpSpPr>
        <p:grpSpPr>
          <a:xfrm>
            <a:off x="10847456" y="4037241"/>
            <a:ext cx="1125537" cy="860513"/>
            <a:chOff x="10847456" y="4037241"/>
            <a:chExt cx="1125537" cy="860513"/>
          </a:xfrm>
        </p:grpSpPr>
        <p:sp>
          <p:nvSpPr>
            <p:cNvPr id="43" name="Ελεύθερη σχεδίαση 42"/>
            <p:cNvSpPr/>
            <p:nvPr/>
          </p:nvSpPr>
          <p:spPr>
            <a:xfrm>
              <a:off x="11238447" y="4240548"/>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44" name="TextBox 43"/>
            <p:cNvSpPr txBox="1"/>
            <p:nvPr/>
          </p:nvSpPr>
          <p:spPr>
            <a:xfrm>
              <a:off x="10847456" y="4593093"/>
              <a:ext cx="1125537" cy="276999"/>
            </a:xfrm>
            <a:prstGeom prst="rect">
              <a:avLst/>
            </a:prstGeom>
            <a:noFill/>
          </p:spPr>
          <p:txBody>
            <a:bodyPr wrap="square" rtlCol="0">
              <a:spAutoFit/>
            </a:bodyPr>
            <a:lstStyle/>
            <a:p>
              <a:pPr algn="ctr"/>
              <a:r>
                <a:rPr lang="en-US" sz="1200" dirty="0">
                  <a:solidFill>
                    <a:srgbClr val="A6435C"/>
                  </a:solidFill>
                  <a:latin typeface="+mj-lt"/>
                </a:rPr>
                <a:t>+</a:t>
              </a:r>
              <a:r>
                <a:rPr lang="el-GR" sz="1200" dirty="0">
                  <a:solidFill>
                    <a:srgbClr val="A6435C"/>
                  </a:solidFill>
                  <a:latin typeface="+mj-lt"/>
                </a:rPr>
                <a:t>700</a:t>
              </a:r>
              <a:r>
                <a:rPr lang="en-US" sz="1200" dirty="0">
                  <a:solidFill>
                    <a:srgbClr val="A6435C"/>
                  </a:solidFill>
                  <a:latin typeface="+mj-lt"/>
                </a:rPr>
                <a:t>%</a:t>
              </a:r>
              <a:endParaRPr lang="el-GR" sz="1200" dirty="0">
                <a:solidFill>
                  <a:srgbClr val="A6435C"/>
                </a:solidFill>
                <a:latin typeface="+mj-lt"/>
              </a:endParaRPr>
            </a:p>
          </p:txBody>
        </p:sp>
        <p:sp>
          <p:nvSpPr>
            <p:cNvPr id="45" name="TextBox 44"/>
            <p:cNvSpPr txBox="1"/>
            <p:nvPr/>
          </p:nvSpPr>
          <p:spPr>
            <a:xfrm rot="16200000">
              <a:off x="10604924" y="4280267"/>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3-2022</a:t>
              </a:r>
            </a:p>
          </p:txBody>
        </p:sp>
      </p:grpSp>
      <p:sp>
        <p:nvSpPr>
          <p:cNvPr id="50" name="TextBox 49"/>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UOE</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pSp>
        <p:nvGrpSpPr>
          <p:cNvPr id="6" name="Ομάδα 5"/>
          <p:cNvGrpSpPr/>
          <p:nvPr/>
        </p:nvGrpSpPr>
        <p:grpSpPr>
          <a:xfrm>
            <a:off x="4343400" y="6490628"/>
            <a:ext cx="4152900" cy="261610"/>
            <a:chOff x="4343400" y="6490628"/>
            <a:chExt cx="4152900" cy="261610"/>
          </a:xfrm>
        </p:grpSpPr>
        <p:grpSp>
          <p:nvGrpSpPr>
            <p:cNvPr id="52" name="Ομάδα 51"/>
            <p:cNvGrpSpPr/>
            <p:nvPr/>
          </p:nvGrpSpPr>
          <p:grpSpPr>
            <a:xfrm>
              <a:off x="4343400" y="6490628"/>
              <a:ext cx="4152900" cy="261610"/>
              <a:chOff x="6591300" y="5572728"/>
              <a:chExt cx="4152900" cy="261610"/>
            </a:xfrm>
          </p:grpSpPr>
          <p:sp>
            <p:nvSpPr>
              <p:cNvPr id="54" name="TextBox 53"/>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2013	2022</a:t>
                </a:r>
                <a:endParaRPr lang="el-GR" sz="1100" i="1" dirty="0">
                  <a:solidFill>
                    <a:srgbClr val="412F32"/>
                  </a:solidFill>
                  <a:latin typeface="+mj-lt"/>
                </a:endParaRPr>
              </a:p>
            </p:txBody>
          </p:sp>
          <p:sp>
            <p:nvSpPr>
              <p:cNvPr id="53" name="Ορθογώνιο 52"/>
              <p:cNvSpPr/>
              <p:nvPr/>
            </p:nvSpPr>
            <p:spPr>
              <a:xfrm>
                <a:off x="8867778"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Έλλειψη 4"/>
            <p:cNvSpPr/>
            <p:nvPr/>
          </p:nvSpPr>
          <p:spPr>
            <a:xfrm>
              <a:off x="5685503" y="6588109"/>
              <a:ext cx="72000" cy="72000"/>
            </a:xfrm>
            <a:prstGeom prst="ellipse">
              <a:avLst/>
            </a:prstGeom>
            <a:solidFill>
              <a:srgbClr val="C1DEF1"/>
            </a:solidFill>
            <a:ln w="9525">
              <a:solidFill>
                <a:srgbClr val="EDD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5" name="TextBox 54"/>
          <p:cNvSpPr txBox="1"/>
          <p:nvPr/>
        </p:nvSpPr>
        <p:spPr>
          <a:xfrm>
            <a:off x="1966166" y="197878"/>
            <a:ext cx="8543338" cy="600164"/>
          </a:xfrm>
          <a:prstGeom prst="rect">
            <a:avLst/>
          </a:prstGeom>
          <a:noFill/>
        </p:spPr>
        <p:txBody>
          <a:bodyPr wrap="square" rtlCol="0">
            <a:spAutoFit/>
          </a:bodyPr>
          <a:lstStyle/>
          <a:p>
            <a:pPr algn="ctr"/>
            <a:r>
              <a:rPr lang="el-GR" sz="2000" dirty="0">
                <a:solidFill>
                  <a:srgbClr val="412F32"/>
                </a:solidFill>
                <a:latin typeface="+mj-lt"/>
              </a:rPr>
              <a:t>Ποσοστό μαθητών που διδάσκονται </a:t>
            </a:r>
            <a:r>
              <a:rPr lang="el-GR" sz="2000" dirty="0">
                <a:solidFill>
                  <a:srgbClr val="A6435C"/>
                </a:solidFill>
                <a:latin typeface="+mj-lt"/>
              </a:rPr>
              <a:t>δύο ή και περισσότερες </a:t>
            </a:r>
            <a:r>
              <a:rPr lang="el-GR" sz="2000" dirty="0">
                <a:solidFill>
                  <a:srgbClr val="412F32"/>
                </a:solidFill>
                <a:latin typeface="+mj-lt"/>
              </a:rPr>
              <a:t>ξένες γλώσσες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2013-2022)</a:t>
            </a:r>
          </a:p>
        </p:txBody>
      </p:sp>
      <p:sp>
        <p:nvSpPr>
          <p:cNvPr id="8" name="Θέση αριθμού διαφάνειας 3">
            <a:extLst>
              <a:ext uri="{FF2B5EF4-FFF2-40B4-BE49-F238E27FC236}">
                <a16:creationId xmlns:a16="http://schemas.microsoft.com/office/drawing/2014/main" xmlns="" id="{085C820F-C3E2-DCD7-8417-E41A3B7F0ED3}"/>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15</a:t>
            </a:fld>
            <a:endParaRPr lang="el-GR" sz="2000" dirty="0">
              <a:solidFill>
                <a:srgbClr val="704748"/>
              </a:solidFill>
            </a:endParaRPr>
          </a:p>
        </p:txBody>
      </p:sp>
    </p:spTree>
    <p:extLst>
      <p:ext uri="{BB962C8B-B14F-4D97-AF65-F5344CB8AC3E}">
        <p14:creationId xmlns:p14="http://schemas.microsoft.com/office/powerpoint/2010/main" val="1806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8"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Η διδασκαλία των ξένων γλωσσών στα σχολεία</a:t>
                </a:r>
              </a:p>
            </p:txBody>
          </p:sp>
        </p:grpSp>
        <p:pic>
          <p:nvPicPr>
            <p:cNvPr id="34"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49" name="TextBox 48"/>
          <p:cNvSpPr txBox="1"/>
          <p:nvPr/>
        </p:nvSpPr>
        <p:spPr>
          <a:xfrm>
            <a:off x="2182368" y="197878"/>
            <a:ext cx="8327136" cy="600164"/>
          </a:xfrm>
          <a:prstGeom prst="rect">
            <a:avLst/>
          </a:prstGeom>
          <a:noFill/>
        </p:spPr>
        <p:txBody>
          <a:bodyPr wrap="square" rtlCol="0">
            <a:spAutoFit/>
          </a:bodyPr>
          <a:lstStyle/>
          <a:p>
            <a:pPr algn="ctr"/>
            <a:r>
              <a:rPr lang="el-GR" sz="2000" dirty="0">
                <a:solidFill>
                  <a:srgbClr val="412F32"/>
                </a:solidFill>
                <a:latin typeface="+mj-lt"/>
              </a:rPr>
              <a:t>Ξένες γλώσσες που διδάσκονται στα σχολεία στην</a:t>
            </a:r>
            <a:r>
              <a:rPr lang="el-GR" sz="2000" dirty="0">
                <a:solidFill>
                  <a:srgbClr val="A6435C"/>
                </a:solidFill>
                <a:latin typeface="+mj-lt"/>
              </a:rPr>
              <a:t> ΕΕ-27 </a:t>
            </a:r>
            <a:r>
              <a:rPr lang="el-GR" sz="2000" dirty="0">
                <a:solidFill>
                  <a:srgbClr val="412F32"/>
                </a:solidFill>
                <a:latin typeface="+mj-lt"/>
              </a:rPr>
              <a:t>και την </a:t>
            </a:r>
            <a:r>
              <a:rPr lang="el-GR" sz="2000" dirty="0">
                <a:solidFill>
                  <a:srgbClr val="5B9BD5"/>
                </a:solidFill>
                <a:latin typeface="+mj-lt"/>
              </a:rPr>
              <a:t>Ελλάδα</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 μαθητών πρωτοβάθμιας και δευτεροβάθμιας εκπαίδευσης ανά ξένη γλώσσα την περίοδο 2013-2022)</a:t>
            </a:r>
          </a:p>
        </p:txBody>
      </p:sp>
      <p:sp>
        <p:nvSpPr>
          <p:cNvPr id="50" name="TextBox 49"/>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UOE</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aphicFrame>
        <p:nvGraphicFramePr>
          <p:cNvPr id="56" name="Γράφημα 55"/>
          <p:cNvGraphicFramePr/>
          <p:nvPr>
            <p:extLst>
              <p:ext uri="{D42A27DB-BD31-4B8C-83A1-F6EECF244321}">
                <p14:modId xmlns:p14="http://schemas.microsoft.com/office/powerpoint/2010/main" val="2254553523"/>
              </p:ext>
            </p:extLst>
          </p:nvPr>
        </p:nvGraphicFramePr>
        <p:xfrm>
          <a:off x="1344020" y="793572"/>
          <a:ext cx="5220000" cy="5881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Γράφημα 58"/>
          <p:cNvGraphicFramePr/>
          <p:nvPr>
            <p:extLst>
              <p:ext uri="{D42A27DB-BD31-4B8C-83A1-F6EECF244321}">
                <p14:modId xmlns:p14="http://schemas.microsoft.com/office/powerpoint/2010/main" val="3455737159"/>
              </p:ext>
            </p:extLst>
          </p:nvPr>
        </p:nvGraphicFramePr>
        <p:xfrm>
          <a:off x="6690500" y="793572"/>
          <a:ext cx="5220000" cy="5881722"/>
        </p:xfrm>
        <a:graphic>
          <a:graphicData uri="http://schemas.openxmlformats.org/drawingml/2006/chart">
            <c:chart xmlns:c="http://schemas.openxmlformats.org/drawingml/2006/chart" xmlns:r="http://schemas.openxmlformats.org/officeDocument/2006/relationships" r:id="rId4"/>
          </a:graphicData>
        </a:graphic>
      </p:graphicFrame>
      <p:sp>
        <p:nvSpPr>
          <p:cNvPr id="2" name="Θέση αριθμού διαφάνειας 3">
            <a:extLst>
              <a:ext uri="{FF2B5EF4-FFF2-40B4-BE49-F238E27FC236}">
                <a16:creationId xmlns:a16="http://schemas.microsoft.com/office/drawing/2014/main" xmlns="" id="{B2FC7D60-3A8B-C698-584A-63AF70B58A6F}"/>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16</a:t>
            </a:fld>
            <a:endParaRPr lang="el-GR" sz="2000" dirty="0">
              <a:solidFill>
                <a:srgbClr val="704748"/>
              </a:solidFill>
            </a:endParaRPr>
          </a:p>
        </p:txBody>
      </p:sp>
    </p:spTree>
    <p:extLst>
      <p:ext uri="{BB962C8B-B14F-4D97-AF65-F5344CB8AC3E}">
        <p14:creationId xmlns:p14="http://schemas.microsoft.com/office/powerpoint/2010/main" val="316115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Πεντάγωνο 21"/>
          <p:cNvSpPr/>
          <p:nvPr/>
        </p:nvSpPr>
        <p:spPr>
          <a:xfrm rot="16200000">
            <a:off x="9890257" y="3127091"/>
            <a:ext cx="3273721"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Έλλειψη 26"/>
          <p:cNvSpPr/>
          <p:nvPr/>
        </p:nvSpPr>
        <p:spPr>
          <a:xfrm>
            <a:off x="11238974" y="1059213"/>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26</a:t>
            </a:r>
            <a:r>
              <a:rPr lang="el-GR" sz="2000" baseline="30000" dirty="0">
                <a:latin typeface="+mj-lt"/>
              </a:rPr>
              <a:t>η</a:t>
            </a:r>
          </a:p>
        </p:txBody>
      </p:sp>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Η διδασκαλία των ξένων γλωσσών στα σχολεία</a:t>
                </a:r>
              </a:p>
            </p:txBody>
          </p:sp>
        </p:grpSp>
        <p:pic>
          <p:nvPicPr>
            <p:cNvPr id="34"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OECD, PISA 2018</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sp>
        <p:nvSpPr>
          <p:cNvPr id="55" name="TextBox 54"/>
          <p:cNvSpPr txBox="1"/>
          <p:nvPr/>
        </p:nvSpPr>
        <p:spPr>
          <a:xfrm>
            <a:off x="1966166" y="197878"/>
            <a:ext cx="8543338" cy="907941"/>
          </a:xfrm>
          <a:prstGeom prst="rect">
            <a:avLst/>
          </a:prstGeom>
          <a:noFill/>
        </p:spPr>
        <p:txBody>
          <a:bodyPr wrap="square" rtlCol="0">
            <a:spAutoFit/>
          </a:bodyPr>
          <a:lstStyle/>
          <a:p>
            <a:pPr algn="ctr"/>
            <a:r>
              <a:rPr lang="el-GR" sz="2000" dirty="0">
                <a:solidFill>
                  <a:srgbClr val="A6435C"/>
                </a:solidFill>
                <a:latin typeface="+mj-lt"/>
              </a:rPr>
              <a:t>Χρόνος διδασκαλίας</a:t>
            </a:r>
            <a:r>
              <a:rPr lang="el-GR" sz="2000" dirty="0">
                <a:solidFill>
                  <a:srgbClr val="412F32"/>
                </a:solidFill>
                <a:latin typeface="+mj-lt"/>
              </a:rPr>
              <a:t> για το μάθημα της γλώσσας διδασκαλίας και για τα μαθήματα ξένων γλωσσών στους 15χρονους μαθητές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(εβδομαδιαίες ώρες διδασκαλίας το έτος 2018)</a:t>
            </a:r>
          </a:p>
        </p:txBody>
      </p:sp>
      <p:graphicFrame>
        <p:nvGraphicFramePr>
          <p:cNvPr id="51" name="Γράφημα 50"/>
          <p:cNvGraphicFramePr/>
          <p:nvPr>
            <p:extLst>
              <p:ext uri="{D42A27DB-BD31-4B8C-83A1-F6EECF244321}">
                <p14:modId xmlns:p14="http://schemas.microsoft.com/office/powerpoint/2010/main" val="852027091"/>
              </p:ext>
            </p:extLst>
          </p:nvPr>
        </p:nvGraphicFramePr>
        <p:xfrm>
          <a:off x="1543186" y="1535770"/>
          <a:ext cx="10316295" cy="4641749"/>
        </p:xfrm>
        <a:graphic>
          <a:graphicData uri="http://schemas.openxmlformats.org/drawingml/2006/chart">
            <c:chart xmlns:c="http://schemas.openxmlformats.org/drawingml/2006/chart" xmlns:r="http://schemas.openxmlformats.org/officeDocument/2006/relationships" r:id="rId3"/>
          </a:graphicData>
        </a:graphic>
      </p:graphicFrame>
      <p:sp>
        <p:nvSpPr>
          <p:cNvPr id="2" name="Θέση αριθμού διαφάνειας 3">
            <a:extLst>
              <a:ext uri="{FF2B5EF4-FFF2-40B4-BE49-F238E27FC236}">
                <a16:creationId xmlns:a16="http://schemas.microsoft.com/office/drawing/2014/main" xmlns="" id="{5DA738D2-6F20-E579-DEA6-D2117F89E999}"/>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17</a:t>
            </a:fld>
            <a:endParaRPr lang="el-GR" sz="2000" dirty="0">
              <a:solidFill>
                <a:srgbClr val="704748"/>
              </a:solidFill>
            </a:endParaRPr>
          </a:p>
        </p:txBody>
      </p:sp>
    </p:spTree>
    <p:extLst>
      <p:ext uri="{BB962C8B-B14F-4D97-AF65-F5344CB8AC3E}">
        <p14:creationId xmlns:p14="http://schemas.microsoft.com/office/powerpoint/2010/main" val="3321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9B5B8"/>
            </a:gs>
            <a:gs pos="0">
              <a:schemeClr val="bg1"/>
            </a:gs>
            <a:gs pos="19000">
              <a:srgbClr val="F1ECE7"/>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33" name="Ομάδα 32"/>
          <p:cNvGrpSpPr/>
          <p:nvPr/>
        </p:nvGrpSpPr>
        <p:grpSpPr>
          <a:xfrm>
            <a:off x="229097" y="923265"/>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solidFill>
                    <a:srgbClr val="9E7A7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solidFill>
                  <a:srgbClr val="9E7A7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noFill/>
                  </a:ln>
                  <a:solidFill>
                    <a:srgbClr val="9E7A7F"/>
                  </a:solid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34"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3141" y="5807976"/>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898762" y="2043817"/>
            <a:ext cx="7234814" cy="1200329"/>
          </a:xfrm>
          <a:prstGeom prst="rect">
            <a:avLst/>
          </a:prstGeom>
          <a:noFill/>
        </p:spPr>
        <p:txBody>
          <a:bodyPr wrap="square" rtlCol="0">
            <a:spAutoFit/>
          </a:bodyPr>
          <a:lstStyle/>
          <a:p>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Γνώση ξένων γλωσσών από τους ενήλικες</a:t>
            </a:r>
            <a:endParaRPr lang="el-GR" sz="2000" b="1" i="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endParaRPr>
          </a:p>
        </p:txBody>
      </p:sp>
      <p:sp>
        <p:nvSpPr>
          <p:cNvPr id="2" name="Έλλειψη 1"/>
          <p:cNvSpPr/>
          <p:nvPr/>
        </p:nvSpPr>
        <p:spPr>
          <a:xfrm>
            <a:off x="1420851" y="1900014"/>
            <a:ext cx="2041934" cy="2041934"/>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2469890" y="2351622"/>
            <a:ext cx="1575917" cy="1200329"/>
          </a:xfrm>
          <a:prstGeom prst="rect">
            <a:avLst/>
          </a:prstGeom>
          <a:noFill/>
        </p:spPr>
        <p:txBody>
          <a:bodyPr wrap="square" rtlCol="0">
            <a:spAutoFit/>
          </a:bodyPr>
          <a:lstStyle/>
          <a:p>
            <a:pPr algn="ctr"/>
            <a:r>
              <a:rPr lang="en-US" sz="7200" dirty="0">
                <a:solidFill>
                  <a:srgbClr val="EFE9EA"/>
                </a:solidFill>
                <a:latin typeface="Arial Rounded MT Bold" panose="020F0704030504030204" pitchFamily="34" charset="0"/>
              </a:rPr>
              <a:t>0</a:t>
            </a:r>
            <a:r>
              <a:rPr lang="el-GR" sz="7200" dirty="0">
                <a:solidFill>
                  <a:srgbClr val="EFE9EA"/>
                </a:solidFill>
                <a:latin typeface="Arial Rounded MT Bold" panose="020F0704030504030204" pitchFamily="34" charset="0"/>
              </a:rPr>
              <a:t>3</a:t>
            </a:r>
            <a:endParaRPr lang="el-GR" sz="4800" i="1" dirty="0">
              <a:solidFill>
                <a:srgbClr val="EFE9EA"/>
              </a:solidFill>
              <a:latin typeface="Arial Black" panose="020B0A04020102020204" pitchFamily="34" charset="0"/>
            </a:endParaRPr>
          </a:p>
        </p:txBody>
      </p:sp>
      <p:cxnSp>
        <p:nvCxnSpPr>
          <p:cNvPr id="4" name="Ευθεία γραμμή σύνδεσης 3"/>
          <p:cNvCxnSpPr/>
          <p:nvPr/>
        </p:nvCxnSpPr>
        <p:spPr>
          <a:xfrm>
            <a:off x="2441818" y="4180114"/>
            <a:ext cx="0" cy="2677886"/>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98762" y="3341783"/>
            <a:ext cx="7234814" cy="1400383"/>
          </a:xfrm>
          <a:prstGeom prst="rect">
            <a:avLst/>
          </a:prstGeom>
          <a:noFill/>
        </p:spPr>
        <p:txBody>
          <a:bodyPr wrap="square" rtlCol="0">
            <a:spAutoFit/>
          </a:bodyPr>
          <a:lstStyle/>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Πόσες και ποιες ξένες γλώσσες γνωρίζουν οι ευρωπαίοι πολίτες; Σε ποιο βαθμό τις μιλούν</a:t>
            </a:r>
            <a:r>
              <a:rPr lang="en-US" sz="1500" dirty="0">
                <a:solidFill>
                  <a:srgbClr val="412F32"/>
                </a:solidFill>
                <a:latin typeface="+mj-lt"/>
                <a:ea typeface="Cascadia Code SemiBold" panose="020B0609020000020004" pitchFamily="49" charset="0"/>
                <a:cs typeface="Cascadia Code SemiBold" panose="020B0609020000020004" pitchFamily="49" charset="0"/>
              </a:rPr>
              <a:t>; </a:t>
            </a:r>
            <a:r>
              <a:rPr lang="el-GR" sz="1500" dirty="0">
                <a:solidFill>
                  <a:srgbClr val="412F32"/>
                </a:solidFill>
                <a:latin typeface="+mj-lt"/>
                <a:ea typeface="Cascadia Code SemiBold" panose="020B0609020000020004" pitchFamily="49" charset="0"/>
                <a:cs typeface="Cascadia Code SemiBold" panose="020B0609020000020004" pitchFamily="49" charset="0"/>
              </a:rPr>
              <a:t>Ποια είναι η επίδοση της Ελλάδας σε σύγκριση με τα υπόλοιπα κράτη-μέλη της ΕΕ; Ποιοι είναι οι δημογραφικοί και οι κοινωνικοοικονομικοί παράγοντες διαφοροποίησης; Πώς εξελίχθηκε η γνώση ξένων γλωσσών την περίοδο 2011-2022;</a:t>
            </a:r>
          </a:p>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Τα δεδομένα προέρχονται από την Έρευνα Εκπαίδευσης Ενηλίκων (AES) της </a:t>
            </a:r>
            <a:r>
              <a:rPr lang="en-US" sz="1500" dirty="0">
                <a:solidFill>
                  <a:srgbClr val="412F32"/>
                </a:solidFill>
                <a:latin typeface="+mj-lt"/>
                <a:ea typeface="Cascadia Code SemiBold" panose="020B0609020000020004" pitchFamily="49" charset="0"/>
                <a:cs typeface="Cascadia Code SemiBold" panose="020B0609020000020004" pitchFamily="49" charset="0"/>
              </a:rPr>
              <a:t>Eurostat.</a:t>
            </a:r>
            <a:r>
              <a:rPr lang="el-GR" sz="1500" dirty="0">
                <a:solidFill>
                  <a:srgbClr val="412F32"/>
                </a:solidFill>
                <a:latin typeface="+mj-lt"/>
                <a:ea typeface="Cascadia Code SemiBold" panose="020B0609020000020004" pitchFamily="49" charset="0"/>
                <a:cs typeface="Cascadia Code SemiBold" panose="020B0609020000020004" pitchFamily="49" charset="0"/>
              </a:rPr>
              <a:t> </a:t>
            </a:r>
            <a:endParaRPr lang="el-GR" sz="1500" i="1" dirty="0">
              <a:solidFill>
                <a:srgbClr val="412F32"/>
              </a:solidFill>
              <a:latin typeface="+mj-lt"/>
              <a:ea typeface="Cascadia Code SemiBold" panose="020B0609020000020004" pitchFamily="49" charset="0"/>
              <a:cs typeface="Cascadia Code SemiBold" panose="020B0609020000020004" pitchFamily="49" charset="0"/>
            </a:endParaRPr>
          </a:p>
        </p:txBody>
      </p:sp>
    </p:spTree>
    <p:extLst>
      <p:ext uri="{BB962C8B-B14F-4D97-AF65-F5344CB8AC3E}">
        <p14:creationId xmlns:p14="http://schemas.microsoft.com/office/powerpoint/2010/main" val="302686447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εντάγωνο 1"/>
          <p:cNvSpPr/>
          <p:nvPr/>
        </p:nvSpPr>
        <p:spPr>
          <a:xfrm rot="16200000">
            <a:off x="1678363" y="4752740"/>
            <a:ext cx="1548000"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Πεντάγωνο 21"/>
          <p:cNvSpPr/>
          <p:nvPr/>
        </p:nvSpPr>
        <p:spPr>
          <a:xfrm rot="16200000">
            <a:off x="8362076" y="2037950"/>
            <a:ext cx="1476000"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7" name="Γράφημα 16"/>
          <p:cNvGraphicFramePr/>
          <p:nvPr>
            <p:extLst>
              <p:ext uri="{D42A27DB-BD31-4B8C-83A1-F6EECF244321}">
                <p14:modId xmlns:p14="http://schemas.microsoft.com/office/powerpoint/2010/main" val="1964460347"/>
              </p:ext>
            </p:extLst>
          </p:nvPr>
        </p:nvGraphicFramePr>
        <p:xfrm>
          <a:off x="1543186" y="1355014"/>
          <a:ext cx="10316295" cy="25009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82368" y="197878"/>
            <a:ext cx="8327136" cy="600164"/>
          </a:xfrm>
          <a:prstGeom prst="rect">
            <a:avLst/>
          </a:prstGeom>
          <a:noFill/>
        </p:spPr>
        <p:txBody>
          <a:bodyPr wrap="square" rtlCol="0">
            <a:spAutoFit/>
          </a:bodyPr>
          <a:lstStyle/>
          <a:p>
            <a:pPr algn="ctr"/>
            <a:r>
              <a:rPr lang="el-GR" sz="2000" dirty="0">
                <a:solidFill>
                  <a:srgbClr val="412F32"/>
                </a:solidFill>
                <a:latin typeface="+mj-lt"/>
              </a:rPr>
              <a:t>Αριθμός ξένων γλωσσών που γνωρίζουν οι ενήλικες (</a:t>
            </a:r>
            <a:r>
              <a:rPr lang="el-GR" sz="2000" dirty="0" err="1">
                <a:solidFill>
                  <a:srgbClr val="412F32"/>
                </a:solidFill>
                <a:latin typeface="+mj-lt"/>
              </a:rPr>
              <a:t>αυτοαναφερόμενος</a:t>
            </a:r>
            <a:r>
              <a:rPr lang="el-GR" sz="2000" dirty="0">
                <a:solidFill>
                  <a:srgbClr val="412F32"/>
                </a:solidFill>
                <a:latin typeface="+mj-lt"/>
              </a:rPr>
              <a:t>)</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(Ποσοστό ατόμων ηλικίας 25-64 ετών ανά κατηγορία την περίοδο 2011-2022)</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sp>
        <p:nvSpPr>
          <p:cNvPr id="28" name="Έλλειψη 27"/>
          <p:cNvSpPr/>
          <p:nvPr/>
        </p:nvSpPr>
        <p:spPr>
          <a:xfrm>
            <a:off x="2164219" y="3532760"/>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2</a:t>
            </a:r>
            <a:r>
              <a:rPr lang="el-GR" sz="2000" baseline="30000" dirty="0">
                <a:latin typeface="+mj-lt"/>
              </a:rPr>
              <a:t>η</a:t>
            </a:r>
          </a:p>
        </p:txBody>
      </p:sp>
      <p:sp>
        <p:nvSpPr>
          <p:cNvPr id="29" name="TextBox 28"/>
          <p:cNvSpPr txBox="1"/>
          <p:nvPr/>
        </p:nvSpPr>
        <p:spPr>
          <a:xfrm>
            <a:off x="2527792" y="1093119"/>
            <a:ext cx="8327136" cy="307777"/>
          </a:xfrm>
          <a:prstGeom prst="rect">
            <a:avLst/>
          </a:prstGeom>
          <a:noFill/>
        </p:spPr>
        <p:txBody>
          <a:bodyPr wrap="square" rtlCol="0">
            <a:spAutoFit/>
          </a:bodyPr>
          <a:lstStyle/>
          <a:p>
            <a:pPr algn="ctr"/>
            <a:r>
              <a:rPr lang="el-GR" sz="1400" dirty="0">
                <a:solidFill>
                  <a:srgbClr val="412F32"/>
                </a:solidFill>
                <a:latin typeface="+mj-lt"/>
              </a:rPr>
              <a:t>καμία γλώσσα</a:t>
            </a:r>
            <a:endParaRPr lang="el-GR" sz="1050" i="1" dirty="0">
              <a:solidFill>
                <a:srgbClr val="412F32"/>
              </a:solidFill>
              <a:latin typeface="+mj-lt"/>
            </a:endParaRPr>
          </a:p>
        </p:txBody>
      </p:sp>
      <p:sp>
        <p:nvSpPr>
          <p:cNvPr id="30" name="TextBox 29"/>
          <p:cNvSpPr txBox="1"/>
          <p:nvPr/>
        </p:nvSpPr>
        <p:spPr>
          <a:xfrm>
            <a:off x="2537765" y="3831733"/>
            <a:ext cx="8327136" cy="307777"/>
          </a:xfrm>
          <a:prstGeom prst="rect">
            <a:avLst/>
          </a:prstGeom>
          <a:noFill/>
        </p:spPr>
        <p:txBody>
          <a:bodyPr wrap="square" rtlCol="0">
            <a:spAutoFit/>
          </a:bodyPr>
          <a:lstStyle/>
          <a:p>
            <a:pPr algn="ctr"/>
            <a:r>
              <a:rPr lang="el-GR" sz="1400" dirty="0">
                <a:solidFill>
                  <a:srgbClr val="412F32"/>
                </a:solidFill>
                <a:latin typeface="+mj-lt"/>
              </a:rPr>
              <a:t>1 γλώσσα</a:t>
            </a:r>
            <a:endParaRPr lang="el-GR" sz="1050" i="1" dirty="0">
              <a:solidFill>
                <a:srgbClr val="412F32"/>
              </a:solidFill>
              <a:latin typeface="+mj-lt"/>
            </a:endParaRPr>
          </a:p>
        </p:txBody>
      </p:sp>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34"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aphicFrame>
        <p:nvGraphicFramePr>
          <p:cNvPr id="39" name="Γράφημα 38"/>
          <p:cNvGraphicFramePr/>
          <p:nvPr>
            <p:extLst>
              <p:ext uri="{D42A27DB-BD31-4B8C-83A1-F6EECF244321}">
                <p14:modId xmlns:p14="http://schemas.microsoft.com/office/powerpoint/2010/main" val="2306643645"/>
              </p:ext>
            </p:extLst>
          </p:nvPr>
        </p:nvGraphicFramePr>
        <p:xfrm>
          <a:off x="1543186" y="4109045"/>
          <a:ext cx="10316295" cy="2500939"/>
        </p:xfrm>
        <a:graphic>
          <a:graphicData uri="http://schemas.openxmlformats.org/drawingml/2006/chart">
            <c:chart xmlns:c="http://schemas.openxmlformats.org/drawingml/2006/chart" xmlns:r="http://schemas.openxmlformats.org/officeDocument/2006/relationships" r:id="rId4"/>
          </a:graphicData>
        </a:graphic>
      </p:graphicFrame>
      <p:sp>
        <p:nvSpPr>
          <p:cNvPr id="40" name="Ελεύθερη σχεδίαση 39"/>
          <p:cNvSpPr/>
          <p:nvPr/>
        </p:nvSpPr>
        <p:spPr>
          <a:xfrm rot="10800000">
            <a:off x="11301485" y="890062"/>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41" name="TextBox 40"/>
          <p:cNvSpPr txBox="1"/>
          <p:nvPr/>
        </p:nvSpPr>
        <p:spPr>
          <a:xfrm>
            <a:off x="10910494" y="1242607"/>
            <a:ext cx="1125537" cy="276999"/>
          </a:xfrm>
          <a:prstGeom prst="rect">
            <a:avLst/>
          </a:prstGeom>
          <a:noFill/>
        </p:spPr>
        <p:txBody>
          <a:bodyPr wrap="square" rtlCol="0">
            <a:spAutoFit/>
          </a:bodyPr>
          <a:lstStyle/>
          <a:p>
            <a:pPr algn="ctr"/>
            <a:r>
              <a:rPr lang="el-GR" sz="1200" dirty="0">
                <a:solidFill>
                  <a:srgbClr val="A6435C"/>
                </a:solidFill>
                <a:latin typeface="+mj-lt"/>
              </a:rPr>
              <a:t>-</a:t>
            </a:r>
            <a:r>
              <a:rPr lang="en-US" sz="1200" dirty="0">
                <a:solidFill>
                  <a:srgbClr val="A6435C"/>
                </a:solidFill>
                <a:latin typeface="+mj-lt"/>
              </a:rPr>
              <a:t>31,3%</a:t>
            </a:r>
            <a:endParaRPr lang="el-GR" sz="1200" dirty="0">
              <a:solidFill>
                <a:srgbClr val="A6435C"/>
              </a:solidFill>
              <a:latin typeface="+mj-lt"/>
            </a:endParaRPr>
          </a:p>
        </p:txBody>
      </p:sp>
      <p:sp>
        <p:nvSpPr>
          <p:cNvPr id="42" name="TextBox 41"/>
          <p:cNvSpPr txBox="1"/>
          <p:nvPr/>
        </p:nvSpPr>
        <p:spPr>
          <a:xfrm rot="16200000">
            <a:off x="10667962" y="929781"/>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1-2022</a:t>
            </a:r>
          </a:p>
        </p:txBody>
      </p:sp>
      <p:sp>
        <p:nvSpPr>
          <p:cNvPr id="43" name="Ελεύθερη σχεδίαση 42"/>
          <p:cNvSpPr/>
          <p:nvPr/>
        </p:nvSpPr>
        <p:spPr>
          <a:xfrm>
            <a:off x="11238447" y="3640473"/>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44" name="TextBox 43"/>
          <p:cNvSpPr txBox="1"/>
          <p:nvPr/>
        </p:nvSpPr>
        <p:spPr>
          <a:xfrm>
            <a:off x="10847456" y="3993018"/>
            <a:ext cx="1125537" cy="276999"/>
          </a:xfrm>
          <a:prstGeom prst="rect">
            <a:avLst/>
          </a:prstGeom>
          <a:noFill/>
        </p:spPr>
        <p:txBody>
          <a:bodyPr wrap="square" rtlCol="0">
            <a:spAutoFit/>
          </a:bodyPr>
          <a:lstStyle/>
          <a:p>
            <a:pPr algn="ctr"/>
            <a:r>
              <a:rPr lang="en-US" sz="1200" dirty="0">
                <a:solidFill>
                  <a:srgbClr val="A6435C"/>
                </a:solidFill>
                <a:latin typeface="+mj-lt"/>
              </a:rPr>
              <a:t>+27,9%</a:t>
            </a:r>
            <a:endParaRPr lang="el-GR" sz="1200" dirty="0">
              <a:solidFill>
                <a:srgbClr val="A6435C"/>
              </a:solidFill>
              <a:latin typeface="+mj-lt"/>
            </a:endParaRPr>
          </a:p>
        </p:txBody>
      </p:sp>
      <p:sp>
        <p:nvSpPr>
          <p:cNvPr id="45" name="TextBox 44"/>
          <p:cNvSpPr txBox="1"/>
          <p:nvPr/>
        </p:nvSpPr>
        <p:spPr>
          <a:xfrm rot="16200000">
            <a:off x="10604924" y="3680192"/>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1-2022</a:t>
            </a:r>
          </a:p>
        </p:txBody>
      </p:sp>
      <p:grpSp>
        <p:nvGrpSpPr>
          <p:cNvPr id="4" name="Ομάδα 3"/>
          <p:cNvGrpSpPr/>
          <p:nvPr/>
        </p:nvGrpSpPr>
        <p:grpSpPr>
          <a:xfrm>
            <a:off x="9296917" y="976912"/>
            <a:ext cx="491928" cy="361637"/>
            <a:chOff x="8669628" y="539023"/>
            <a:chExt cx="491928" cy="361637"/>
          </a:xfrm>
        </p:grpSpPr>
        <p:sp>
          <p:nvSpPr>
            <p:cNvPr id="25" name="TextBox 24"/>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22</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2011</a:t>
              </a:r>
            </a:p>
          </p:txBody>
        </p:sp>
        <p:sp>
          <p:nvSpPr>
            <p:cNvPr id="24" name="Ελεύθερη σχεδίαση 23"/>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grpSp>
        <p:nvGrpSpPr>
          <p:cNvPr id="37" name="Ομάδα 36"/>
          <p:cNvGrpSpPr/>
          <p:nvPr/>
        </p:nvGrpSpPr>
        <p:grpSpPr>
          <a:xfrm>
            <a:off x="1577123" y="3675134"/>
            <a:ext cx="491928" cy="361637"/>
            <a:chOff x="8669628" y="539023"/>
            <a:chExt cx="491928" cy="361637"/>
          </a:xfrm>
        </p:grpSpPr>
        <p:sp>
          <p:nvSpPr>
            <p:cNvPr id="38" name="TextBox 37"/>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3</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2011</a:t>
              </a:r>
            </a:p>
          </p:txBody>
        </p:sp>
        <p:sp>
          <p:nvSpPr>
            <p:cNvPr id="46" name="Ελεύθερη σχεδίαση 45"/>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27" name="Έλλειψη 26"/>
          <p:cNvSpPr/>
          <p:nvPr/>
        </p:nvSpPr>
        <p:spPr>
          <a:xfrm>
            <a:off x="8811933" y="868932"/>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20</a:t>
            </a:r>
            <a:r>
              <a:rPr lang="el-GR" sz="2000" baseline="30000" dirty="0">
                <a:latin typeface="+mj-lt"/>
              </a:rPr>
              <a:t>η</a:t>
            </a:r>
          </a:p>
        </p:txBody>
      </p:sp>
      <p:grpSp>
        <p:nvGrpSpPr>
          <p:cNvPr id="47" name="Ομάδα 46"/>
          <p:cNvGrpSpPr/>
          <p:nvPr/>
        </p:nvGrpSpPr>
        <p:grpSpPr>
          <a:xfrm>
            <a:off x="4343400" y="6490628"/>
            <a:ext cx="4152900" cy="261610"/>
            <a:chOff x="4343400" y="6490628"/>
            <a:chExt cx="4152900" cy="261610"/>
          </a:xfrm>
        </p:grpSpPr>
        <p:grpSp>
          <p:nvGrpSpPr>
            <p:cNvPr id="48" name="Ομάδα 47"/>
            <p:cNvGrpSpPr/>
            <p:nvPr/>
          </p:nvGrpSpPr>
          <p:grpSpPr>
            <a:xfrm>
              <a:off x="4343400" y="6490628"/>
              <a:ext cx="4152900" cy="261610"/>
              <a:chOff x="6591300" y="5572728"/>
              <a:chExt cx="4152900" cy="261610"/>
            </a:xfrm>
          </p:grpSpPr>
          <p:sp>
            <p:nvSpPr>
              <p:cNvPr id="50" name="TextBox 49"/>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2011	2022</a:t>
                </a:r>
                <a:endParaRPr lang="el-GR" sz="1100" i="1" dirty="0">
                  <a:solidFill>
                    <a:srgbClr val="412F32"/>
                  </a:solidFill>
                  <a:latin typeface="+mj-lt"/>
                </a:endParaRPr>
              </a:p>
            </p:txBody>
          </p:sp>
          <p:sp>
            <p:nvSpPr>
              <p:cNvPr id="51" name="Ορθογώνιο 50"/>
              <p:cNvSpPr/>
              <p:nvPr/>
            </p:nvSpPr>
            <p:spPr>
              <a:xfrm>
                <a:off x="8867778"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9" name="Έλλειψη 48"/>
            <p:cNvSpPr/>
            <p:nvPr/>
          </p:nvSpPr>
          <p:spPr>
            <a:xfrm>
              <a:off x="5685503" y="6588109"/>
              <a:ext cx="72000" cy="72000"/>
            </a:xfrm>
            <a:prstGeom prst="ellipse">
              <a:avLst/>
            </a:prstGeom>
            <a:solidFill>
              <a:srgbClr val="C1DEF1"/>
            </a:solidFill>
            <a:ln w="9525">
              <a:solidFill>
                <a:srgbClr val="EDD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Θέση αριθμού διαφάνειας 3">
            <a:extLst>
              <a:ext uri="{FF2B5EF4-FFF2-40B4-BE49-F238E27FC236}">
                <a16:creationId xmlns:a16="http://schemas.microsoft.com/office/drawing/2014/main" xmlns="" id="{2ED52D6F-2251-8429-4ADA-09373A8425F7}"/>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19</a:t>
            </a:fld>
            <a:endParaRPr lang="el-GR" sz="2000" dirty="0">
              <a:solidFill>
                <a:srgbClr val="704748"/>
              </a:solidFill>
            </a:endParaRPr>
          </a:p>
        </p:txBody>
      </p:sp>
    </p:spTree>
    <p:extLst>
      <p:ext uri="{BB962C8B-B14F-4D97-AF65-F5344CB8AC3E}">
        <p14:creationId xmlns:p14="http://schemas.microsoft.com/office/powerpoint/2010/main" val="23554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8"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9B5B8"/>
            </a:gs>
            <a:gs pos="0">
              <a:schemeClr val="bg1"/>
            </a:gs>
            <a:gs pos="19000">
              <a:srgbClr val="F1ECE7"/>
            </a:gs>
          </a:gsLst>
          <a:path path="circle">
            <a:fillToRect l="100000" t="100000"/>
          </a:path>
          <a:tileRect r="-100000" b="-100000"/>
        </a:gradFill>
        <a:effectLst/>
      </p:bgPr>
    </p:bg>
    <p:spTree>
      <p:nvGrpSpPr>
        <p:cNvPr id="1" name="">
          <a:extLst>
            <a:ext uri="{FF2B5EF4-FFF2-40B4-BE49-F238E27FC236}">
              <a16:creationId xmlns:a16="http://schemas.microsoft.com/office/drawing/2014/main" xmlns="" id="{27CE3861-9AFF-7990-1F0F-164299EBFF95}"/>
            </a:ext>
          </a:extLst>
        </p:cNvPr>
        <p:cNvGrpSpPr/>
        <p:nvPr/>
      </p:nvGrpSpPr>
      <p:grpSpPr>
        <a:xfrm>
          <a:off x="0" y="0"/>
          <a:ext cx="0" cy="0"/>
          <a:chOff x="0" y="0"/>
          <a:chExt cx="0" cy="0"/>
        </a:xfrm>
      </p:grpSpPr>
      <p:grpSp>
        <p:nvGrpSpPr>
          <p:cNvPr id="33" name="Ομάδα 32">
            <a:extLst>
              <a:ext uri="{FF2B5EF4-FFF2-40B4-BE49-F238E27FC236}">
                <a16:creationId xmlns:a16="http://schemas.microsoft.com/office/drawing/2014/main" xmlns="" id="{DEC946C8-ECC7-1ABE-DF7B-3A1DC6135A63}"/>
              </a:ext>
            </a:extLst>
          </p:cNvPr>
          <p:cNvGrpSpPr/>
          <p:nvPr/>
        </p:nvGrpSpPr>
        <p:grpSpPr>
          <a:xfrm>
            <a:off x="229097" y="923265"/>
            <a:ext cx="613162" cy="5749755"/>
            <a:chOff x="264825" y="1554402"/>
            <a:chExt cx="613162" cy="5176428"/>
          </a:xfrm>
        </p:grpSpPr>
        <p:sp>
          <p:nvSpPr>
            <p:cNvPr id="35" name="Ορθογώνιο 34">
              <a:extLst>
                <a:ext uri="{FF2B5EF4-FFF2-40B4-BE49-F238E27FC236}">
                  <a16:creationId xmlns:a16="http://schemas.microsoft.com/office/drawing/2014/main" xmlns="" id="{0180601C-50E9-4FC0-6D97-B64DECEDFAC9}"/>
                </a:ext>
              </a:extLst>
            </p:cNvPr>
            <p:cNvSpPr/>
            <p:nvPr/>
          </p:nvSpPr>
          <p:spPr>
            <a:xfrm rot="16200000">
              <a:off x="-2157959" y="3977186"/>
              <a:ext cx="5176427" cy="330860"/>
            </a:xfrm>
            <a:prstGeom prst="rect">
              <a:avLst/>
            </a:prstGeom>
            <a:noFill/>
            <a:ln>
              <a:noFill/>
            </a:ln>
          </p:spPr>
          <p:txBody>
            <a:bodyPr wrap="square">
              <a:spAutoFit/>
            </a:bodyPr>
            <a:lstStyle/>
            <a:p>
              <a:r>
                <a:rPr lang="el-GR" sz="1550" dirty="0">
                  <a:solidFill>
                    <a:srgbClr val="9E7A7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solidFill>
                  <a:srgbClr val="9E7A7F"/>
                </a:solidFill>
                <a:latin typeface="+mj-lt"/>
              </a:endParaRPr>
            </a:p>
          </p:txBody>
        </p:sp>
        <p:sp>
          <p:nvSpPr>
            <p:cNvPr id="36" name="Ορθογώνιο 35">
              <a:extLst>
                <a:ext uri="{FF2B5EF4-FFF2-40B4-BE49-F238E27FC236}">
                  <a16:creationId xmlns:a16="http://schemas.microsoft.com/office/drawing/2014/main" xmlns="" id="{26EF3158-B583-82AF-6535-0D1593842819}"/>
                </a:ext>
              </a:extLst>
            </p:cNvPr>
            <p:cNvSpPr/>
            <p:nvPr/>
          </p:nvSpPr>
          <p:spPr>
            <a:xfrm rot="16200000">
              <a:off x="-1894893" y="3957951"/>
              <a:ext cx="5176427" cy="369332"/>
            </a:xfrm>
            <a:prstGeom prst="rect">
              <a:avLst/>
            </a:prstGeom>
          </p:spPr>
          <p:txBody>
            <a:bodyPr wrap="square">
              <a:spAutoFit/>
            </a:bodyPr>
            <a:lstStyle/>
            <a:p>
              <a:r>
                <a:rPr lang="el-GR" spc="-90" dirty="0">
                  <a:ln w="1270">
                    <a:noFill/>
                  </a:ln>
                  <a:solidFill>
                    <a:srgbClr val="9E7A7F"/>
                  </a:solid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p>
          </p:txBody>
        </p:sp>
      </p:grpSp>
      <p:pic>
        <p:nvPicPr>
          <p:cNvPr id="34" name="Picture 9" descr="C:\Users\pol\Pictures\Εικόνες ΚΑΝΕΠ\ΚΑΝΕΠ (Σήμα).png">
            <a:extLst>
              <a:ext uri="{FF2B5EF4-FFF2-40B4-BE49-F238E27FC236}">
                <a16:creationId xmlns:a16="http://schemas.microsoft.com/office/drawing/2014/main" xmlns="" id="{3C4490DE-74AB-6137-D718-C3C467E8FF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3141" y="5807976"/>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25E91C65-B53B-50A7-C912-C24B47C206AB}"/>
              </a:ext>
            </a:extLst>
          </p:cNvPr>
          <p:cNvSpPr txBox="1"/>
          <p:nvPr/>
        </p:nvSpPr>
        <p:spPr>
          <a:xfrm>
            <a:off x="3898761" y="2043817"/>
            <a:ext cx="7515195" cy="1200329"/>
          </a:xfrm>
          <a:prstGeom prst="rect">
            <a:avLst/>
          </a:prstGeom>
          <a:noFill/>
        </p:spPr>
        <p:txBody>
          <a:bodyPr wrap="square" rtlCol="0">
            <a:spAutoFit/>
          </a:bodyPr>
          <a:lstStyle/>
          <a:p>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Δαπάνες των ελληνικών νοικοκυριών για ξένες γλώσσες</a:t>
            </a:r>
            <a:endParaRPr lang="el-GR" sz="2000" b="1" i="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endParaRPr>
          </a:p>
        </p:txBody>
      </p:sp>
      <p:sp>
        <p:nvSpPr>
          <p:cNvPr id="2" name="Έλλειψη 1">
            <a:extLst>
              <a:ext uri="{FF2B5EF4-FFF2-40B4-BE49-F238E27FC236}">
                <a16:creationId xmlns:a16="http://schemas.microsoft.com/office/drawing/2014/main" xmlns="" id="{C19B2055-3A5E-98D0-A4F6-78C1463574E6}"/>
              </a:ext>
            </a:extLst>
          </p:cNvPr>
          <p:cNvSpPr/>
          <p:nvPr/>
        </p:nvSpPr>
        <p:spPr>
          <a:xfrm>
            <a:off x="1420851" y="1900014"/>
            <a:ext cx="2041934" cy="2041934"/>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a:extLst>
              <a:ext uri="{FF2B5EF4-FFF2-40B4-BE49-F238E27FC236}">
                <a16:creationId xmlns:a16="http://schemas.microsoft.com/office/drawing/2014/main" xmlns="" id="{F982C019-647E-52AE-4E99-E26D17BD77EB}"/>
              </a:ext>
            </a:extLst>
          </p:cNvPr>
          <p:cNvCxnSpPr/>
          <p:nvPr/>
        </p:nvCxnSpPr>
        <p:spPr>
          <a:xfrm>
            <a:off x="2441818" y="4180114"/>
            <a:ext cx="0" cy="2677886"/>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B5690E4-04B8-B7FB-B8B8-8008137E5896}"/>
              </a:ext>
            </a:extLst>
          </p:cNvPr>
          <p:cNvSpPr txBox="1"/>
          <p:nvPr/>
        </p:nvSpPr>
        <p:spPr>
          <a:xfrm>
            <a:off x="3898762" y="3924584"/>
            <a:ext cx="7234814" cy="2323713"/>
          </a:xfrm>
          <a:prstGeom prst="rect">
            <a:avLst/>
          </a:prstGeom>
          <a:noFill/>
        </p:spPr>
        <p:txBody>
          <a:bodyPr wrap="square" rtlCol="0">
            <a:spAutoFit/>
          </a:bodyPr>
          <a:lstStyle/>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Οι δαπάνες των ελληνικών νοικοκυριών για ξένες γλώσσες αποτυπώνουν την επένδυση των οικογενειών στην απόκτηση γλωσσικών δεξιοτήτων μέσω εξωσχολικών υπηρεσιών. Τα στοιχεία προέρχονται από την Ετήσια Έρευνα Οικογενειακών Προϋπολογισμών της ΕΛ.ΣΤΑΤ., η οποία επιτρέπει την αποτύπωση του εύρους και της διαχρονικής εξέλιξης των σχετικών δαπανών σε εθνικό επίπεδο.</a:t>
            </a:r>
          </a:p>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Η παρούσα ενότητα επικεντρώνεται στην πορεία των δαπανών για ξένες γλώσσες την τελευταία δεκαετία, στην κατανομή τους ανά βαθμίδα εκπαίδευσης, καθώς και σε βασικούς </a:t>
            </a:r>
            <a:r>
              <a:rPr lang="el-GR" sz="1500" dirty="0" err="1">
                <a:solidFill>
                  <a:srgbClr val="412F32"/>
                </a:solidFill>
                <a:latin typeface="+mj-lt"/>
                <a:ea typeface="Cascadia Code SemiBold" panose="020B0609020000020004" pitchFamily="49" charset="0"/>
                <a:cs typeface="Cascadia Code SemiBold" panose="020B0609020000020004" pitchFamily="49" charset="0"/>
              </a:rPr>
              <a:t>κοινωνικο</a:t>
            </a:r>
            <a:r>
              <a:rPr lang="el-GR" sz="1500" dirty="0">
                <a:solidFill>
                  <a:srgbClr val="412F32"/>
                </a:solidFill>
                <a:latin typeface="+mj-lt"/>
                <a:ea typeface="Cascadia Code SemiBold" panose="020B0609020000020004" pitchFamily="49" charset="0"/>
                <a:cs typeface="Cascadia Code SemiBold" panose="020B0609020000020004" pitchFamily="49" charset="0"/>
              </a:rPr>
              <a:t>-οικονομικούς παράγοντες διαφοροποίησης, αναδεικνύοντας τις τάσεις και τις ανισότητες που σχετίζονται με την πρόσβαση στην ξενόγλωσση εκπαίδευση.</a:t>
            </a:r>
            <a:endParaRPr lang="el-GR" sz="1500" i="1" dirty="0">
              <a:solidFill>
                <a:srgbClr val="412F32"/>
              </a:solidFill>
              <a:latin typeface="+mj-lt"/>
              <a:ea typeface="Cascadia Code SemiBold" panose="020B0609020000020004" pitchFamily="49" charset="0"/>
              <a:cs typeface="Cascadia Code SemiBold" panose="020B0609020000020004" pitchFamily="49" charset="0"/>
            </a:endParaRPr>
          </a:p>
        </p:txBody>
      </p:sp>
      <p:sp>
        <p:nvSpPr>
          <p:cNvPr id="18" name="TextBox 17">
            <a:extLst>
              <a:ext uri="{FF2B5EF4-FFF2-40B4-BE49-F238E27FC236}">
                <a16:creationId xmlns:a16="http://schemas.microsoft.com/office/drawing/2014/main" xmlns="" id="{02D999D9-FF6C-5FD7-8023-8B1307F832BB}"/>
              </a:ext>
            </a:extLst>
          </p:cNvPr>
          <p:cNvSpPr txBox="1"/>
          <p:nvPr/>
        </p:nvSpPr>
        <p:spPr>
          <a:xfrm>
            <a:off x="2469890" y="2351622"/>
            <a:ext cx="1575917" cy="1200329"/>
          </a:xfrm>
          <a:prstGeom prst="rect">
            <a:avLst/>
          </a:prstGeom>
          <a:noFill/>
        </p:spPr>
        <p:txBody>
          <a:bodyPr wrap="square" rtlCol="0">
            <a:spAutoFit/>
          </a:bodyPr>
          <a:lstStyle/>
          <a:p>
            <a:pPr algn="ctr"/>
            <a:r>
              <a:rPr lang="en-US" sz="7200" dirty="0">
                <a:solidFill>
                  <a:srgbClr val="EFE9EA"/>
                </a:solidFill>
                <a:latin typeface="Arial Rounded MT Bold" panose="020F0704030504030204" pitchFamily="34" charset="0"/>
              </a:rPr>
              <a:t>0</a:t>
            </a:r>
            <a:r>
              <a:rPr lang="el-GR" sz="7200" dirty="0">
                <a:solidFill>
                  <a:srgbClr val="EFE9EA"/>
                </a:solidFill>
                <a:latin typeface="Arial Rounded MT Bold" panose="020F0704030504030204" pitchFamily="34" charset="0"/>
              </a:rPr>
              <a:t>1</a:t>
            </a:r>
            <a:endParaRPr lang="el-GR" sz="4800" i="1" dirty="0">
              <a:solidFill>
                <a:srgbClr val="EFE9EA"/>
              </a:solidFill>
              <a:latin typeface="Arial Black" panose="020B0A04020102020204" pitchFamily="34" charset="0"/>
            </a:endParaRPr>
          </a:p>
        </p:txBody>
      </p:sp>
    </p:spTree>
    <p:extLst>
      <p:ext uri="{BB962C8B-B14F-4D97-AF65-F5344CB8AC3E}">
        <p14:creationId xmlns:p14="http://schemas.microsoft.com/office/powerpoint/2010/main" val="346219793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Πεντάγωνο 15"/>
          <p:cNvSpPr/>
          <p:nvPr/>
        </p:nvSpPr>
        <p:spPr>
          <a:xfrm rot="16200000">
            <a:off x="10090934" y="4945727"/>
            <a:ext cx="1476000"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Πεντάγωνο 18"/>
          <p:cNvSpPr/>
          <p:nvPr/>
        </p:nvSpPr>
        <p:spPr>
          <a:xfrm rot="16200000">
            <a:off x="10110264" y="2083366"/>
            <a:ext cx="1440000"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2182368" y="197878"/>
            <a:ext cx="8327136" cy="600164"/>
          </a:xfrm>
          <a:prstGeom prst="rect">
            <a:avLst/>
          </a:prstGeom>
          <a:noFill/>
        </p:spPr>
        <p:txBody>
          <a:bodyPr wrap="square" rtlCol="0">
            <a:spAutoFit/>
          </a:bodyPr>
          <a:lstStyle/>
          <a:p>
            <a:pPr algn="ctr"/>
            <a:r>
              <a:rPr lang="el-GR" sz="2000" dirty="0">
                <a:solidFill>
                  <a:srgbClr val="412F32"/>
                </a:solidFill>
                <a:latin typeface="+mj-lt"/>
              </a:rPr>
              <a:t>Αριθμός ξένων γλωσσών που γνωρίζουν οι ενήλικες (</a:t>
            </a:r>
            <a:r>
              <a:rPr lang="el-GR" sz="2000" dirty="0" err="1">
                <a:solidFill>
                  <a:srgbClr val="412F32"/>
                </a:solidFill>
                <a:latin typeface="+mj-lt"/>
              </a:rPr>
              <a:t>αυτοαναφερόμενος</a:t>
            </a:r>
            <a:r>
              <a:rPr lang="el-GR" sz="2000" dirty="0">
                <a:solidFill>
                  <a:srgbClr val="412F32"/>
                </a:solidFill>
                <a:latin typeface="+mj-lt"/>
              </a:rPr>
              <a:t>)</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(Ποσοστό ατόμων ηλικίας 25-6</a:t>
            </a:r>
            <a:r>
              <a:rPr lang="en-US" sz="1300" i="1" dirty="0">
                <a:solidFill>
                  <a:srgbClr val="412F32"/>
                </a:solidFill>
                <a:latin typeface="+mj-lt"/>
              </a:rPr>
              <a:t>4</a:t>
            </a:r>
            <a:r>
              <a:rPr lang="el-GR" sz="1300" i="1" dirty="0">
                <a:solidFill>
                  <a:srgbClr val="412F32"/>
                </a:solidFill>
                <a:latin typeface="+mj-lt"/>
              </a:rPr>
              <a:t> ετών ανά κατηγορία την περίοδο 2011-2022)</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sp>
        <p:nvSpPr>
          <p:cNvPr id="20" name="Έλλειψη 19"/>
          <p:cNvSpPr/>
          <p:nvPr/>
        </p:nvSpPr>
        <p:spPr>
          <a:xfrm>
            <a:off x="10542121" y="918642"/>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25</a:t>
            </a:r>
            <a:r>
              <a:rPr lang="el-GR" sz="2000" baseline="30000" dirty="0">
                <a:latin typeface="+mj-lt"/>
              </a:rPr>
              <a:t>η</a:t>
            </a:r>
          </a:p>
        </p:txBody>
      </p:sp>
      <p:sp>
        <p:nvSpPr>
          <p:cNvPr id="22" name="Έλλειψη 21"/>
          <p:cNvSpPr/>
          <p:nvPr/>
        </p:nvSpPr>
        <p:spPr>
          <a:xfrm>
            <a:off x="10531364" y="3784354"/>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25</a:t>
            </a:r>
            <a:r>
              <a:rPr lang="el-GR" sz="2000" baseline="30000" dirty="0">
                <a:latin typeface="+mj-lt"/>
              </a:rPr>
              <a:t>η</a:t>
            </a:r>
          </a:p>
        </p:txBody>
      </p:sp>
      <p:sp>
        <p:nvSpPr>
          <p:cNvPr id="23" name="TextBox 22"/>
          <p:cNvSpPr txBox="1"/>
          <p:nvPr/>
        </p:nvSpPr>
        <p:spPr>
          <a:xfrm>
            <a:off x="2527792" y="1093119"/>
            <a:ext cx="8327136" cy="307777"/>
          </a:xfrm>
          <a:prstGeom prst="rect">
            <a:avLst/>
          </a:prstGeom>
          <a:noFill/>
        </p:spPr>
        <p:txBody>
          <a:bodyPr wrap="square" rtlCol="0">
            <a:spAutoFit/>
          </a:bodyPr>
          <a:lstStyle/>
          <a:p>
            <a:pPr algn="ctr"/>
            <a:r>
              <a:rPr lang="el-GR" sz="1400" dirty="0">
                <a:solidFill>
                  <a:srgbClr val="412F32"/>
                </a:solidFill>
                <a:latin typeface="+mj-lt"/>
              </a:rPr>
              <a:t>2 γλώσσες</a:t>
            </a:r>
            <a:endParaRPr lang="el-GR" sz="1050" i="1" dirty="0">
              <a:solidFill>
                <a:srgbClr val="412F32"/>
              </a:solidFill>
              <a:latin typeface="+mj-lt"/>
            </a:endParaRPr>
          </a:p>
        </p:txBody>
      </p:sp>
      <p:sp>
        <p:nvSpPr>
          <p:cNvPr id="24" name="TextBox 23"/>
          <p:cNvSpPr txBox="1"/>
          <p:nvPr/>
        </p:nvSpPr>
        <p:spPr>
          <a:xfrm>
            <a:off x="2537765" y="3926003"/>
            <a:ext cx="8327136" cy="307777"/>
          </a:xfrm>
          <a:prstGeom prst="rect">
            <a:avLst/>
          </a:prstGeom>
          <a:noFill/>
        </p:spPr>
        <p:txBody>
          <a:bodyPr wrap="square" rtlCol="0">
            <a:spAutoFit/>
          </a:bodyPr>
          <a:lstStyle/>
          <a:p>
            <a:pPr algn="ctr"/>
            <a:r>
              <a:rPr lang="el-GR" sz="1400" dirty="0">
                <a:solidFill>
                  <a:srgbClr val="412F32"/>
                </a:solidFill>
                <a:latin typeface="+mj-lt"/>
              </a:rPr>
              <a:t>3 ή περισσότερες γλώσσες</a:t>
            </a:r>
            <a:endParaRPr lang="el-GR" sz="1050" i="1" dirty="0">
              <a:solidFill>
                <a:srgbClr val="412F32"/>
              </a:solidFill>
              <a:latin typeface="+mj-lt"/>
            </a:endParaRPr>
          </a:p>
        </p:txBody>
      </p:sp>
      <p:grpSp>
        <p:nvGrpSpPr>
          <p:cNvPr id="25" name="Ομάδα 24"/>
          <p:cNvGrpSpPr/>
          <p:nvPr/>
        </p:nvGrpSpPr>
        <p:grpSpPr>
          <a:xfrm>
            <a:off x="80773" y="72771"/>
            <a:ext cx="1176528" cy="6709029"/>
            <a:chOff x="80773" y="72771"/>
            <a:chExt cx="1176528" cy="6709029"/>
          </a:xfrm>
        </p:grpSpPr>
        <p:sp>
          <p:nvSpPr>
            <p:cNvPr id="26" name="Στρογγυλεμένο ορθογώνιο 2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 name="Ομάδα 26"/>
            <p:cNvGrpSpPr/>
            <p:nvPr/>
          </p:nvGrpSpPr>
          <p:grpSpPr>
            <a:xfrm>
              <a:off x="356686" y="981076"/>
              <a:ext cx="624703" cy="5749756"/>
              <a:chOff x="264825" y="1554402"/>
              <a:chExt cx="624703" cy="5176429"/>
            </a:xfrm>
          </p:grpSpPr>
          <p:sp>
            <p:nvSpPr>
              <p:cNvPr id="29" name="Ορθογώνιο 28"/>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0" name="Ορθογώνιο 29"/>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28"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aphicFrame>
        <p:nvGraphicFramePr>
          <p:cNvPr id="31" name="Γράφημα 30"/>
          <p:cNvGraphicFramePr/>
          <p:nvPr>
            <p:extLst>
              <p:ext uri="{D42A27DB-BD31-4B8C-83A1-F6EECF244321}">
                <p14:modId xmlns:p14="http://schemas.microsoft.com/office/powerpoint/2010/main" val="32528531"/>
              </p:ext>
            </p:extLst>
          </p:nvPr>
        </p:nvGraphicFramePr>
        <p:xfrm>
          <a:off x="1533212" y="1377446"/>
          <a:ext cx="10316295" cy="2500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Γράφημα 31"/>
          <p:cNvGraphicFramePr/>
          <p:nvPr>
            <p:extLst>
              <p:ext uri="{D42A27DB-BD31-4B8C-83A1-F6EECF244321}">
                <p14:modId xmlns:p14="http://schemas.microsoft.com/office/powerpoint/2010/main" val="2813075353"/>
              </p:ext>
            </p:extLst>
          </p:nvPr>
        </p:nvGraphicFramePr>
        <p:xfrm>
          <a:off x="1533211" y="4243158"/>
          <a:ext cx="10316295" cy="2500939"/>
        </p:xfrm>
        <a:graphic>
          <a:graphicData uri="http://schemas.openxmlformats.org/drawingml/2006/chart">
            <c:chart xmlns:c="http://schemas.openxmlformats.org/drawingml/2006/chart" xmlns:r="http://schemas.openxmlformats.org/officeDocument/2006/relationships" r:id="rId4"/>
          </a:graphicData>
        </a:graphic>
      </p:graphicFrame>
      <p:sp>
        <p:nvSpPr>
          <p:cNvPr id="33" name="Ελεύθερη σχεδίαση 32"/>
          <p:cNvSpPr/>
          <p:nvPr/>
        </p:nvSpPr>
        <p:spPr>
          <a:xfrm>
            <a:off x="11702535" y="930167"/>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34" name="TextBox 33"/>
          <p:cNvSpPr txBox="1"/>
          <p:nvPr/>
        </p:nvSpPr>
        <p:spPr>
          <a:xfrm>
            <a:off x="11311544" y="1282712"/>
            <a:ext cx="1125537" cy="276999"/>
          </a:xfrm>
          <a:prstGeom prst="rect">
            <a:avLst/>
          </a:prstGeom>
          <a:noFill/>
        </p:spPr>
        <p:txBody>
          <a:bodyPr wrap="square" rtlCol="0">
            <a:spAutoFit/>
          </a:bodyPr>
          <a:lstStyle/>
          <a:p>
            <a:pPr algn="ctr"/>
            <a:r>
              <a:rPr lang="en-US" sz="1200" dirty="0">
                <a:solidFill>
                  <a:srgbClr val="A6435C"/>
                </a:solidFill>
                <a:latin typeface="+mj-lt"/>
              </a:rPr>
              <a:t>+7,4%</a:t>
            </a:r>
            <a:endParaRPr lang="el-GR" sz="1200" dirty="0">
              <a:solidFill>
                <a:srgbClr val="A6435C"/>
              </a:solidFill>
              <a:latin typeface="+mj-lt"/>
            </a:endParaRPr>
          </a:p>
        </p:txBody>
      </p:sp>
      <p:sp>
        <p:nvSpPr>
          <p:cNvPr id="35" name="TextBox 34"/>
          <p:cNvSpPr txBox="1"/>
          <p:nvPr/>
        </p:nvSpPr>
        <p:spPr>
          <a:xfrm rot="16200000">
            <a:off x="11069012" y="969886"/>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1-2022</a:t>
            </a:r>
          </a:p>
        </p:txBody>
      </p:sp>
      <p:sp>
        <p:nvSpPr>
          <p:cNvPr id="36" name="Ελεύθερη σχεδίαση 35"/>
          <p:cNvSpPr/>
          <p:nvPr/>
        </p:nvSpPr>
        <p:spPr>
          <a:xfrm>
            <a:off x="11639497" y="3792872"/>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37" name="TextBox 36"/>
          <p:cNvSpPr txBox="1"/>
          <p:nvPr/>
        </p:nvSpPr>
        <p:spPr>
          <a:xfrm>
            <a:off x="11248506" y="4145417"/>
            <a:ext cx="1125537" cy="276999"/>
          </a:xfrm>
          <a:prstGeom prst="rect">
            <a:avLst/>
          </a:prstGeom>
          <a:noFill/>
        </p:spPr>
        <p:txBody>
          <a:bodyPr wrap="square" rtlCol="0">
            <a:spAutoFit/>
          </a:bodyPr>
          <a:lstStyle/>
          <a:p>
            <a:pPr algn="ctr"/>
            <a:r>
              <a:rPr lang="en-US" sz="1200" dirty="0">
                <a:solidFill>
                  <a:srgbClr val="A6435C"/>
                </a:solidFill>
                <a:latin typeface="+mj-lt"/>
              </a:rPr>
              <a:t>+3,3%</a:t>
            </a:r>
            <a:endParaRPr lang="el-GR" sz="1200" dirty="0">
              <a:solidFill>
                <a:srgbClr val="A6435C"/>
              </a:solidFill>
              <a:latin typeface="+mj-lt"/>
            </a:endParaRPr>
          </a:p>
        </p:txBody>
      </p:sp>
      <p:sp>
        <p:nvSpPr>
          <p:cNvPr id="38" name="TextBox 37"/>
          <p:cNvSpPr txBox="1"/>
          <p:nvPr/>
        </p:nvSpPr>
        <p:spPr>
          <a:xfrm rot="16200000">
            <a:off x="11005974" y="3832591"/>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1-2022</a:t>
            </a:r>
          </a:p>
        </p:txBody>
      </p:sp>
      <p:grpSp>
        <p:nvGrpSpPr>
          <p:cNvPr id="42" name="Ομάδα 41"/>
          <p:cNvGrpSpPr/>
          <p:nvPr/>
        </p:nvGrpSpPr>
        <p:grpSpPr>
          <a:xfrm>
            <a:off x="9954547" y="1025965"/>
            <a:ext cx="491928" cy="361637"/>
            <a:chOff x="8669628" y="539023"/>
            <a:chExt cx="491928" cy="361637"/>
          </a:xfrm>
        </p:grpSpPr>
        <p:sp>
          <p:nvSpPr>
            <p:cNvPr id="43" name="TextBox 42"/>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22</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2011</a:t>
              </a:r>
            </a:p>
          </p:txBody>
        </p:sp>
        <p:sp>
          <p:nvSpPr>
            <p:cNvPr id="44" name="Ελεύθερη σχεδίαση 43"/>
            <p:cNvSpPr/>
            <p:nvPr/>
          </p:nvSpPr>
          <p:spPr>
            <a:xfrm rot="10800000">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grpSp>
        <p:nvGrpSpPr>
          <p:cNvPr id="45" name="Ομάδα 44"/>
          <p:cNvGrpSpPr/>
          <p:nvPr/>
        </p:nvGrpSpPr>
        <p:grpSpPr>
          <a:xfrm>
            <a:off x="9967161" y="3891677"/>
            <a:ext cx="491928" cy="361637"/>
            <a:chOff x="8669628" y="539023"/>
            <a:chExt cx="491928" cy="361637"/>
          </a:xfrm>
        </p:grpSpPr>
        <p:sp>
          <p:nvSpPr>
            <p:cNvPr id="46" name="TextBox 45"/>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22</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2011</a:t>
              </a:r>
            </a:p>
          </p:txBody>
        </p:sp>
        <p:sp>
          <p:nvSpPr>
            <p:cNvPr id="47" name="Ελεύθερη σχεδίαση 46"/>
            <p:cNvSpPr/>
            <p:nvPr/>
          </p:nvSpPr>
          <p:spPr>
            <a:xfrm rot="10800000">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grpSp>
        <p:nvGrpSpPr>
          <p:cNvPr id="48" name="Ομάδα 47"/>
          <p:cNvGrpSpPr/>
          <p:nvPr/>
        </p:nvGrpSpPr>
        <p:grpSpPr>
          <a:xfrm>
            <a:off x="4343400" y="6490628"/>
            <a:ext cx="4152900" cy="261610"/>
            <a:chOff x="4343400" y="6490628"/>
            <a:chExt cx="4152900" cy="261610"/>
          </a:xfrm>
        </p:grpSpPr>
        <p:grpSp>
          <p:nvGrpSpPr>
            <p:cNvPr id="49" name="Ομάδα 48"/>
            <p:cNvGrpSpPr/>
            <p:nvPr/>
          </p:nvGrpSpPr>
          <p:grpSpPr>
            <a:xfrm>
              <a:off x="4343400" y="6490628"/>
              <a:ext cx="4152900" cy="261610"/>
              <a:chOff x="6591300" y="5572728"/>
              <a:chExt cx="4152900" cy="261610"/>
            </a:xfrm>
          </p:grpSpPr>
          <p:sp>
            <p:nvSpPr>
              <p:cNvPr id="51" name="TextBox 50"/>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2011	2022</a:t>
                </a:r>
                <a:endParaRPr lang="el-GR" sz="1100" i="1" dirty="0">
                  <a:solidFill>
                    <a:srgbClr val="412F32"/>
                  </a:solidFill>
                  <a:latin typeface="+mj-lt"/>
                </a:endParaRPr>
              </a:p>
            </p:txBody>
          </p:sp>
          <p:sp>
            <p:nvSpPr>
              <p:cNvPr id="52" name="Ορθογώνιο 51"/>
              <p:cNvSpPr/>
              <p:nvPr/>
            </p:nvSpPr>
            <p:spPr>
              <a:xfrm>
                <a:off x="8867778"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0" name="Έλλειψη 49"/>
            <p:cNvSpPr/>
            <p:nvPr/>
          </p:nvSpPr>
          <p:spPr>
            <a:xfrm>
              <a:off x="5685503" y="6588109"/>
              <a:ext cx="72000" cy="72000"/>
            </a:xfrm>
            <a:prstGeom prst="ellipse">
              <a:avLst/>
            </a:prstGeom>
            <a:solidFill>
              <a:srgbClr val="C1DEF1"/>
            </a:solidFill>
            <a:ln w="9525">
              <a:solidFill>
                <a:srgbClr val="EDD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Θέση αριθμού διαφάνειας 3">
            <a:extLst>
              <a:ext uri="{FF2B5EF4-FFF2-40B4-BE49-F238E27FC236}">
                <a16:creationId xmlns:a16="http://schemas.microsoft.com/office/drawing/2014/main" xmlns="" id="{626222F6-FB88-A7BC-0A93-C6526E9C6972}"/>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20</a:t>
            </a:fld>
            <a:endParaRPr lang="el-GR" sz="2000" dirty="0">
              <a:solidFill>
                <a:srgbClr val="704748"/>
              </a:solidFill>
            </a:endParaRPr>
          </a:p>
        </p:txBody>
      </p:sp>
    </p:spTree>
    <p:extLst>
      <p:ext uri="{BB962C8B-B14F-4D97-AF65-F5344CB8AC3E}">
        <p14:creationId xmlns:p14="http://schemas.microsoft.com/office/powerpoint/2010/main" val="347563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Πεντάγωνο 21"/>
          <p:cNvSpPr/>
          <p:nvPr/>
        </p:nvSpPr>
        <p:spPr>
          <a:xfrm rot="16200000">
            <a:off x="5997639" y="3893798"/>
            <a:ext cx="4833279" cy="360379"/>
          </a:xfrm>
          <a:prstGeom prst="homePlate">
            <a:avLst/>
          </a:prstGeom>
          <a:solidFill>
            <a:srgbClr val="EDDBD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7" name="Γράφημα 16"/>
          <p:cNvGraphicFramePr/>
          <p:nvPr>
            <p:extLst>
              <p:ext uri="{D42A27DB-BD31-4B8C-83A1-F6EECF244321}">
                <p14:modId xmlns:p14="http://schemas.microsoft.com/office/powerpoint/2010/main" val="538005271"/>
              </p:ext>
            </p:extLst>
          </p:nvPr>
        </p:nvGraphicFramePr>
        <p:xfrm>
          <a:off x="1533213" y="1803049"/>
          <a:ext cx="10316295" cy="5033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82368" y="197878"/>
            <a:ext cx="8327136" cy="907941"/>
          </a:xfrm>
          <a:prstGeom prst="rect">
            <a:avLst/>
          </a:prstGeom>
          <a:noFill/>
        </p:spPr>
        <p:txBody>
          <a:bodyPr wrap="square" rtlCol="0">
            <a:spAutoFit/>
          </a:bodyPr>
          <a:lstStyle/>
          <a:p>
            <a:pPr algn="ctr"/>
            <a:r>
              <a:rPr lang="el-GR" sz="2000" dirty="0">
                <a:solidFill>
                  <a:srgbClr val="412F32"/>
                </a:solidFill>
                <a:latin typeface="+mj-lt"/>
              </a:rPr>
              <a:t>Επίπεδο της ξένης γλώσσας που γνωρίζουν καλύτερα οι ενήλικες (</a:t>
            </a:r>
            <a:r>
              <a:rPr lang="el-GR" sz="2000" dirty="0" err="1">
                <a:solidFill>
                  <a:srgbClr val="412F32"/>
                </a:solidFill>
                <a:latin typeface="+mj-lt"/>
              </a:rPr>
              <a:t>αυτοαναφερόμενο</a:t>
            </a:r>
            <a:r>
              <a:rPr lang="el-GR" sz="2000" dirty="0">
                <a:solidFill>
                  <a:srgbClr val="412F32"/>
                </a:solidFill>
                <a:latin typeface="+mj-lt"/>
              </a:rPr>
              <a:t>)</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(άτομα ηλικίας 25-6</a:t>
            </a:r>
            <a:r>
              <a:rPr lang="en-US" sz="1300" i="1" dirty="0">
                <a:solidFill>
                  <a:srgbClr val="412F32"/>
                </a:solidFill>
                <a:latin typeface="+mj-lt"/>
              </a:rPr>
              <a:t>4</a:t>
            </a:r>
            <a:r>
              <a:rPr lang="el-GR" sz="1300" i="1" dirty="0">
                <a:solidFill>
                  <a:srgbClr val="412F32"/>
                </a:solidFill>
                <a:latin typeface="+mj-lt"/>
              </a:rPr>
              <a:t> ετών το έτος 2022)</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sp>
        <p:nvSpPr>
          <p:cNvPr id="27" name="Έλλειψη 26"/>
          <p:cNvSpPr/>
          <p:nvPr/>
        </p:nvSpPr>
        <p:spPr>
          <a:xfrm>
            <a:off x="8107085" y="1048066"/>
            <a:ext cx="576285" cy="576285"/>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2000" dirty="0">
                <a:latin typeface="+mj-lt"/>
              </a:rPr>
              <a:t>18</a:t>
            </a:r>
            <a:r>
              <a:rPr lang="el-GR" sz="2000" baseline="30000" dirty="0">
                <a:latin typeface="+mj-lt"/>
              </a:rPr>
              <a:t>η</a:t>
            </a:r>
          </a:p>
        </p:txBody>
      </p:sp>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34"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14" name="Ομάδα 13"/>
          <p:cNvGrpSpPr/>
          <p:nvPr/>
        </p:nvGrpSpPr>
        <p:grpSpPr>
          <a:xfrm>
            <a:off x="7537331" y="1155389"/>
            <a:ext cx="491928" cy="361637"/>
            <a:chOff x="8669628" y="539023"/>
            <a:chExt cx="491928" cy="361637"/>
          </a:xfrm>
        </p:grpSpPr>
        <p:sp>
          <p:nvSpPr>
            <p:cNvPr id="15" name="TextBox 14"/>
            <p:cNvSpPr txBox="1"/>
            <p:nvPr/>
          </p:nvSpPr>
          <p:spPr>
            <a:xfrm>
              <a:off x="8669628" y="539023"/>
              <a:ext cx="429834" cy="361637"/>
            </a:xfrm>
            <a:prstGeom prst="rect">
              <a:avLst/>
            </a:prstGeom>
            <a:noFill/>
          </p:spPr>
          <p:txBody>
            <a:bodyPr wrap="square" rtlCol="0">
              <a:spAutoFit/>
            </a:bodyPr>
            <a:lstStyle/>
            <a:p>
              <a:pPr algn="ctr"/>
              <a:r>
                <a:rPr lang="el-GR" sz="1050" dirty="0">
                  <a:solidFill>
                    <a:srgbClr val="A6435C"/>
                  </a:solidFill>
                  <a:latin typeface="+mj-lt"/>
                </a:rPr>
                <a:t>24</a:t>
              </a:r>
              <a:r>
                <a:rPr lang="el-GR" sz="1050" baseline="30000" dirty="0">
                  <a:solidFill>
                    <a:srgbClr val="A6435C"/>
                  </a:solidFill>
                  <a:latin typeface="+mj-lt"/>
                </a:rPr>
                <a:t>η</a:t>
              </a:r>
              <a:br>
                <a:rPr lang="el-GR" sz="1050" baseline="30000" dirty="0">
                  <a:solidFill>
                    <a:srgbClr val="A6435C"/>
                  </a:solidFill>
                  <a:latin typeface="+mj-lt"/>
                </a:rPr>
              </a:br>
              <a:r>
                <a:rPr lang="el-GR" sz="700" dirty="0">
                  <a:solidFill>
                    <a:srgbClr val="A6435C"/>
                  </a:solidFill>
                  <a:latin typeface="+mj-lt"/>
                </a:rPr>
                <a:t>2011</a:t>
              </a:r>
            </a:p>
          </p:txBody>
        </p:sp>
        <p:sp>
          <p:nvSpPr>
            <p:cNvPr id="16" name="Ελεύθερη σχεδίαση 15"/>
            <p:cNvSpPr/>
            <p:nvPr/>
          </p:nvSpPr>
          <p:spPr>
            <a:xfrm>
              <a:off x="9038594" y="646109"/>
              <a:ext cx="122962" cy="136908"/>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grpSp>
      <p:sp>
        <p:nvSpPr>
          <p:cNvPr id="2" name="Θέση αριθμού διαφάνειας 3">
            <a:extLst>
              <a:ext uri="{FF2B5EF4-FFF2-40B4-BE49-F238E27FC236}">
                <a16:creationId xmlns:a16="http://schemas.microsoft.com/office/drawing/2014/main" xmlns="" id="{6BB9B3E1-B786-9A22-5C91-31593AE6B181}"/>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21</a:t>
            </a:fld>
            <a:endParaRPr lang="el-GR" sz="2000" dirty="0">
              <a:solidFill>
                <a:srgbClr val="704748"/>
              </a:solidFill>
            </a:endParaRPr>
          </a:p>
        </p:txBody>
      </p:sp>
    </p:spTree>
    <p:extLst>
      <p:ext uri="{BB962C8B-B14F-4D97-AF65-F5344CB8AC3E}">
        <p14:creationId xmlns:p14="http://schemas.microsoft.com/office/powerpoint/2010/main" val="29863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2368" y="197878"/>
            <a:ext cx="8327136" cy="907941"/>
          </a:xfrm>
          <a:prstGeom prst="rect">
            <a:avLst/>
          </a:prstGeom>
          <a:noFill/>
        </p:spPr>
        <p:txBody>
          <a:bodyPr wrap="square" rtlCol="0">
            <a:spAutoFit/>
          </a:bodyPr>
          <a:lstStyle/>
          <a:p>
            <a:pPr algn="ctr"/>
            <a:r>
              <a:rPr lang="el-GR" sz="2000" dirty="0">
                <a:solidFill>
                  <a:srgbClr val="412F32"/>
                </a:solidFill>
                <a:latin typeface="+mj-lt"/>
              </a:rPr>
              <a:t>Ποσοστό ενηλίκων που δηλώνουν ότι γνωρίζουν </a:t>
            </a:r>
            <a:r>
              <a:rPr lang="el-GR" sz="2000" dirty="0">
                <a:solidFill>
                  <a:srgbClr val="A6435C"/>
                </a:solidFill>
                <a:latin typeface="+mj-lt"/>
              </a:rPr>
              <a:t>άριστα</a:t>
            </a:r>
            <a:r>
              <a:rPr lang="el-GR" sz="2000" dirty="0">
                <a:solidFill>
                  <a:srgbClr val="412F32"/>
                </a:solidFill>
                <a:latin typeface="+mj-lt"/>
              </a:rPr>
              <a:t> την </a:t>
            </a:r>
            <a:r>
              <a:rPr lang="el-GR" sz="2000" dirty="0">
                <a:solidFill>
                  <a:srgbClr val="A6435C"/>
                </a:solidFill>
                <a:latin typeface="+mj-lt"/>
              </a:rPr>
              <a:t>καλύτερα γνωστή ξένη γλώσσα</a:t>
            </a:r>
            <a:r>
              <a:rPr lang="el-GR" sz="2000" dirty="0">
                <a:solidFill>
                  <a:srgbClr val="412F32"/>
                </a:solidFill>
                <a:latin typeface="+mj-lt"/>
              </a:rPr>
              <a:t> στην </a:t>
            </a:r>
            <a:r>
              <a:rPr lang="el-GR" sz="2000" dirty="0">
                <a:solidFill>
                  <a:srgbClr val="5B9BD5"/>
                </a:solidFill>
                <a:latin typeface="+mj-lt"/>
              </a:rPr>
              <a:t>Ελλάδα</a:t>
            </a:r>
            <a:r>
              <a:rPr lang="el-GR" sz="2000" dirty="0">
                <a:solidFill>
                  <a:srgbClr val="412F32"/>
                </a:solidFill>
                <a:latin typeface="+mj-lt"/>
              </a:rPr>
              <a:t> και την </a:t>
            </a:r>
            <a:r>
              <a:rPr lang="el-GR" sz="2000" dirty="0">
                <a:solidFill>
                  <a:srgbClr val="A6435C"/>
                </a:solidFill>
                <a:latin typeface="+mj-lt"/>
              </a:rPr>
              <a:t>ΕΕ-27</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(άτομα ηλικίας 25-6</a:t>
            </a:r>
            <a:r>
              <a:rPr lang="en-US" sz="1300" i="1" dirty="0">
                <a:solidFill>
                  <a:srgbClr val="412F32"/>
                </a:solidFill>
                <a:latin typeface="+mj-lt"/>
              </a:rPr>
              <a:t>4</a:t>
            </a:r>
            <a:r>
              <a:rPr lang="el-GR" sz="1300" i="1" dirty="0">
                <a:solidFill>
                  <a:srgbClr val="412F32"/>
                </a:solidFill>
                <a:latin typeface="+mj-lt"/>
              </a:rPr>
              <a:t> ετών την περίοδο 2011-2022)</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pSp>
        <p:nvGrpSpPr>
          <p:cNvPr id="31" name="Ομάδα 30"/>
          <p:cNvGrpSpPr/>
          <p:nvPr/>
        </p:nvGrpSpPr>
        <p:grpSpPr>
          <a:xfrm>
            <a:off x="80773" y="72771"/>
            <a:ext cx="1176528" cy="6709029"/>
            <a:chOff x="80773" y="72771"/>
            <a:chExt cx="1176528" cy="6709029"/>
          </a:xfrm>
        </p:grpSpPr>
        <p:sp>
          <p:nvSpPr>
            <p:cNvPr id="32" name="Στρογγυλεμένο ορθογώνιο 31"/>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Ομάδα 32"/>
            <p:cNvGrpSpPr/>
            <p:nvPr/>
          </p:nvGrpSpPr>
          <p:grpSpPr>
            <a:xfrm>
              <a:off x="356686" y="981076"/>
              <a:ext cx="624703" cy="5749756"/>
              <a:chOff x="264825" y="1554402"/>
              <a:chExt cx="624703" cy="5176429"/>
            </a:xfrm>
          </p:grpSpPr>
          <p:sp>
            <p:nvSpPr>
              <p:cNvPr id="35" name="Ορθογώνιο 34"/>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6" name="Ορθογώνιο 35"/>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34" name="Picture 9" descr="C:\Users\pol\Pictures\Εικόνες ΚΑΝΕΠ\ΚΑΝΕΠ (Σήμ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aphicFrame>
        <p:nvGraphicFramePr>
          <p:cNvPr id="14" name="Γράφημα 13"/>
          <p:cNvGraphicFramePr/>
          <p:nvPr>
            <p:extLst>
              <p:ext uri="{D42A27DB-BD31-4B8C-83A1-F6EECF244321}">
                <p14:modId xmlns:p14="http://schemas.microsoft.com/office/powerpoint/2010/main" val="3940680425"/>
              </p:ext>
            </p:extLst>
          </p:nvPr>
        </p:nvGraphicFramePr>
        <p:xfrm>
          <a:off x="1527874" y="1857375"/>
          <a:ext cx="8128000" cy="4524315"/>
        </p:xfrm>
        <a:graphic>
          <a:graphicData uri="http://schemas.openxmlformats.org/drawingml/2006/chart">
            <c:chart xmlns:c="http://schemas.openxmlformats.org/drawingml/2006/chart" xmlns:r="http://schemas.openxmlformats.org/officeDocument/2006/relationships" r:id="rId3"/>
          </a:graphicData>
        </a:graphic>
      </p:graphicFrame>
      <p:sp>
        <p:nvSpPr>
          <p:cNvPr id="15" name="Ελεύθερη σχεδίαση 14"/>
          <p:cNvSpPr/>
          <p:nvPr/>
        </p:nvSpPr>
        <p:spPr>
          <a:xfrm>
            <a:off x="8999115" y="2251183"/>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16" name="TextBox 15"/>
          <p:cNvSpPr txBox="1"/>
          <p:nvPr/>
        </p:nvSpPr>
        <p:spPr>
          <a:xfrm>
            <a:off x="8608124" y="2603728"/>
            <a:ext cx="1125537" cy="276999"/>
          </a:xfrm>
          <a:prstGeom prst="rect">
            <a:avLst/>
          </a:prstGeom>
          <a:noFill/>
        </p:spPr>
        <p:txBody>
          <a:bodyPr wrap="square" rtlCol="0">
            <a:spAutoFit/>
          </a:bodyPr>
          <a:lstStyle/>
          <a:p>
            <a:pPr algn="ctr"/>
            <a:r>
              <a:rPr lang="en-US" sz="1200" dirty="0">
                <a:solidFill>
                  <a:srgbClr val="A6435C"/>
                </a:solidFill>
                <a:latin typeface="+mj-lt"/>
              </a:rPr>
              <a:t>+</a:t>
            </a:r>
            <a:r>
              <a:rPr lang="el-GR" sz="1200" dirty="0">
                <a:solidFill>
                  <a:srgbClr val="A6435C"/>
                </a:solidFill>
                <a:latin typeface="+mj-lt"/>
              </a:rPr>
              <a:t>1</a:t>
            </a:r>
            <a:r>
              <a:rPr lang="en-US" sz="1200" dirty="0">
                <a:solidFill>
                  <a:srgbClr val="A6435C"/>
                </a:solidFill>
                <a:latin typeface="+mj-lt"/>
              </a:rPr>
              <a:t>7,</a:t>
            </a:r>
            <a:r>
              <a:rPr lang="el-GR" sz="1200" dirty="0">
                <a:solidFill>
                  <a:srgbClr val="A6435C"/>
                </a:solidFill>
                <a:latin typeface="+mj-lt"/>
              </a:rPr>
              <a:t>9</a:t>
            </a:r>
            <a:r>
              <a:rPr lang="en-US" sz="1200" dirty="0">
                <a:solidFill>
                  <a:srgbClr val="A6435C"/>
                </a:solidFill>
                <a:latin typeface="+mj-lt"/>
              </a:rPr>
              <a:t>%</a:t>
            </a:r>
            <a:endParaRPr lang="el-GR" sz="1200" dirty="0">
              <a:solidFill>
                <a:srgbClr val="A6435C"/>
              </a:solidFill>
              <a:latin typeface="+mj-lt"/>
            </a:endParaRPr>
          </a:p>
        </p:txBody>
      </p:sp>
      <p:sp>
        <p:nvSpPr>
          <p:cNvPr id="18" name="TextBox 17"/>
          <p:cNvSpPr txBox="1"/>
          <p:nvPr/>
        </p:nvSpPr>
        <p:spPr>
          <a:xfrm rot="16200000">
            <a:off x="8337017" y="2290902"/>
            <a:ext cx="860513" cy="374461"/>
          </a:xfrm>
          <a:prstGeom prst="rect">
            <a:avLst/>
          </a:prstGeom>
          <a:noFill/>
        </p:spPr>
        <p:txBody>
          <a:bodyPr wrap="square" rtlCol="0">
            <a:spAutoFit/>
          </a:bodyPr>
          <a:lstStyle/>
          <a:p>
            <a:pPr>
              <a:lnSpc>
                <a:spcPts val="1100"/>
              </a:lnSpc>
            </a:pPr>
            <a:r>
              <a:rPr lang="el-GR" sz="900" dirty="0">
                <a:solidFill>
                  <a:srgbClr val="6F4643"/>
                </a:solidFill>
                <a:latin typeface="+mj-lt"/>
              </a:rPr>
              <a:t>Μεταβολή 20</a:t>
            </a:r>
            <a:r>
              <a:rPr lang="en-US" sz="900" dirty="0">
                <a:solidFill>
                  <a:srgbClr val="6F4643"/>
                </a:solidFill>
                <a:latin typeface="+mj-lt"/>
              </a:rPr>
              <a:t>1</a:t>
            </a:r>
            <a:r>
              <a:rPr lang="el-GR" sz="900" dirty="0">
                <a:solidFill>
                  <a:srgbClr val="6F4643"/>
                </a:solidFill>
                <a:latin typeface="+mj-lt"/>
              </a:rPr>
              <a:t>1-2022</a:t>
            </a:r>
          </a:p>
        </p:txBody>
      </p:sp>
      <p:sp>
        <p:nvSpPr>
          <p:cNvPr id="19" name="Ελεύθερη σχεδίαση 18"/>
          <p:cNvSpPr/>
          <p:nvPr/>
        </p:nvSpPr>
        <p:spPr>
          <a:xfrm>
            <a:off x="8999115" y="3149851"/>
            <a:ext cx="343556" cy="382520"/>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65ACDD"/>
          </a:solidFill>
          <a:ln w="53975" cap="rnd">
            <a:solidFill>
              <a:srgbClr val="65ACD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srgbClr val="65ACDD"/>
              </a:solidFill>
            </a:endParaRPr>
          </a:p>
        </p:txBody>
      </p:sp>
      <p:sp>
        <p:nvSpPr>
          <p:cNvPr id="20" name="TextBox 19"/>
          <p:cNvSpPr txBox="1"/>
          <p:nvPr/>
        </p:nvSpPr>
        <p:spPr>
          <a:xfrm>
            <a:off x="8608124" y="3502396"/>
            <a:ext cx="1125537" cy="276999"/>
          </a:xfrm>
          <a:prstGeom prst="rect">
            <a:avLst/>
          </a:prstGeom>
          <a:noFill/>
        </p:spPr>
        <p:txBody>
          <a:bodyPr wrap="square" rtlCol="0">
            <a:spAutoFit/>
          </a:bodyPr>
          <a:lstStyle/>
          <a:p>
            <a:pPr algn="ctr"/>
            <a:r>
              <a:rPr lang="en-US" sz="1200" dirty="0">
                <a:solidFill>
                  <a:srgbClr val="65ACDD"/>
                </a:solidFill>
                <a:latin typeface="+mj-lt"/>
              </a:rPr>
              <a:t>+</a:t>
            </a:r>
            <a:r>
              <a:rPr lang="el-GR" sz="1200" dirty="0">
                <a:solidFill>
                  <a:srgbClr val="65ACDD"/>
                </a:solidFill>
                <a:latin typeface="+mj-lt"/>
              </a:rPr>
              <a:t>104,1</a:t>
            </a:r>
            <a:r>
              <a:rPr lang="en-US" sz="1200" dirty="0">
                <a:solidFill>
                  <a:srgbClr val="65ACDD"/>
                </a:solidFill>
                <a:latin typeface="+mj-lt"/>
              </a:rPr>
              <a:t>%</a:t>
            </a:r>
            <a:endParaRPr lang="el-GR" sz="1200" dirty="0">
              <a:solidFill>
                <a:srgbClr val="65ACDD"/>
              </a:solidFill>
              <a:latin typeface="+mj-lt"/>
            </a:endParaRPr>
          </a:p>
        </p:txBody>
      </p:sp>
      <p:sp>
        <p:nvSpPr>
          <p:cNvPr id="23" name="TextBox 22"/>
          <p:cNvSpPr txBox="1"/>
          <p:nvPr/>
        </p:nvSpPr>
        <p:spPr>
          <a:xfrm rot="16200000">
            <a:off x="8337017" y="3189570"/>
            <a:ext cx="860513" cy="374461"/>
          </a:xfrm>
          <a:prstGeom prst="rect">
            <a:avLst/>
          </a:prstGeom>
          <a:noFill/>
        </p:spPr>
        <p:txBody>
          <a:bodyPr wrap="square" rtlCol="0">
            <a:spAutoFit/>
          </a:bodyPr>
          <a:lstStyle/>
          <a:p>
            <a:pPr>
              <a:lnSpc>
                <a:spcPts val="1100"/>
              </a:lnSpc>
            </a:pPr>
            <a:r>
              <a:rPr lang="el-GR" sz="900" dirty="0">
                <a:solidFill>
                  <a:srgbClr val="194D71"/>
                </a:solidFill>
                <a:latin typeface="+mj-lt"/>
              </a:rPr>
              <a:t>Μεταβολή 20</a:t>
            </a:r>
            <a:r>
              <a:rPr lang="en-US" sz="900" dirty="0">
                <a:solidFill>
                  <a:srgbClr val="194D71"/>
                </a:solidFill>
                <a:latin typeface="+mj-lt"/>
              </a:rPr>
              <a:t>1</a:t>
            </a:r>
            <a:r>
              <a:rPr lang="el-GR" sz="900" dirty="0">
                <a:solidFill>
                  <a:srgbClr val="194D71"/>
                </a:solidFill>
                <a:latin typeface="+mj-lt"/>
              </a:rPr>
              <a:t>1-2022</a:t>
            </a:r>
          </a:p>
        </p:txBody>
      </p:sp>
      <p:sp>
        <p:nvSpPr>
          <p:cNvPr id="2" name="Θέση αριθμού διαφάνειας 3">
            <a:extLst>
              <a:ext uri="{FF2B5EF4-FFF2-40B4-BE49-F238E27FC236}">
                <a16:creationId xmlns:a16="http://schemas.microsoft.com/office/drawing/2014/main" xmlns="" id="{C8571FC7-C1F3-5C05-C169-4703358DA4CC}"/>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22</a:t>
            </a:fld>
            <a:endParaRPr lang="el-GR" sz="2000" dirty="0">
              <a:solidFill>
                <a:srgbClr val="704748"/>
              </a:solidFill>
            </a:endParaRPr>
          </a:p>
        </p:txBody>
      </p:sp>
    </p:spTree>
    <p:extLst>
      <p:ext uri="{BB962C8B-B14F-4D97-AF65-F5344CB8AC3E}">
        <p14:creationId xmlns:p14="http://schemas.microsoft.com/office/powerpoint/2010/main" val="400354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extLst>
              <p:ext uri="{D42A27DB-BD31-4B8C-83A1-F6EECF244321}">
                <p14:modId xmlns:p14="http://schemas.microsoft.com/office/powerpoint/2010/main" val="2141352432"/>
              </p:ext>
            </p:extLst>
          </p:nvPr>
        </p:nvGraphicFramePr>
        <p:xfrm>
          <a:off x="1527874" y="1167420"/>
          <a:ext cx="3987101" cy="25226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71750" y="197878"/>
            <a:ext cx="7048500" cy="907941"/>
          </a:xfrm>
          <a:prstGeom prst="rect">
            <a:avLst/>
          </a:prstGeom>
          <a:noFill/>
        </p:spPr>
        <p:txBody>
          <a:bodyPr wrap="square" rtlCol="0">
            <a:spAutoFit/>
          </a:bodyPr>
          <a:lstStyle/>
          <a:p>
            <a:pPr algn="ctr"/>
            <a:r>
              <a:rPr lang="el-GR" sz="2000" dirty="0">
                <a:solidFill>
                  <a:srgbClr val="412F32"/>
                </a:solidFill>
                <a:latin typeface="+mj-lt"/>
              </a:rPr>
              <a:t>Ποσοστό ενηλίκων (ηλικίας 25-6</a:t>
            </a:r>
            <a:r>
              <a:rPr lang="en-US" sz="2000" dirty="0">
                <a:solidFill>
                  <a:srgbClr val="412F32"/>
                </a:solidFill>
                <a:latin typeface="+mj-lt"/>
              </a:rPr>
              <a:t>4</a:t>
            </a:r>
            <a:r>
              <a:rPr lang="el-GR" sz="2000" dirty="0">
                <a:solidFill>
                  <a:srgbClr val="412F32"/>
                </a:solidFill>
                <a:latin typeface="+mj-lt"/>
              </a:rPr>
              <a:t> ετών) που δηλώνουν ότι γνωρίζουν </a:t>
            </a:r>
            <a:r>
              <a:rPr lang="el-GR" sz="2000" dirty="0">
                <a:solidFill>
                  <a:srgbClr val="A6435C"/>
                </a:solidFill>
                <a:latin typeface="+mj-lt"/>
              </a:rPr>
              <a:t>2 ή περισσότερες </a:t>
            </a:r>
            <a:r>
              <a:rPr lang="el-GR" sz="2000" dirty="0">
                <a:solidFill>
                  <a:srgbClr val="412F32"/>
                </a:solidFill>
                <a:latin typeface="+mj-lt"/>
              </a:rPr>
              <a:t>ξένες γλώσσες στην </a:t>
            </a:r>
            <a:r>
              <a:rPr lang="el-GR" sz="2000" dirty="0">
                <a:solidFill>
                  <a:srgbClr val="A6435C"/>
                </a:solidFill>
                <a:latin typeface="+mj-lt"/>
              </a:rPr>
              <a:t>Ελλάδα</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2011-2022 (%)</a:t>
            </a:r>
          </a:p>
        </p:txBody>
      </p:sp>
      <p:sp>
        <p:nvSpPr>
          <p:cNvPr id="17" name="Έλλειψη 16"/>
          <p:cNvSpPr/>
          <p:nvPr/>
        </p:nvSpPr>
        <p:spPr>
          <a:xfrm>
            <a:off x="10730784" y="1212892"/>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2022</a:t>
            </a:r>
          </a:p>
          <a:p>
            <a:pPr algn="ctr">
              <a:lnSpc>
                <a:spcPts val="1800"/>
              </a:lnSpc>
            </a:pPr>
            <a:r>
              <a:rPr lang="en-US" dirty="0">
                <a:latin typeface="+mj-lt"/>
              </a:rPr>
              <a:t>16,2%</a:t>
            </a:r>
            <a:endParaRPr lang="el-GR" dirty="0">
              <a:latin typeface="+mj-lt"/>
            </a:endParaRPr>
          </a:p>
        </p:txBody>
      </p:sp>
      <p:grpSp>
        <p:nvGrpSpPr>
          <p:cNvPr id="13" name="Ομάδα 12"/>
          <p:cNvGrpSpPr/>
          <p:nvPr/>
        </p:nvGrpSpPr>
        <p:grpSpPr>
          <a:xfrm>
            <a:off x="80773" y="72771"/>
            <a:ext cx="1176528" cy="6709029"/>
            <a:chOff x="80773" y="72771"/>
            <a:chExt cx="1176528" cy="6709029"/>
          </a:xfrm>
        </p:grpSpPr>
        <p:sp>
          <p:nvSpPr>
            <p:cNvPr id="15" name="Στρογγυλεμένο ορθογώνιο 14"/>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Ομάδα 22"/>
            <p:cNvGrpSpPr/>
            <p:nvPr/>
          </p:nvGrpSpPr>
          <p:grpSpPr>
            <a:xfrm>
              <a:off x="356686" y="981076"/>
              <a:ext cx="624703" cy="5749756"/>
              <a:chOff x="264825" y="1554402"/>
              <a:chExt cx="624703" cy="5176429"/>
            </a:xfrm>
          </p:grpSpPr>
          <p:sp>
            <p:nvSpPr>
              <p:cNvPr id="26" name="Ορθογώνιο 25"/>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7" name="Ορθογώνιο 26"/>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Η εκμάθηση ξένων γλωσσών στην ΕΕ</a:t>
                </a:r>
                <a:endParaRPr lang="el-GR" sz="1950" spc="-20" dirty="0">
                  <a:ln w="1270">
                    <a:solidFill>
                      <a:srgbClr val="7C5A5F"/>
                    </a:solidFill>
                  </a:ln>
                  <a:noFill/>
                  <a:latin typeface="+mj-lt"/>
                </a:endParaRPr>
              </a:p>
            </p:txBody>
          </p:sp>
        </p:grpSp>
        <p:pic>
          <p:nvPicPr>
            <p:cNvPr id="25" name="Picture 9" descr="C:\Users\pol\Pictures\Εικόνες ΚΑΝΕΠ\ΚΑΝΕΠ (Σήμ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aphicFrame>
        <p:nvGraphicFramePr>
          <p:cNvPr id="30" name="Γράφημα 29"/>
          <p:cNvGraphicFramePr/>
          <p:nvPr>
            <p:extLst>
              <p:ext uri="{D42A27DB-BD31-4B8C-83A1-F6EECF244321}">
                <p14:modId xmlns:p14="http://schemas.microsoft.com/office/powerpoint/2010/main" val="628474892"/>
              </p:ext>
            </p:extLst>
          </p:nvPr>
        </p:nvGraphicFramePr>
        <p:xfrm>
          <a:off x="1527873" y="3861606"/>
          <a:ext cx="3987101" cy="2522693"/>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Ομάδα 5"/>
          <p:cNvGrpSpPr/>
          <p:nvPr/>
        </p:nvGrpSpPr>
        <p:grpSpPr>
          <a:xfrm>
            <a:off x="4343400" y="6490628"/>
            <a:ext cx="4152900" cy="261610"/>
            <a:chOff x="6591300" y="5572728"/>
            <a:chExt cx="4152900" cy="261610"/>
          </a:xfrm>
        </p:grpSpPr>
        <p:sp>
          <p:nvSpPr>
            <p:cNvPr id="2" name="Ορθογώνιο 1"/>
            <p:cNvSpPr/>
            <p:nvPr/>
          </p:nvSpPr>
          <p:spPr>
            <a:xfrm>
              <a:off x="8181975"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extBox 33"/>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2011	2022	% μεταβολή</a:t>
              </a:r>
              <a:endParaRPr lang="el-GR" sz="1100" i="1" dirty="0">
                <a:solidFill>
                  <a:srgbClr val="412F32"/>
                </a:solidFill>
                <a:latin typeface="+mj-lt"/>
              </a:endParaRPr>
            </a:p>
          </p:txBody>
        </p:sp>
        <p:sp>
          <p:nvSpPr>
            <p:cNvPr id="35" name="Ορθογώνιο 34"/>
            <p:cNvSpPr/>
            <p:nvPr/>
          </p:nvSpPr>
          <p:spPr>
            <a:xfrm>
              <a:off x="7286625" y="5670209"/>
              <a:ext cx="72000" cy="72000"/>
            </a:xfrm>
            <a:prstGeom prst="rect">
              <a:avLst/>
            </a:prstGeom>
            <a:solidFill>
              <a:srgbClr val="EDD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Ορθογώνιο 35"/>
            <p:cNvSpPr/>
            <p:nvPr/>
          </p:nvSpPr>
          <p:spPr>
            <a:xfrm>
              <a:off x="9060559" y="5703533"/>
              <a:ext cx="108000" cy="36000"/>
            </a:xfrm>
            <a:prstGeom prst="rect">
              <a:avLst/>
            </a:prstGeom>
            <a:solidFill>
              <a:srgbClr val="7D3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Σταυρός 4"/>
            <p:cNvSpPr/>
            <p:nvPr/>
          </p:nvSpPr>
          <p:spPr>
            <a:xfrm>
              <a:off x="8927209" y="5670209"/>
              <a:ext cx="108000" cy="108000"/>
            </a:xfrm>
            <a:prstGeom prst="plus">
              <a:avLst>
                <a:gd name="adj" fmla="val 39327"/>
              </a:avLst>
            </a:prstGeom>
            <a:solidFill>
              <a:srgbClr val="B0D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38" name="Γράφημα 37"/>
          <p:cNvGraphicFramePr/>
          <p:nvPr>
            <p:extLst>
              <p:ext uri="{D42A27DB-BD31-4B8C-83A1-F6EECF244321}">
                <p14:modId xmlns:p14="http://schemas.microsoft.com/office/powerpoint/2010/main" val="1770294310"/>
              </p:ext>
            </p:extLst>
          </p:nvPr>
        </p:nvGraphicFramePr>
        <p:xfrm>
          <a:off x="6129329" y="1212892"/>
          <a:ext cx="3987101" cy="2522693"/>
        </p:xfrm>
        <a:graphic>
          <a:graphicData uri="http://schemas.openxmlformats.org/drawingml/2006/chart">
            <c:chart xmlns:c="http://schemas.openxmlformats.org/drawingml/2006/chart" xmlns:r="http://schemas.openxmlformats.org/officeDocument/2006/relationships" r:id="rId6"/>
          </a:graphicData>
        </a:graphic>
      </p:graphicFrame>
      <p:sp>
        <p:nvSpPr>
          <p:cNvPr id="4" name="Θέση αριθμού διαφάνειας 3">
            <a:extLst>
              <a:ext uri="{FF2B5EF4-FFF2-40B4-BE49-F238E27FC236}">
                <a16:creationId xmlns:a16="http://schemas.microsoft.com/office/drawing/2014/main" xmlns="" id="{1DA53EC6-A423-959B-348B-346CDEE984C5}"/>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23</a:t>
            </a:fld>
            <a:endParaRPr lang="el-GR" sz="2000" dirty="0">
              <a:solidFill>
                <a:srgbClr val="704748"/>
              </a:solidFill>
            </a:endParaRPr>
          </a:p>
        </p:txBody>
      </p:sp>
    </p:spTree>
    <p:extLst>
      <p:ext uri="{BB962C8B-B14F-4D97-AF65-F5344CB8AC3E}">
        <p14:creationId xmlns:p14="http://schemas.microsoft.com/office/powerpoint/2010/main" val="75648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50" y="197878"/>
            <a:ext cx="7048500" cy="907941"/>
          </a:xfrm>
          <a:prstGeom prst="rect">
            <a:avLst/>
          </a:prstGeom>
          <a:noFill/>
        </p:spPr>
        <p:txBody>
          <a:bodyPr wrap="square" rtlCol="0">
            <a:spAutoFit/>
          </a:bodyPr>
          <a:lstStyle/>
          <a:p>
            <a:pPr algn="ctr"/>
            <a:r>
              <a:rPr lang="el-GR" sz="2000" dirty="0">
                <a:solidFill>
                  <a:srgbClr val="412F32"/>
                </a:solidFill>
                <a:latin typeface="+mj-lt"/>
              </a:rPr>
              <a:t>Ποσοστό ενηλίκων (ηλικίας 25-6</a:t>
            </a:r>
            <a:r>
              <a:rPr lang="en-US" sz="2000" dirty="0">
                <a:solidFill>
                  <a:srgbClr val="412F32"/>
                </a:solidFill>
                <a:latin typeface="+mj-lt"/>
              </a:rPr>
              <a:t>4</a:t>
            </a:r>
            <a:r>
              <a:rPr lang="el-GR" sz="2000" dirty="0">
                <a:solidFill>
                  <a:srgbClr val="412F32"/>
                </a:solidFill>
                <a:latin typeface="+mj-lt"/>
              </a:rPr>
              <a:t> ετών) που δηλώνουν ότι γνωρίζουν </a:t>
            </a:r>
            <a:r>
              <a:rPr lang="el-GR" sz="2000" dirty="0">
                <a:solidFill>
                  <a:srgbClr val="A6435C"/>
                </a:solidFill>
                <a:latin typeface="+mj-lt"/>
              </a:rPr>
              <a:t>2 ή περισσότερες </a:t>
            </a:r>
            <a:r>
              <a:rPr lang="el-GR" sz="2000" dirty="0">
                <a:solidFill>
                  <a:srgbClr val="412F32"/>
                </a:solidFill>
                <a:latin typeface="+mj-lt"/>
              </a:rPr>
              <a:t>ξένες γλώσσες στην </a:t>
            </a:r>
            <a:r>
              <a:rPr lang="el-GR" sz="2000" dirty="0">
                <a:solidFill>
                  <a:srgbClr val="A6435C"/>
                </a:solidFill>
                <a:latin typeface="+mj-lt"/>
              </a:rPr>
              <a:t>Ελλάδα</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2011-2022 (%)</a:t>
            </a:r>
          </a:p>
        </p:txBody>
      </p:sp>
      <p:grpSp>
        <p:nvGrpSpPr>
          <p:cNvPr id="13" name="Ομάδα 12"/>
          <p:cNvGrpSpPr/>
          <p:nvPr/>
        </p:nvGrpSpPr>
        <p:grpSpPr>
          <a:xfrm>
            <a:off x="80773" y="72771"/>
            <a:ext cx="1176528" cy="6709029"/>
            <a:chOff x="80773" y="72771"/>
            <a:chExt cx="1176528" cy="6709029"/>
          </a:xfrm>
        </p:grpSpPr>
        <p:sp>
          <p:nvSpPr>
            <p:cNvPr id="15" name="Στρογγυλεμένο ορθογώνιο 14"/>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Ομάδα 22"/>
            <p:cNvGrpSpPr/>
            <p:nvPr/>
          </p:nvGrpSpPr>
          <p:grpSpPr>
            <a:xfrm>
              <a:off x="356686" y="981076"/>
              <a:ext cx="624703" cy="5749756"/>
              <a:chOff x="264825" y="1554402"/>
              <a:chExt cx="624703" cy="5176429"/>
            </a:xfrm>
          </p:grpSpPr>
          <p:sp>
            <p:nvSpPr>
              <p:cNvPr id="26" name="Ορθογώνιο 25"/>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7" name="Ορθογώνιο 26"/>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25"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aphicFrame>
        <p:nvGraphicFramePr>
          <p:cNvPr id="30" name="Γράφημα 29"/>
          <p:cNvGraphicFramePr/>
          <p:nvPr>
            <p:extLst>
              <p:ext uri="{D42A27DB-BD31-4B8C-83A1-F6EECF244321}">
                <p14:modId xmlns:p14="http://schemas.microsoft.com/office/powerpoint/2010/main" val="1893143777"/>
              </p:ext>
            </p:extLst>
          </p:nvPr>
        </p:nvGraphicFramePr>
        <p:xfrm>
          <a:off x="1542153" y="1250239"/>
          <a:ext cx="3987101" cy="25226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Γράφημα 13"/>
          <p:cNvGraphicFramePr/>
          <p:nvPr>
            <p:extLst>
              <p:ext uri="{D42A27DB-BD31-4B8C-83A1-F6EECF244321}">
                <p14:modId xmlns:p14="http://schemas.microsoft.com/office/powerpoint/2010/main" val="3713085046"/>
              </p:ext>
            </p:extLst>
          </p:nvPr>
        </p:nvGraphicFramePr>
        <p:xfrm>
          <a:off x="1533213" y="3758746"/>
          <a:ext cx="3993033" cy="302305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Ομάδα 15"/>
          <p:cNvGrpSpPr/>
          <p:nvPr/>
        </p:nvGrpSpPr>
        <p:grpSpPr>
          <a:xfrm>
            <a:off x="4343400" y="6490628"/>
            <a:ext cx="4152900" cy="261610"/>
            <a:chOff x="6591300" y="5572728"/>
            <a:chExt cx="4152900" cy="261610"/>
          </a:xfrm>
        </p:grpSpPr>
        <p:sp>
          <p:nvSpPr>
            <p:cNvPr id="18" name="Ορθογώνιο 17"/>
            <p:cNvSpPr/>
            <p:nvPr/>
          </p:nvSpPr>
          <p:spPr>
            <a:xfrm>
              <a:off x="8181975"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2011	2022	% μεταβολή</a:t>
              </a:r>
              <a:endParaRPr lang="el-GR" sz="1100" i="1" dirty="0">
                <a:solidFill>
                  <a:srgbClr val="412F32"/>
                </a:solidFill>
                <a:latin typeface="+mj-lt"/>
              </a:endParaRPr>
            </a:p>
          </p:txBody>
        </p:sp>
        <p:sp>
          <p:nvSpPr>
            <p:cNvPr id="20" name="Ορθογώνιο 19"/>
            <p:cNvSpPr/>
            <p:nvPr/>
          </p:nvSpPr>
          <p:spPr>
            <a:xfrm>
              <a:off x="7286625" y="5670209"/>
              <a:ext cx="72000" cy="72000"/>
            </a:xfrm>
            <a:prstGeom prst="rect">
              <a:avLst/>
            </a:prstGeom>
            <a:solidFill>
              <a:srgbClr val="EDD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9060559" y="5703533"/>
              <a:ext cx="108000" cy="36000"/>
            </a:xfrm>
            <a:prstGeom prst="rect">
              <a:avLst/>
            </a:prstGeom>
            <a:solidFill>
              <a:srgbClr val="7D3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Σταυρός 21"/>
            <p:cNvSpPr/>
            <p:nvPr/>
          </p:nvSpPr>
          <p:spPr>
            <a:xfrm>
              <a:off x="8927209" y="5670209"/>
              <a:ext cx="108000" cy="108000"/>
            </a:xfrm>
            <a:prstGeom prst="plus">
              <a:avLst>
                <a:gd name="adj" fmla="val 39327"/>
              </a:avLst>
            </a:prstGeom>
            <a:solidFill>
              <a:srgbClr val="B0D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24" name="Γράφημα 23"/>
          <p:cNvGraphicFramePr/>
          <p:nvPr>
            <p:extLst>
              <p:ext uri="{D42A27DB-BD31-4B8C-83A1-F6EECF244321}">
                <p14:modId xmlns:p14="http://schemas.microsoft.com/office/powerpoint/2010/main" val="503523373"/>
              </p:ext>
            </p:extLst>
          </p:nvPr>
        </p:nvGraphicFramePr>
        <p:xfrm>
          <a:off x="6096000" y="1236053"/>
          <a:ext cx="3987101" cy="2522693"/>
        </p:xfrm>
        <a:graphic>
          <a:graphicData uri="http://schemas.openxmlformats.org/drawingml/2006/chart">
            <c:chart xmlns:c="http://schemas.openxmlformats.org/drawingml/2006/chart" xmlns:r="http://schemas.openxmlformats.org/officeDocument/2006/relationships" r:id="rId6"/>
          </a:graphicData>
        </a:graphic>
      </p:graphicFrame>
      <p:sp>
        <p:nvSpPr>
          <p:cNvPr id="29" name="Έλλειψη 28"/>
          <p:cNvSpPr/>
          <p:nvPr/>
        </p:nvSpPr>
        <p:spPr>
          <a:xfrm>
            <a:off x="10730784" y="1212892"/>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2022</a:t>
            </a:r>
          </a:p>
          <a:p>
            <a:pPr algn="ctr">
              <a:lnSpc>
                <a:spcPts val="1800"/>
              </a:lnSpc>
            </a:pPr>
            <a:r>
              <a:rPr lang="en-US" dirty="0">
                <a:latin typeface="+mj-lt"/>
              </a:rPr>
              <a:t>16,2%</a:t>
            </a:r>
            <a:endParaRPr lang="el-GR" dirty="0">
              <a:latin typeface="+mj-lt"/>
            </a:endParaRPr>
          </a:p>
        </p:txBody>
      </p:sp>
      <p:sp>
        <p:nvSpPr>
          <p:cNvPr id="2" name="Θέση αριθμού διαφάνειας 3">
            <a:extLst>
              <a:ext uri="{FF2B5EF4-FFF2-40B4-BE49-F238E27FC236}">
                <a16:creationId xmlns:a16="http://schemas.microsoft.com/office/drawing/2014/main" xmlns="" id="{BB554573-9517-934E-A4BE-63107AF4FAEE}"/>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24</a:t>
            </a:fld>
            <a:endParaRPr lang="el-GR" sz="2000" dirty="0">
              <a:solidFill>
                <a:srgbClr val="704748"/>
              </a:solidFill>
            </a:endParaRPr>
          </a:p>
        </p:txBody>
      </p:sp>
    </p:spTree>
    <p:extLst>
      <p:ext uri="{BB962C8B-B14F-4D97-AF65-F5344CB8AC3E}">
        <p14:creationId xmlns:p14="http://schemas.microsoft.com/office/powerpoint/2010/main" val="304563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extLst>
              <p:ext uri="{D42A27DB-BD31-4B8C-83A1-F6EECF244321}">
                <p14:modId xmlns:p14="http://schemas.microsoft.com/office/powerpoint/2010/main" val="3878835652"/>
              </p:ext>
            </p:extLst>
          </p:nvPr>
        </p:nvGraphicFramePr>
        <p:xfrm>
          <a:off x="1527874" y="1167420"/>
          <a:ext cx="3987101" cy="25226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71655" y="197878"/>
            <a:ext cx="8788324" cy="907941"/>
          </a:xfrm>
          <a:prstGeom prst="rect">
            <a:avLst/>
          </a:prstGeom>
          <a:noFill/>
        </p:spPr>
        <p:txBody>
          <a:bodyPr wrap="square" rtlCol="0">
            <a:spAutoFit/>
          </a:bodyPr>
          <a:lstStyle/>
          <a:p>
            <a:pPr algn="ctr"/>
            <a:r>
              <a:rPr lang="el-GR" sz="2000" dirty="0">
                <a:solidFill>
                  <a:srgbClr val="412F32"/>
                </a:solidFill>
                <a:latin typeface="+mj-lt"/>
              </a:rPr>
              <a:t>Ποσοστό ενηλίκων  (ηλικίας 25-6</a:t>
            </a:r>
            <a:r>
              <a:rPr lang="en-US" sz="2000" dirty="0">
                <a:solidFill>
                  <a:srgbClr val="412F32"/>
                </a:solidFill>
                <a:latin typeface="+mj-lt"/>
              </a:rPr>
              <a:t>4</a:t>
            </a:r>
            <a:r>
              <a:rPr lang="el-GR" sz="2000" dirty="0">
                <a:solidFill>
                  <a:srgbClr val="412F32"/>
                </a:solidFill>
                <a:latin typeface="+mj-lt"/>
              </a:rPr>
              <a:t> ετών) που δηλώνουν ότι γνωρίζουν άριστα την πιο ευρέως γνωστή ξένη γλώσσα στην </a:t>
            </a:r>
            <a:r>
              <a:rPr lang="el-GR" sz="2000" dirty="0">
                <a:solidFill>
                  <a:srgbClr val="A6435C"/>
                </a:solidFill>
                <a:latin typeface="+mj-lt"/>
              </a:rPr>
              <a:t>Ελλάδα</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2011-2022 (%)</a:t>
            </a:r>
          </a:p>
        </p:txBody>
      </p:sp>
      <p:sp>
        <p:nvSpPr>
          <p:cNvPr id="17" name="Έλλειψη 16"/>
          <p:cNvSpPr/>
          <p:nvPr/>
        </p:nvSpPr>
        <p:spPr>
          <a:xfrm>
            <a:off x="10730784" y="1212892"/>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2022</a:t>
            </a:r>
          </a:p>
          <a:p>
            <a:pPr algn="ctr">
              <a:lnSpc>
                <a:spcPts val="1800"/>
              </a:lnSpc>
            </a:pPr>
            <a:r>
              <a:rPr lang="en-US" dirty="0">
                <a:latin typeface="+mj-lt"/>
              </a:rPr>
              <a:t>26,8%</a:t>
            </a:r>
            <a:endParaRPr lang="el-GR" dirty="0">
              <a:latin typeface="+mj-lt"/>
            </a:endParaRPr>
          </a:p>
        </p:txBody>
      </p:sp>
      <p:grpSp>
        <p:nvGrpSpPr>
          <p:cNvPr id="13" name="Ομάδα 12"/>
          <p:cNvGrpSpPr/>
          <p:nvPr/>
        </p:nvGrpSpPr>
        <p:grpSpPr>
          <a:xfrm>
            <a:off x="80773" y="72771"/>
            <a:ext cx="1176528" cy="6709029"/>
            <a:chOff x="80773" y="72771"/>
            <a:chExt cx="1176528" cy="6709029"/>
          </a:xfrm>
        </p:grpSpPr>
        <p:sp>
          <p:nvSpPr>
            <p:cNvPr id="15" name="Στρογγυλεμένο ορθογώνιο 14"/>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Ομάδα 22"/>
            <p:cNvGrpSpPr/>
            <p:nvPr/>
          </p:nvGrpSpPr>
          <p:grpSpPr>
            <a:xfrm>
              <a:off x="356686" y="981076"/>
              <a:ext cx="624703" cy="5749756"/>
              <a:chOff x="264825" y="1554402"/>
              <a:chExt cx="624703" cy="5176429"/>
            </a:xfrm>
          </p:grpSpPr>
          <p:sp>
            <p:nvSpPr>
              <p:cNvPr id="26" name="Ορθογώνιο 25"/>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7" name="Ορθογώνιο 26"/>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25" name="Picture 9" descr="C:\Users\pol\Pictures\Εικόνες ΚΑΝΕΠ\ΚΑΝΕΠ (Σήμ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aphicFrame>
        <p:nvGraphicFramePr>
          <p:cNvPr id="30" name="Γράφημα 29"/>
          <p:cNvGraphicFramePr/>
          <p:nvPr>
            <p:extLst>
              <p:ext uri="{D42A27DB-BD31-4B8C-83A1-F6EECF244321}">
                <p14:modId xmlns:p14="http://schemas.microsoft.com/office/powerpoint/2010/main" val="897827338"/>
              </p:ext>
            </p:extLst>
          </p:nvPr>
        </p:nvGraphicFramePr>
        <p:xfrm>
          <a:off x="1527873" y="3861606"/>
          <a:ext cx="3987101" cy="2522693"/>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Ομάδα 5"/>
          <p:cNvGrpSpPr/>
          <p:nvPr/>
        </p:nvGrpSpPr>
        <p:grpSpPr>
          <a:xfrm>
            <a:off x="4343400" y="6490628"/>
            <a:ext cx="4152900" cy="261610"/>
            <a:chOff x="6591300" y="5572728"/>
            <a:chExt cx="4152900" cy="261610"/>
          </a:xfrm>
        </p:grpSpPr>
        <p:sp>
          <p:nvSpPr>
            <p:cNvPr id="2" name="Ορθογώνιο 1"/>
            <p:cNvSpPr/>
            <p:nvPr/>
          </p:nvSpPr>
          <p:spPr>
            <a:xfrm>
              <a:off x="8181975"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extBox 33"/>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2011	2022	% μεταβολή</a:t>
              </a:r>
              <a:endParaRPr lang="el-GR" sz="1100" i="1" dirty="0">
                <a:solidFill>
                  <a:srgbClr val="412F32"/>
                </a:solidFill>
                <a:latin typeface="+mj-lt"/>
              </a:endParaRPr>
            </a:p>
          </p:txBody>
        </p:sp>
        <p:sp>
          <p:nvSpPr>
            <p:cNvPr id="35" name="Ορθογώνιο 34"/>
            <p:cNvSpPr/>
            <p:nvPr/>
          </p:nvSpPr>
          <p:spPr>
            <a:xfrm>
              <a:off x="7286625" y="5670209"/>
              <a:ext cx="72000" cy="72000"/>
            </a:xfrm>
            <a:prstGeom prst="rect">
              <a:avLst/>
            </a:prstGeom>
            <a:solidFill>
              <a:srgbClr val="EDD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Ορθογώνιο 35"/>
            <p:cNvSpPr/>
            <p:nvPr/>
          </p:nvSpPr>
          <p:spPr>
            <a:xfrm>
              <a:off x="9060559" y="5703533"/>
              <a:ext cx="108000" cy="36000"/>
            </a:xfrm>
            <a:prstGeom prst="rect">
              <a:avLst/>
            </a:prstGeom>
            <a:solidFill>
              <a:srgbClr val="7D3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Σταυρός 4"/>
            <p:cNvSpPr/>
            <p:nvPr/>
          </p:nvSpPr>
          <p:spPr>
            <a:xfrm>
              <a:off x="8927209" y="5670209"/>
              <a:ext cx="108000" cy="108000"/>
            </a:xfrm>
            <a:prstGeom prst="plus">
              <a:avLst>
                <a:gd name="adj" fmla="val 39327"/>
              </a:avLst>
            </a:prstGeom>
            <a:solidFill>
              <a:srgbClr val="B0D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38" name="Γράφημα 37"/>
          <p:cNvGraphicFramePr/>
          <p:nvPr>
            <p:extLst>
              <p:ext uri="{D42A27DB-BD31-4B8C-83A1-F6EECF244321}">
                <p14:modId xmlns:p14="http://schemas.microsoft.com/office/powerpoint/2010/main" val="244301367"/>
              </p:ext>
            </p:extLst>
          </p:nvPr>
        </p:nvGraphicFramePr>
        <p:xfrm>
          <a:off x="6129329" y="1212892"/>
          <a:ext cx="3987101" cy="2522693"/>
        </p:xfrm>
        <a:graphic>
          <a:graphicData uri="http://schemas.openxmlformats.org/drawingml/2006/chart">
            <c:chart xmlns:c="http://schemas.openxmlformats.org/drawingml/2006/chart" xmlns:r="http://schemas.openxmlformats.org/officeDocument/2006/relationships" r:id="rId6"/>
          </a:graphicData>
        </a:graphic>
      </p:graphicFrame>
      <p:sp>
        <p:nvSpPr>
          <p:cNvPr id="4" name="Θέση αριθμού διαφάνειας 3">
            <a:extLst>
              <a:ext uri="{FF2B5EF4-FFF2-40B4-BE49-F238E27FC236}">
                <a16:creationId xmlns:a16="http://schemas.microsoft.com/office/drawing/2014/main" xmlns="" id="{116B9D20-69C8-C48B-C2FD-98387FE719CB}"/>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25</a:t>
            </a:fld>
            <a:endParaRPr lang="el-GR" sz="2000" dirty="0">
              <a:solidFill>
                <a:srgbClr val="704748"/>
              </a:solidFill>
            </a:endParaRPr>
          </a:p>
        </p:txBody>
      </p:sp>
    </p:spTree>
    <p:extLst>
      <p:ext uri="{BB962C8B-B14F-4D97-AF65-F5344CB8AC3E}">
        <p14:creationId xmlns:p14="http://schemas.microsoft.com/office/powerpoint/2010/main" val="285075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Έλλειψη 16"/>
          <p:cNvSpPr/>
          <p:nvPr/>
        </p:nvSpPr>
        <p:spPr>
          <a:xfrm>
            <a:off x="10649847" y="1236053"/>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2022</a:t>
            </a:r>
          </a:p>
          <a:p>
            <a:pPr algn="ctr">
              <a:lnSpc>
                <a:spcPts val="1800"/>
              </a:lnSpc>
            </a:pPr>
            <a:r>
              <a:rPr lang="en-US" dirty="0">
                <a:latin typeface="+mj-lt"/>
              </a:rPr>
              <a:t>26,8%</a:t>
            </a:r>
            <a:endParaRPr lang="el-GR" dirty="0">
              <a:latin typeface="+mj-lt"/>
            </a:endParaRPr>
          </a:p>
        </p:txBody>
      </p:sp>
      <p:grpSp>
        <p:nvGrpSpPr>
          <p:cNvPr id="13" name="Ομάδα 12"/>
          <p:cNvGrpSpPr/>
          <p:nvPr/>
        </p:nvGrpSpPr>
        <p:grpSpPr>
          <a:xfrm>
            <a:off x="80773" y="72771"/>
            <a:ext cx="1176528" cy="6709029"/>
            <a:chOff x="80773" y="72771"/>
            <a:chExt cx="1176528" cy="6709029"/>
          </a:xfrm>
        </p:grpSpPr>
        <p:sp>
          <p:nvSpPr>
            <p:cNvPr id="15" name="Στρογγυλεμένο ορθογώνιο 14"/>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Ομάδα 22"/>
            <p:cNvGrpSpPr/>
            <p:nvPr/>
          </p:nvGrpSpPr>
          <p:grpSpPr>
            <a:xfrm>
              <a:off x="356686" y="981076"/>
              <a:ext cx="624703" cy="5749756"/>
              <a:chOff x="264825" y="1554402"/>
              <a:chExt cx="624703" cy="5176429"/>
            </a:xfrm>
          </p:grpSpPr>
          <p:sp>
            <p:nvSpPr>
              <p:cNvPr id="26" name="Ορθογώνιο 25"/>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7" name="Ορθογώνιο 26"/>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Γνώση ξένων γλωσσών από τους ενήλικες</a:t>
                </a:r>
              </a:p>
            </p:txBody>
          </p:sp>
        </p:grpSp>
        <p:pic>
          <p:nvPicPr>
            <p:cNvPr id="25"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a:t>
            </a:r>
            <a:r>
              <a:rPr lang="en-US" sz="900" i="1" dirty="0">
                <a:solidFill>
                  <a:srgbClr val="7F7F7E"/>
                </a:solidFill>
                <a:latin typeface="+mj-lt"/>
              </a:rPr>
              <a:t>Eurostat – Adult Education Survey</a:t>
            </a:r>
            <a:endParaRPr lang="el-GR" sz="900" i="1" dirty="0">
              <a:solidFill>
                <a:srgbClr val="7F7F7E"/>
              </a:solidFill>
              <a:latin typeface="+mj-lt"/>
            </a:endParaRPr>
          </a:p>
          <a:p>
            <a:pPr algn="r"/>
            <a:r>
              <a:rPr lang="el-GR" sz="900" i="1" dirty="0">
                <a:solidFill>
                  <a:srgbClr val="7F7F7E"/>
                </a:solidFill>
                <a:latin typeface="+mj-lt"/>
              </a:rPr>
              <a:t>Επεξεργασία: ΚΑΝΕΠ/ΓΣΕΕ</a:t>
            </a:r>
          </a:p>
        </p:txBody>
      </p:sp>
      <p:graphicFrame>
        <p:nvGraphicFramePr>
          <p:cNvPr id="30" name="Γράφημα 29"/>
          <p:cNvGraphicFramePr/>
          <p:nvPr>
            <p:extLst>
              <p:ext uri="{D42A27DB-BD31-4B8C-83A1-F6EECF244321}">
                <p14:modId xmlns:p14="http://schemas.microsoft.com/office/powerpoint/2010/main" val="2397939003"/>
              </p:ext>
            </p:extLst>
          </p:nvPr>
        </p:nvGraphicFramePr>
        <p:xfrm>
          <a:off x="1542153" y="1250239"/>
          <a:ext cx="3987101" cy="25226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Γράφημα 13"/>
          <p:cNvGraphicFramePr/>
          <p:nvPr>
            <p:extLst>
              <p:ext uri="{D42A27DB-BD31-4B8C-83A1-F6EECF244321}">
                <p14:modId xmlns:p14="http://schemas.microsoft.com/office/powerpoint/2010/main" val="1608160322"/>
              </p:ext>
            </p:extLst>
          </p:nvPr>
        </p:nvGraphicFramePr>
        <p:xfrm>
          <a:off x="1533213" y="3625327"/>
          <a:ext cx="3993034" cy="323463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Ομάδα 15"/>
          <p:cNvGrpSpPr/>
          <p:nvPr/>
        </p:nvGrpSpPr>
        <p:grpSpPr>
          <a:xfrm>
            <a:off x="4343400" y="6490628"/>
            <a:ext cx="4152900" cy="261610"/>
            <a:chOff x="6591300" y="5572728"/>
            <a:chExt cx="4152900" cy="261610"/>
          </a:xfrm>
        </p:grpSpPr>
        <p:sp>
          <p:nvSpPr>
            <p:cNvPr id="18" name="Ορθογώνιο 17"/>
            <p:cNvSpPr/>
            <p:nvPr/>
          </p:nvSpPr>
          <p:spPr>
            <a:xfrm>
              <a:off x="8181975" y="5670209"/>
              <a:ext cx="72000" cy="72000"/>
            </a:xfrm>
            <a:prstGeom prst="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6591300" y="5572728"/>
              <a:ext cx="4152900" cy="261610"/>
            </a:xfrm>
            <a:prstGeom prst="rect">
              <a:avLst/>
            </a:prstGeom>
            <a:noFill/>
          </p:spPr>
          <p:txBody>
            <a:bodyPr wrap="square" rtlCol="0">
              <a:spAutoFit/>
            </a:bodyPr>
            <a:lstStyle/>
            <a:p>
              <a:pPr algn="ctr"/>
              <a:r>
                <a:rPr lang="el-GR" sz="1100" dirty="0">
                  <a:solidFill>
                    <a:srgbClr val="412F32"/>
                  </a:solidFill>
                  <a:latin typeface="+mj-lt"/>
                </a:rPr>
                <a:t>2011	2022	% μεταβολή</a:t>
              </a:r>
              <a:endParaRPr lang="el-GR" sz="1100" i="1" dirty="0">
                <a:solidFill>
                  <a:srgbClr val="412F32"/>
                </a:solidFill>
                <a:latin typeface="+mj-lt"/>
              </a:endParaRPr>
            </a:p>
          </p:txBody>
        </p:sp>
        <p:sp>
          <p:nvSpPr>
            <p:cNvPr id="20" name="Ορθογώνιο 19"/>
            <p:cNvSpPr/>
            <p:nvPr/>
          </p:nvSpPr>
          <p:spPr>
            <a:xfrm>
              <a:off x="7286625" y="5670209"/>
              <a:ext cx="72000" cy="72000"/>
            </a:xfrm>
            <a:prstGeom prst="rect">
              <a:avLst/>
            </a:prstGeom>
            <a:solidFill>
              <a:srgbClr val="EDD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9060559" y="5703533"/>
              <a:ext cx="108000" cy="36000"/>
            </a:xfrm>
            <a:prstGeom prst="rect">
              <a:avLst/>
            </a:prstGeom>
            <a:solidFill>
              <a:srgbClr val="7D3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Σταυρός 21"/>
            <p:cNvSpPr/>
            <p:nvPr/>
          </p:nvSpPr>
          <p:spPr>
            <a:xfrm>
              <a:off x="8927209" y="5670209"/>
              <a:ext cx="108000" cy="108000"/>
            </a:xfrm>
            <a:prstGeom prst="plus">
              <a:avLst>
                <a:gd name="adj" fmla="val 39327"/>
              </a:avLst>
            </a:prstGeom>
            <a:solidFill>
              <a:srgbClr val="B0D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24" name="Γράφημα 23"/>
          <p:cNvGraphicFramePr/>
          <p:nvPr>
            <p:extLst>
              <p:ext uri="{D42A27DB-BD31-4B8C-83A1-F6EECF244321}">
                <p14:modId xmlns:p14="http://schemas.microsoft.com/office/powerpoint/2010/main" val="309783249"/>
              </p:ext>
            </p:extLst>
          </p:nvPr>
        </p:nvGraphicFramePr>
        <p:xfrm>
          <a:off x="6096000" y="1236053"/>
          <a:ext cx="3987101" cy="2522693"/>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p:cNvSpPr txBox="1"/>
          <p:nvPr/>
        </p:nvSpPr>
        <p:spPr>
          <a:xfrm>
            <a:off x="1871655" y="197878"/>
            <a:ext cx="8788324" cy="907941"/>
          </a:xfrm>
          <a:prstGeom prst="rect">
            <a:avLst/>
          </a:prstGeom>
          <a:noFill/>
        </p:spPr>
        <p:txBody>
          <a:bodyPr wrap="square" rtlCol="0">
            <a:spAutoFit/>
          </a:bodyPr>
          <a:lstStyle/>
          <a:p>
            <a:pPr algn="ctr"/>
            <a:r>
              <a:rPr lang="el-GR" sz="2000" dirty="0">
                <a:solidFill>
                  <a:srgbClr val="412F32"/>
                </a:solidFill>
                <a:latin typeface="+mj-lt"/>
              </a:rPr>
              <a:t>Ποσοστό ενηλίκων  (ηλικίας 25-6</a:t>
            </a:r>
            <a:r>
              <a:rPr lang="en-US" sz="2000" dirty="0">
                <a:solidFill>
                  <a:srgbClr val="412F32"/>
                </a:solidFill>
                <a:latin typeface="+mj-lt"/>
              </a:rPr>
              <a:t>4</a:t>
            </a:r>
            <a:r>
              <a:rPr lang="el-GR" sz="2000" dirty="0">
                <a:solidFill>
                  <a:srgbClr val="412F32"/>
                </a:solidFill>
                <a:latin typeface="+mj-lt"/>
              </a:rPr>
              <a:t> ετών) που δηλώνουν ότι γνωρίζουν άριστα την πιο ευρέως γνωστή ξένη γλώσσα στην </a:t>
            </a:r>
            <a:r>
              <a:rPr lang="el-GR" sz="2000" dirty="0">
                <a:solidFill>
                  <a:srgbClr val="A6435C"/>
                </a:solidFill>
                <a:latin typeface="+mj-lt"/>
              </a:rPr>
              <a:t>Ελλάδα</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2011-2022 (%)</a:t>
            </a:r>
          </a:p>
        </p:txBody>
      </p:sp>
      <p:sp>
        <p:nvSpPr>
          <p:cNvPr id="2" name="Θέση αριθμού διαφάνειας 3">
            <a:extLst>
              <a:ext uri="{FF2B5EF4-FFF2-40B4-BE49-F238E27FC236}">
                <a16:creationId xmlns:a16="http://schemas.microsoft.com/office/drawing/2014/main" xmlns="" id="{98C932C1-E769-0378-4BF0-D0B60C5A19AE}"/>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26</a:t>
            </a:fld>
            <a:endParaRPr lang="el-GR" sz="2000" dirty="0">
              <a:solidFill>
                <a:srgbClr val="704748"/>
              </a:solidFill>
            </a:endParaRPr>
          </a:p>
        </p:txBody>
      </p:sp>
    </p:spTree>
    <p:extLst>
      <p:ext uri="{BB962C8B-B14F-4D97-AF65-F5344CB8AC3E}">
        <p14:creationId xmlns:p14="http://schemas.microsoft.com/office/powerpoint/2010/main" val="3917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9B5B8"/>
            </a:gs>
            <a:gs pos="0">
              <a:schemeClr val="bg1"/>
            </a:gs>
            <a:gs pos="19000">
              <a:srgbClr val="F1ECE7"/>
            </a:gs>
          </a:gsLst>
          <a:path path="circle">
            <a:fillToRect l="100000" t="100000"/>
          </a:path>
          <a:tileRect r="-100000" b="-100000"/>
        </a:gradFill>
        <a:effectLst/>
      </p:bgPr>
    </p:bg>
    <p:spTree>
      <p:nvGrpSpPr>
        <p:cNvPr id="1" name="">
          <a:extLst>
            <a:ext uri="{FF2B5EF4-FFF2-40B4-BE49-F238E27FC236}">
              <a16:creationId xmlns:a16="http://schemas.microsoft.com/office/drawing/2014/main" xmlns="" id="{09D05079-DB4F-59FF-9D99-532461B1C028}"/>
            </a:ext>
          </a:extLst>
        </p:cNvPr>
        <p:cNvGrpSpPr/>
        <p:nvPr/>
      </p:nvGrpSpPr>
      <p:grpSpPr>
        <a:xfrm>
          <a:off x="0" y="0"/>
          <a:ext cx="0" cy="0"/>
          <a:chOff x="0" y="0"/>
          <a:chExt cx="0" cy="0"/>
        </a:xfrm>
      </p:grpSpPr>
      <p:grpSp>
        <p:nvGrpSpPr>
          <p:cNvPr id="33" name="Ομάδα 32">
            <a:extLst>
              <a:ext uri="{FF2B5EF4-FFF2-40B4-BE49-F238E27FC236}">
                <a16:creationId xmlns:a16="http://schemas.microsoft.com/office/drawing/2014/main" xmlns="" id="{D98C398E-D1E6-76CB-0E43-E18A3EEBAD89}"/>
              </a:ext>
            </a:extLst>
          </p:cNvPr>
          <p:cNvGrpSpPr/>
          <p:nvPr/>
        </p:nvGrpSpPr>
        <p:grpSpPr>
          <a:xfrm>
            <a:off x="229097" y="923265"/>
            <a:ext cx="613162" cy="5749755"/>
            <a:chOff x="264825" y="1554402"/>
            <a:chExt cx="613162" cy="5176428"/>
          </a:xfrm>
        </p:grpSpPr>
        <p:sp>
          <p:nvSpPr>
            <p:cNvPr id="35" name="Ορθογώνιο 34">
              <a:extLst>
                <a:ext uri="{FF2B5EF4-FFF2-40B4-BE49-F238E27FC236}">
                  <a16:creationId xmlns:a16="http://schemas.microsoft.com/office/drawing/2014/main" xmlns="" id="{17CAF7E2-20CB-BC42-8B8A-1BA5723B9D6B}"/>
                </a:ext>
              </a:extLst>
            </p:cNvPr>
            <p:cNvSpPr/>
            <p:nvPr/>
          </p:nvSpPr>
          <p:spPr>
            <a:xfrm rot="16200000">
              <a:off x="-2157959" y="3977186"/>
              <a:ext cx="5176427" cy="330860"/>
            </a:xfrm>
            <a:prstGeom prst="rect">
              <a:avLst/>
            </a:prstGeom>
            <a:noFill/>
            <a:ln>
              <a:noFill/>
            </a:ln>
          </p:spPr>
          <p:txBody>
            <a:bodyPr wrap="square">
              <a:spAutoFit/>
            </a:bodyPr>
            <a:lstStyle/>
            <a:p>
              <a:r>
                <a:rPr lang="el-GR" sz="1550" dirty="0">
                  <a:solidFill>
                    <a:srgbClr val="9E7A7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solidFill>
                  <a:srgbClr val="9E7A7F"/>
                </a:solidFill>
                <a:latin typeface="+mj-lt"/>
              </a:endParaRPr>
            </a:p>
          </p:txBody>
        </p:sp>
        <p:sp>
          <p:nvSpPr>
            <p:cNvPr id="36" name="Ορθογώνιο 35">
              <a:extLst>
                <a:ext uri="{FF2B5EF4-FFF2-40B4-BE49-F238E27FC236}">
                  <a16:creationId xmlns:a16="http://schemas.microsoft.com/office/drawing/2014/main" xmlns="" id="{463119A7-7D41-7145-21A4-E098D66F2E46}"/>
                </a:ext>
              </a:extLst>
            </p:cNvPr>
            <p:cNvSpPr/>
            <p:nvPr/>
          </p:nvSpPr>
          <p:spPr>
            <a:xfrm rot="16200000">
              <a:off x="-1894893" y="3957951"/>
              <a:ext cx="5176427" cy="369332"/>
            </a:xfrm>
            <a:prstGeom prst="rect">
              <a:avLst/>
            </a:prstGeom>
          </p:spPr>
          <p:txBody>
            <a:bodyPr wrap="square">
              <a:spAutoFit/>
            </a:bodyPr>
            <a:lstStyle/>
            <a:p>
              <a:r>
                <a:rPr lang="el-GR" spc="-90" dirty="0">
                  <a:ln w="1270">
                    <a:noFill/>
                  </a:ln>
                  <a:solidFill>
                    <a:srgbClr val="9E7A7F"/>
                  </a:solid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34" name="Picture 9" descr="C:\Users\pol\Pictures\Εικόνες ΚΑΝΕΠ\ΚΑΝΕΠ (Σήμα).png">
            <a:extLst>
              <a:ext uri="{FF2B5EF4-FFF2-40B4-BE49-F238E27FC236}">
                <a16:creationId xmlns:a16="http://schemas.microsoft.com/office/drawing/2014/main" xmlns="" id="{FD00E370-D8A9-ECCA-871E-37AA424DF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3141" y="5807976"/>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3A370A20-E55B-595A-1704-9634DAA7AE01}"/>
              </a:ext>
            </a:extLst>
          </p:cNvPr>
          <p:cNvSpPr txBox="1"/>
          <p:nvPr/>
        </p:nvSpPr>
        <p:spPr>
          <a:xfrm>
            <a:off x="3898761" y="2043817"/>
            <a:ext cx="7515195" cy="1200329"/>
          </a:xfrm>
          <a:prstGeom prst="rect">
            <a:avLst/>
          </a:prstGeom>
          <a:noFill/>
        </p:spPr>
        <p:txBody>
          <a:bodyPr wrap="square" rtlCol="0">
            <a:spAutoFit/>
          </a:bodyPr>
          <a:lstStyle/>
          <a:p>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Στάσεις &amp; απόψεις γονέων και νέων για τα Κέντρα Ξένων Γλωσσών</a:t>
            </a:r>
            <a:endParaRPr lang="el-GR" sz="2000" b="1" i="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endParaRPr>
          </a:p>
        </p:txBody>
      </p:sp>
      <p:sp>
        <p:nvSpPr>
          <p:cNvPr id="2" name="Έλλειψη 1">
            <a:extLst>
              <a:ext uri="{FF2B5EF4-FFF2-40B4-BE49-F238E27FC236}">
                <a16:creationId xmlns:a16="http://schemas.microsoft.com/office/drawing/2014/main" xmlns="" id="{0CE6516D-7771-0596-08DB-CD185D9E95DC}"/>
              </a:ext>
            </a:extLst>
          </p:cNvPr>
          <p:cNvSpPr/>
          <p:nvPr/>
        </p:nvSpPr>
        <p:spPr>
          <a:xfrm>
            <a:off x="1420851" y="1900014"/>
            <a:ext cx="2041934" cy="2041934"/>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a:extLst>
              <a:ext uri="{FF2B5EF4-FFF2-40B4-BE49-F238E27FC236}">
                <a16:creationId xmlns:a16="http://schemas.microsoft.com/office/drawing/2014/main" xmlns="" id="{85D41B22-D90E-9381-92E9-4D34A14BCA84}"/>
              </a:ext>
            </a:extLst>
          </p:cNvPr>
          <p:cNvCxnSpPr/>
          <p:nvPr/>
        </p:nvCxnSpPr>
        <p:spPr>
          <a:xfrm>
            <a:off x="2441818" y="4180114"/>
            <a:ext cx="0" cy="2677886"/>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7107C9A-0C2B-6B37-1CEB-586D4777225D}"/>
              </a:ext>
            </a:extLst>
          </p:cNvPr>
          <p:cNvSpPr txBox="1"/>
          <p:nvPr/>
        </p:nvSpPr>
        <p:spPr>
          <a:xfrm>
            <a:off x="3898762" y="3924584"/>
            <a:ext cx="7234814" cy="2092881"/>
          </a:xfrm>
          <a:prstGeom prst="rect">
            <a:avLst/>
          </a:prstGeom>
          <a:noFill/>
        </p:spPr>
        <p:txBody>
          <a:bodyPr wrap="square" rtlCol="0">
            <a:spAutoFit/>
          </a:bodyPr>
          <a:lstStyle/>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Ποια είναι η γνώμη των γονέων και των νέων για τα Κέντρα Ξένων Γλωσσών στην Ελλάδα; Πώς αξιολογούν τη λειτουργία τους, πώς αντιλαμβάνονται τον ρόλο τους στο ευρύτερο εκπαιδευτικό τοπίο και ποιες είναι οι προσδοκίες ή οι προβληματισμοί τους για το μέλλον του θεσμού;</a:t>
            </a:r>
          </a:p>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Η παρούσα ενότητα παρουσιάζει ευρήματα ποσοτικής έρευνας της </a:t>
            </a:r>
            <a:r>
              <a:rPr lang="el-GR" sz="1500" dirty="0" err="1">
                <a:solidFill>
                  <a:srgbClr val="412F32"/>
                </a:solidFill>
                <a:latin typeface="+mj-lt"/>
                <a:ea typeface="Cascadia Code SemiBold" panose="020B0609020000020004" pitchFamily="49" charset="0"/>
                <a:cs typeface="Cascadia Code SemiBold" panose="020B0609020000020004" pitchFamily="49" charset="0"/>
              </a:rPr>
              <a:t>Metron</a:t>
            </a:r>
            <a:r>
              <a:rPr lang="el-GR" sz="1500" dirty="0">
                <a:solidFill>
                  <a:srgbClr val="412F32"/>
                </a:solidFill>
                <a:latin typeface="+mj-lt"/>
                <a:ea typeface="Cascadia Code SemiBold" panose="020B0609020000020004" pitchFamily="49" charset="0"/>
                <a:cs typeface="Cascadia Code SemiBold" panose="020B0609020000020004" pitchFamily="49" charset="0"/>
              </a:rPr>
              <a:t> </a:t>
            </a:r>
            <a:r>
              <a:rPr lang="el-GR" sz="1500" dirty="0" err="1">
                <a:solidFill>
                  <a:srgbClr val="412F32"/>
                </a:solidFill>
                <a:latin typeface="+mj-lt"/>
                <a:ea typeface="Cascadia Code SemiBold" panose="020B0609020000020004" pitchFamily="49" charset="0"/>
                <a:cs typeface="Cascadia Code SemiBold" panose="020B0609020000020004" pitchFamily="49" charset="0"/>
              </a:rPr>
              <a:t>Analysis</a:t>
            </a:r>
            <a:r>
              <a:rPr lang="el-GR" sz="1500" dirty="0">
                <a:solidFill>
                  <a:srgbClr val="412F32"/>
                </a:solidFill>
                <a:latin typeface="+mj-lt"/>
                <a:ea typeface="Cascadia Code SemiBold" panose="020B0609020000020004" pitchFamily="49" charset="0"/>
                <a:cs typeface="Cascadia Code SemiBold" panose="020B0609020000020004" pitchFamily="49" charset="0"/>
              </a:rPr>
              <a:t>, που αποτυπώνει τη σχέση των Κέντρων Ξένων Γλωσσών με το δημόσιο σχολείο, την εικόνα τους στη συνείδηση των χρηστών τους και τη θέση τους στις σύγχρονες μορφές συμπληρωματικής εκπαίδευσης.</a:t>
            </a:r>
            <a:endParaRPr lang="el-GR" sz="1500" i="1" dirty="0">
              <a:solidFill>
                <a:srgbClr val="412F32"/>
              </a:solidFill>
              <a:latin typeface="+mj-lt"/>
              <a:ea typeface="Cascadia Code SemiBold" panose="020B0609020000020004" pitchFamily="49" charset="0"/>
              <a:cs typeface="Cascadia Code SemiBold" panose="020B0609020000020004" pitchFamily="49" charset="0"/>
            </a:endParaRPr>
          </a:p>
        </p:txBody>
      </p:sp>
      <p:sp>
        <p:nvSpPr>
          <p:cNvPr id="18" name="TextBox 17">
            <a:extLst>
              <a:ext uri="{FF2B5EF4-FFF2-40B4-BE49-F238E27FC236}">
                <a16:creationId xmlns:a16="http://schemas.microsoft.com/office/drawing/2014/main" xmlns="" id="{BD3FEC8F-4E30-DF53-9C91-F03116125199}"/>
              </a:ext>
            </a:extLst>
          </p:cNvPr>
          <p:cNvSpPr txBox="1"/>
          <p:nvPr/>
        </p:nvSpPr>
        <p:spPr>
          <a:xfrm>
            <a:off x="2469890" y="2351622"/>
            <a:ext cx="1575917" cy="1200329"/>
          </a:xfrm>
          <a:prstGeom prst="rect">
            <a:avLst/>
          </a:prstGeom>
          <a:noFill/>
        </p:spPr>
        <p:txBody>
          <a:bodyPr wrap="square" rtlCol="0">
            <a:spAutoFit/>
          </a:bodyPr>
          <a:lstStyle/>
          <a:p>
            <a:pPr algn="ctr"/>
            <a:r>
              <a:rPr lang="en-US" sz="7200" dirty="0">
                <a:solidFill>
                  <a:srgbClr val="EFE9EA"/>
                </a:solidFill>
                <a:latin typeface="Arial Rounded MT Bold" panose="020F0704030504030204" pitchFamily="34" charset="0"/>
              </a:rPr>
              <a:t>0</a:t>
            </a:r>
            <a:r>
              <a:rPr lang="el-GR" sz="7200" dirty="0">
                <a:solidFill>
                  <a:srgbClr val="EFE9EA"/>
                </a:solidFill>
                <a:latin typeface="Arial Rounded MT Bold" panose="020F0704030504030204" pitchFamily="34" charset="0"/>
              </a:rPr>
              <a:t>4</a:t>
            </a:r>
            <a:endParaRPr lang="el-GR" sz="4800" i="1" dirty="0">
              <a:solidFill>
                <a:srgbClr val="EFE9EA"/>
              </a:solidFill>
              <a:latin typeface="Arial Black" panose="020B0A04020102020204" pitchFamily="34" charset="0"/>
            </a:endParaRPr>
          </a:p>
        </p:txBody>
      </p:sp>
    </p:spTree>
    <p:extLst>
      <p:ext uri="{BB962C8B-B14F-4D97-AF65-F5344CB8AC3E}">
        <p14:creationId xmlns:p14="http://schemas.microsoft.com/office/powerpoint/2010/main" val="296497889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6151-42A2-4709-06D2-52B8DD2DD36A}"/>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xmlns="" id="{C3EDEE4B-43A7-14D8-E661-3704432F5A32}"/>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sp>
        <p:nvSpPr>
          <p:cNvPr id="27" name="TextBox 26">
            <a:extLst>
              <a:ext uri="{FF2B5EF4-FFF2-40B4-BE49-F238E27FC236}">
                <a16:creationId xmlns:a16="http://schemas.microsoft.com/office/drawing/2014/main" xmlns="" id="{B7F065B0-C807-1EF0-5615-A61B36DF3D47}"/>
              </a:ext>
            </a:extLst>
          </p:cNvPr>
          <p:cNvSpPr txBox="1"/>
          <p:nvPr/>
        </p:nvSpPr>
        <p:spPr>
          <a:xfrm>
            <a:off x="2529219" y="197878"/>
            <a:ext cx="8230929" cy="400110"/>
          </a:xfrm>
          <a:prstGeom prst="rect">
            <a:avLst/>
          </a:prstGeom>
          <a:noFill/>
        </p:spPr>
        <p:txBody>
          <a:bodyPr wrap="square" rtlCol="0">
            <a:spAutoFit/>
          </a:bodyPr>
          <a:lstStyle/>
          <a:p>
            <a:pPr algn="ctr"/>
            <a:r>
              <a:rPr lang="el-GR" sz="2000" dirty="0">
                <a:solidFill>
                  <a:srgbClr val="412F32"/>
                </a:solidFill>
                <a:latin typeface="+mj-lt"/>
              </a:rPr>
              <a:t>Ταυτότητα ποσοτικών ερευνών</a:t>
            </a:r>
            <a:endParaRPr lang="el-GR" sz="1300" dirty="0">
              <a:solidFill>
                <a:srgbClr val="412F32"/>
              </a:solidFill>
              <a:latin typeface="+mj-lt"/>
            </a:endParaRPr>
          </a:p>
        </p:txBody>
      </p:sp>
      <p:pic>
        <p:nvPicPr>
          <p:cNvPr id="30" name="Picture 2">
            <a:extLst>
              <a:ext uri="{FF2B5EF4-FFF2-40B4-BE49-F238E27FC236}">
                <a16:creationId xmlns:a16="http://schemas.microsoft.com/office/drawing/2014/main" xmlns="" id="{2C04C526-6726-3B84-DA5C-1B925B01A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xmlns="" id="{F62EA45E-E5E8-97C5-D3AD-078A8AEE245F}"/>
              </a:ext>
            </a:extLst>
          </p:cNvPr>
          <p:cNvSpPr txBox="1">
            <a:spLocks/>
          </p:cNvSpPr>
          <p:nvPr/>
        </p:nvSpPr>
        <p:spPr>
          <a:xfrm>
            <a:off x="1777043" y="981129"/>
            <a:ext cx="9323348" cy="935039"/>
          </a:xfrm>
          <a:prstGeom prst="rect">
            <a:avLst/>
          </a:prstGeom>
          <a:noFill/>
          <a:effectLst/>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el-GR" sz="1600" b="1" dirty="0">
                <a:latin typeface="+mj-lt"/>
              </a:rPr>
              <a:t>Διεξαγωγή: </a:t>
            </a:r>
            <a:r>
              <a:rPr lang="en-US" sz="1600" dirty="0" err="1">
                <a:latin typeface="+mj-lt"/>
                <a:cs typeface="Times New Roman" panose="02020603050405020304" pitchFamily="18" charset="0"/>
              </a:rPr>
              <a:t>Metron</a:t>
            </a:r>
            <a:r>
              <a:rPr lang="en-US" sz="1600" dirty="0">
                <a:latin typeface="+mj-lt"/>
                <a:cs typeface="Times New Roman" panose="02020603050405020304" pitchFamily="18" charset="0"/>
              </a:rPr>
              <a:t> Analysis</a:t>
            </a:r>
            <a:r>
              <a:rPr lang="en-US" sz="1600" baseline="30000" dirty="0">
                <a:latin typeface="+mj-lt"/>
                <a:cs typeface="Times New Roman" panose="02020603050405020304" pitchFamily="18" charset="0"/>
              </a:rPr>
              <a:t>(*)</a:t>
            </a:r>
            <a:endParaRPr lang="el-GR" sz="1600" baseline="30000" dirty="0">
              <a:latin typeface="+mj-lt"/>
              <a:cs typeface="Times New Roman" panose="02020603050405020304" pitchFamily="18" charset="0"/>
            </a:endParaRPr>
          </a:p>
          <a:p>
            <a:pPr algn="ctr">
              <a:lnSpc>
                <a:spcPct val="150000"/>
              </a:lnSpc>
            </a:pPr>
            <a:r>
              <a:rPr lang="el-GR" sz="1600" b="1" dirty="0">
                <a:latin typeface="+mj-lt"/>
              </a:rPr>
              <a:t>Ανάθεση</a:t>
            </a:r>
            <a:r>
              <a:rPr lang="en-US" sz="1600" dirty="0">
                <a:latin typeface="+mj-lt"/>
              </a:rPr>
              <a:t>: </a:t>
            </a:r>
            <a:r>
              <a:rPr lang="el-GR" sz="1600" dirty="0">
                <a:latin typeface="+mj-lt"/>
                <a:cs typeface="Times New Roman" panose="02020603050405020304" pitchFamily="18" charset="0"/>
              </a:rPr>
              <a:t>ΚΕΝΤΡΟ ΑΝΑΠΤΥΞΗΣ ΕΚΠΑΙΔΕΥΤΙΚΗΣ ΠΟΛΙΤΙΚΗΣ της ΓΣΕΕ (ΚΑΝΕΠ-ΓΣΕΕ)</a:t>
            </a:r>
            <a:endParaRPr lang="en-US" sz="1600" dirty="0">
              <a:latin typeface="+mj-lt"/>
              <a:cs typeface="Times New Roman" panose="02020603050405020304" pitchFamily="18" charset="0"/>
            </a:endParaRPr>
          </a:p>
        </p:txBody>
      </p:sp>
      <p:sp>
        <p:nvSpPr>
          <p:cNvPr id="3" name="Rectangle 9">
            <a:extLst>
              <a:ext uri="{FF2B5EF4-FFF2-40B4-BE49-F238E27FC236}">
                <a16:creationId xmlns:a16="http://schemas.microsoft.com/office/drawing/2014/main" xmlns="" id="{F90B6F99-6F3F-6E19-3FA3-297F6ABF626D}"/>
              </a:ext>
            </a:extLst>
          </p:cNvPr>
          <p:cNvSpPr>
            <a:spLocks noChangeArrowheads="1"/>
          </p:cNvSpPr>
          <p:nvPr/>
        </p:nvSpPr>
        <p:spPr bwMode="auto">
          <a:xfrm>
            <a:off x="2271336" y="5661427"/>
            <a:ext cx="9040746" cy="430887"/>
          </a:xfrm>
          <a:prstGeom prst="rect">
            <a:avLst/>
          </a:prstGeom>
          <a:solidFill>
            <a:srgbClr val="571009">
              <a:alpha val="3922"/>
            </a:srgbClr>
          </a:solidFill>
        </p:spPr>
        <p:txBody>
          <a:bodyPr wrap="square" rtlCol="0">
            <a:spAutoFit/>
          </a:bodyPr>
          <a:lstStyle/>
          <a:p>
            <a:r>
              <a:rPr lang="en-US" sz="1100" dirty="0">
                <a:solidFill>
                  <a:srgbClr val="5F5D6A"/>
                </a:solidFill>
                <a:latin typeface="+mj-lt"/>
                <a:ea typeface="Yu Gothic UI Light" panose="020B0300000000000000" pitchFamily="34" charset="-128"/>
              </a:rPr>
              <a:t>(*)</a:t>
            </a:r>
            <a:r>
              <a:rPr lang="el-GR" sz="1100" dirty="0">
                <a:solidFill>
                  <a:srgbClr val="5F5D6A"/>
                </a:solidFill>
                <a:latin typeface="+mj-lt"/>
                <a:ea typeface="Yu Gothic UI Light" panose="020B0300000000000000" pitchFamily="34" charset="-128"/>
              </a:rPr>
              <a:t> Η </a:t>
            </a:r>
            <a:r>
              <a:rPr lang="en-US" sz="1100" dirty="0" err="1">
                <a:solidFill>
                  <a:srgbClr val="5F5D6A"/>
                </a:solidFill>
                <a:latin typeface="+mj-lt"/>
                <a:ea typeface="Yu Gothic UI Light" panose="020B0300000000000000" pitchFamily="34" charset="-128"/>
              </a:rPr>
              <a:t>Metron</a:t>
            </a:r>
            <a:r>
              <a:rPr lang="en-US" sz="1100" dirty="0">
                <a:solidFill>
                  <a:srgbClr val="5F5D6A"/>
                </a:solidFill>
                <a:latin typeface="+mj-lt"/>
                <a:ea typeface="Yu Gothic UI Light" panose="020B0300000000000000" pitchFamily="34" charset="-128"/>
              </a:rPr>
              <a:t> Analysis </a:t>
            </a:r>
            <a:r>
              <a:rPr lang="el-GR" sz="1100" dirty="0">
                <a:solidFill>
                  <a:srgbClr val="5F5D6A"/>
                </a:solidFill>
                <a:latin typeface="+mj-lt"/>
                <a:ea typeface="Yu Gothic UI Light" panose="020B0300000000000000" pitchFamily="34" charset="-128"/>
              </a:rPr>
              <a:t>είναι μέλος των </a:t>
            </a:r>
            <a:r>
              <a:rPr lang="en-US" sz="1100" dirty="0">
                <a:solidFill>
                  <a:srgbClr val="5F5D6A"/>
                </a:solidFill>
                <a:latin typeface="+mj-lt"/>
                <a:ea typeface="Yu Gothic UI Light" panose="020B0300000000000000" pitchFamily="34" charset="-128"/>
              </a:rPr>
              <a:t>European Society of Opinion and Marketing Research, Marketing Research Society, World Association of Public Opinion Research </a:t>
            </a:r>
            <a:r>
              <a:rPr lang="el-GR" sz="1100" dirty="0">
                <a:solidFill>
                  <a:srgbClr val="5F5D6A"/>
                </a:solidFill>
                <a:latin typeface="+mj-lt"/>
                <a:ea typeface="Yu Gothic UI Light" panose="020B0300000000000000" pitchFamily="34" charset="-128"/>
              </a:rPr>
              <a:t>και του Συλλόγου Εταιρειών Δημοσκοπήσεων και Έρευνας Αγοράς και τηρεί πιστά τους αντίστοιχους κώδικες και αρχές επαγγελματικής πρακτικής.</a:t>
            </a:r>
          </a:p>
        </p:txBody>
      </p:sp>
      <p:sp>
        <p:nvSpPr>
          <p:cNvPr id="4" name="Content Placeholder 1">
            <a:extLst>
              <a:ext uri="{FF2B5EF4-FFF2-40B4-BE49-F238E27FC236}">
                <a16:creationId xmlns:a16="http://schemas.microsoft.com/office/drawing/2014/main" xmlns="" id="{AAE290BA-0FF1-3DC4-5F19-CCDD411475A1}"/>
              </a:ext>
            </a:extLst>
          </p:cNvPr>
          <p:cNvSpPr txBox="1">
            <a:spLocks/>
          </p:cNvSpPr>
          <p:nvPr/>
        </p:nvSpPr>
        <p:spPr>
          <a:xfrm>
            <a:off x="1470859" y="2073603"/>
            <a:ext cx="5163857" cy="3391532"/>
          </a:xfrm>
          <a:prstGeom prst="rect">
            <a:avLst/>
          </a:prstGeom>
          <a:solidFill>
            <a:srgbClr val="C1DEF1"/>
          </a:solidFill>
          <a:effectLst/>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Aft>
                <a:spcPts val="600"/>
              </a:spcAft>
              <a:buNone/>
            </a:pPr>
            <a:r>
              <a:rPr lang="el-GR" b="1" dirty="0">
                <a:latin typeface="+mj-lt"/>
              </a:rPr>
              <a:t>Γονείς</a:t>
            </a:r>
            <a:endParaRPr lang="el-GR" sz="1600" b="1" dirty="0">
              <a:latin typeface="+mj-lt"/>
            </a:endParaRPr>
          </a:p>
          <a:p>
            <a:pPr>
              <a:lnSpc>
                <a:spcPct val="150000"/>
              </a:lnSpc>
            </a:pPr>
            <a:r>
              <a:rPr lang="el-GR" sz="1600" b="1" dirty="0">
                <a:latin typeface="+mj-lt"/>
              </a:rPr>
              <a:t>Πληθυσμός έρευνας</a:t>
            </a:r>
            <a:r>
              <a:rPr lang="en-US" sz="1600" dirty="0">
                <a:latin typeface="+mj-lt"/>
              </a:rPr>
              <a:t>: </a:t>
            </a:r>
            <a:r>
              <a:rPr lang="el-GR" sz="1600" dirty="0">
                <a:latin typeface="+mj-lt"/>
                <a:cs typeface="Times New Roman" panose="02020603050405020304" pitchFamily="18" charset="0"/>
              </a:rPr>
              <a:t>Γονείς παιδιών 10-20 ετών</a:t>
            </a:r>
          </a:p>
          <a:p>
            <a:pPr>
              <a:lnSpc>
                <a:spcPct val="150000"/>
              </a:lnSpc>
            </a:pPr>
            <a:r>
              <a:rPr lang="el-GR" sz="1600" b="1" dirty="0">
                <a:latin typeface="+mj-lt"/>
              </a:rPr>
              <a:t>Περιοχή έρευνας</a:t>
            </a:r>
            <a:r>
              <a:rPr lang="en-US" sz="1600" dirty="0">
                <a:latin typeface="+mj-lt"/>
              </a:rPr>
              <a:t>: </a:t>
            </a:r>
            <a:r>
              <a:rPr lang="el-GR" sz="1600" dirty="0">
                <a:latin typeface="+mj-lt"/>
                <a:cs typeface="Times New Roman" panose="02020603050405020304" pitchFamily="18" charset="0"/>
              </a:rPr>
              <a:t>Πανελλαδικά (49% Αττική, 51% Λοιπά)</a:t>
            </a:r>
            <a:endParaRPr lang="en-US" sz="1600" dirty="0">
              <a:latin typeface="+mj-lt"/>
              <a:cs typeface="Times New Roman" panose="02020603050405020304" pitchFamily="18" charset="0"/>
            </a:endParaRPr>
          </a:p>
          <a:p>
            <a:pPr>
              <a:lnSpc>
                <a:spcPct val="150000"/>
              </a:lnSpc>
            </a:pPr>
            <a:r>
              <a:rPr lang="el-GR" sz="1600" b="1" dirty="0">
                <a:latin typeface="+mj-lt"/>
              </a:rPr>
              <a:t>Μεθοδολογία έρευνας</a:t>
            </a:r>
            <a:r>
              <a:rPr lang="en-US" sz="1600" dirty="0">
                <a:latin typeface="+mj-lt"/>
              </a:rPr>
              <a:t>: </a:t>
            </a:r>
            <a:r>
              <a:rPr lang="en-US" sz="1600" dirty="0">
                <a:latin typeface="+mj-lt"/>
                <a:cs typeface="Times New Roman" panose="02020603050405020304" pitchFamily="18" charset="0"/>
              </a:rPr>
              <a:t>Online</a:t>
            </a:r>
            <a:r>
              <a:rPr lang="el-GR" sz="1600" dirty="0">
                <a:latin typeface="+mj-lt"/>
                <a:cs typeface="Times New Roman" panose="02020603050405020304" pitchFamily="18" charset="0"/>
              </a:rPr>
              <a:t>.</a:t>
            </a:r>
            <a:endParaRPr lang="en-US" sz="1600" dirty="0">
              <a:latin typeface="+mj-lt"/>
              <a:cs typeface="Times New Roman" panose="02020603050405020304" pitchFamily="18" charset="0"/>
            </a:endParaRPr>
          </a:p>
          <a:p>
            <a:pPr>
              <a:lnSpc>
                <a:spcPct val="150000"/>
              </a:lnSpc>
            </a:pPr>
            <a:r>
              <a:rPr lang="el-GR" sz="1600" b="1" dirty="0">
                <a:latin typeface="+mj-lt"/>
              </a:rPr>
              <a:t>Μέγεθος δείγματος</a:t>
            </a:r>
            <a:r>
              <a:rPr lang="en-US" sz="1600" dirty="0">
                <a:latin typeface="+mj-lt"/>
              </a:rPr>
              <a:t>: </a:t>
            </a:r>
            <a:r>
              <a:rPr lang="en-US" sz="1600" dirty="0">
                <a:latin typeface="+mj-lt"/>
                <a:cs typeface="Times New Roman" panose="02020603050405020304" pitchFamily="18" charset="0"/>
              </a:rPr>
              <a:t>402 </a:t>
            </a:r>
            <a:r>
              <a:rPr lang="el-GR" sz="1600" dirty="0">
                <a:latin typeface="+mj-lt"/>
                <a:cs typeface="Times New Roman" panose="02020603050405020304" pitchFamily="18" charset="0"/>
              </a:rPr>
              <a:t>άτομα.</a:t>
            </a:r>
          </a:p>
          <a:p>
            <a:pPr>
              <a:lnSpc>
                <a:spcPct val="150000"/>
              </a:lnSpc>
            </a:pPr>
            <a:r>
              <a:rPr lang="el-GR" sz="1600" b="1" dirty="0">
                <a:latin typeface="+mj-lt"/>
              </a:rPr>
              <a:t>Επιλογή δείγματος</a:t>
            </a:r>
            <a:r>
              <a:rPr lang="en-US" sz="1600" dirty="0">
                <a:latin typeface="+mj-lt"/>
              </a:rPr>
              <a:t>: </a:t>
            </a:r>
            <a:r>
              <a:rPr lang="en-US" sz="1600" dirty="0">
                <a:latin typeface="+mj-lt"/>
                <a:cs typeface="Times New Roman" panose="02020603050405020304" pitchFamily="18" charset="0"/>
              </a:rPr>
              <a:t>Online panel</a:t>
            </a:r>
          </a:p>
          <a:p>
            <a:pPr>
              <a:lnSpc>
                <a:spcPct val="150000"/>
              </a:lnSpc>
            </a:pPr>
            <a:r>
              <a:rPr lang="el-GR" sz="1600" b="1" dirty="0">
                <a:latin typeface="+mj-lt"/>
              </a:rPr>
              <a:t>Περίοδος Διεξαγωγής</a:t>
            </a:r>
            <a:r>
              <a:rPr lang="en-US" sz="1600" b="1" dirty="0">
                <a:latin typeface="+mj-lt"/>
              </a:rPr>
              <a:t>: </a:t>
            </a:r>
            <a:r>
              <a:rPr lang="el-GR" sz="1600" dirty="0">
                <a:latin typeface="+mj-lt"/>
                <a:cs typeface="Times New Roman" panose="02020603050405020304" pitchFamily="18" charset="0"/>
              </a:rPr>
              <a:t>Σεπτέμβριος 2023</a:t>
            </a:r>
          </a:p>
        </p:txBody>
      </p:sp>
      <p:sp>
        <p:nvSpPr>
          <p:cNvPr id="5" name="Content Placeholder 1">
            <a:extLst>
              <a:ext uri="{FF2B5EF4-FFF2-40B4-BE49-F238E27FC236}">
                <a16:creationId xmlns:a16="http://schemas.microsoft.com/office/drawing/2014/main" xmlns="" id="{D6673DA4-ED0A-096C-97FD-CC37CB563F4F}"/>
              </a:ext>
            </a:extLst>
          </p:cNvPr>
          <p:cNvSpPr txBox="1">
            <a:spLocks/>
          </p:cNvSpPr>
          <p:nvPr/>
        </p:nvSpPr>
        <p:spPr>
          <a:xfrm>
            <a:off x="6791709" y="2073603"/>
            <a:ext cx="5163857" cy="3391532"/>
          </a:xfrm>
          <a:prstGeom prst="rect">
            <a:avLst/>
          </a:prstGeom>
          <a:solidFill>
            <a:srgbClr val="CF899A"/>
          </a:solidFill>
          <a:effectLst/>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Aft>
                <a:spcPts val="600"/>
              </a:spcAft>
              <a:buNone/>
            </a:pPr>
            <a:r>
              <a:rPr lang="el-GR" b="1" dirty="0">
                <a:latin typeface="+mj-lt"/>
              </a:rPr>
              <a:t>Νέοι</a:t>
            </a:r>
            <a:endParaRPr lang="el-GR" sz="1600" b="1" dirty="0">
              <a:latin typeface="+mj-lt"/>
            </a:endParaRPr>
          </a:p>
          <a:p>
            <a:pPr>
              <a:lnSpc>
                <a:spcPct val="150000"/>
              </a:lnSpc>
            </a:pPr>
            <a:r>
              <a:rPr lang="el-GR" sz="1600" b="1" dirty="0">
                <a:latin typeface="+mj-lt"/>
              </a:rPr>
              <a:t>Πληθυσμός έρευνας</a:t>
            </a:r>
            <a:r>
              <a:rPr lang="en-US" sz="1600" dirty="0">
                <a:latin typeface="+mj-lt"/>
              </a:rPr>
              <a:t>: </a:t>
            </a:r>
            <a:r>
              <a:rPr lang="el-GR" sz="1600" dirty="0">
                <a:latin typeface="+mj-lt"/>
                <a:cs typeface="Times New Roman" panose="02020603050405020304" pitchFamily="18" charset="0"/>
              </a:rPr>
              <a:t>Άτομα ηλικίας 18-24 ετών</a:t>
            </a:r>
          </a:p>
          <a:p>
            <a:pPr>
              <a:lnSpc>
                <a:spcPct val="150000"/>
              </a:lnSpc>
            </a:pPr>
            <a:r>
              <a:rPr lang="el-GR" sz="1600" b="1" dirty="0">
                <a:latin typeface="+mj-lt"/>
              </a:rPr>
              <a:t>Περιοχή έρευνας</a:t>
            </a:r>
            <a:r>
              <a:rPr lang="en-US" sz="1600" dirty="0">
                <a:latin typeface="+mj-lt"/>
              </a:rPr>
              <a:t>: </a:t>
            </a:r>
            <a:r>
              <a:rPr lang="el-GR" sz="1600" dirty="0">
                <a:latin typeface="+mj-lt"/>
                <a:cs typeface="Times New Roman" panose="02020603050405020304" pitchFamily="18" charset="0"/>
              </a:rPr>
              <a:t>Πανελλαδικά (62% Αττική, 38% Λοιπά)</a:t>
            </a:r>
            <a:endParaRPr lang="en-US" sz="1600" dirty="0">
              <a:latin typeface="+mj-lt"/>
              <a:cs typeface="Times New Roman" panose="02020603050405020304" pitchFamily="18" charset="0"/>
            </a:endParaRPr>
          </a:p>
          <a:p>
            <a:pPr>
              <a:lnSpc>
                <a:spcPct val="150000"/>
              </a:lnSpc>
            </a:pPr>
            <a:r>
              <a:rPr lang="el-GR" sz="1600" b="1" dirty="0">
                <a:latin typeface="+mj-lt"/>
              </a:rPr>
              <a:t>Μεθοδολογία έρευνας</a:t>
            </a:r>
            <a:r>
              <a:rPr lang="en-US" sz="1600" dirty="0">
                <a:latin typeface="+mj-lt"/>
              </a:rPr>
              <a:t>: </a:t>
            </a:r>
            <a:r>
              <a:rPr lang="en-US" sz="1600" dirty="0">
                <a:latin typeface="+mj-lt"/>
                <a:cs typeface="Times New Roman" panose="02020603050405020304" pitchFamily="18" charset="0"/>
              </a:rPr>
              <a:t>Online</a:t>
            </a:r>
            <a:r>
              <a:rPr lang="el-GR" sz="1600" dirty="0">
                <a:latin typeface="+mj-lt"/>
                <a:cs typeface="Times New Roman" panose="02020603050405020304" pitchFamily="18" charset="0"/>
              </a:rPr>
              <a:t>.</a:t>
            </a:r>
            <a:endParaRPr lang="en-US" sz="1600" dirty="0">
              <a:latin typeface="+mj-lt"/>
              <a:cs typeface="Times New Roman" panose="02020603050405020304" pitchFamily="18" charset="0"/>
            </a:endParaRPr>
          </a:p>
          <a:p>
            <a:pPr>
              <a:lnSpc>
                <a:spcPct val="150000"/>
              </a:lnSpc>
            </a:pPr>
            <a:r>
              <a:rPr lang="el-GR" sz="1600" b="1" dirty="0">
                <a:latin typeface="+mj-lt"/>
              </a:rPr>
              <a:t>Μέγεθος δείγματος</a:t>
            </a:r>
            <a:r>
              <a:rPr lang="en-US" sz="1600" dirty="0">
                <a:latin typeface="+mj-lt"/>
              </a:rPr>
              <a:t>: </a:t>
            </a:r>
            <a:r>
              <a:rPr lang="el-GR" sz="1600" dirty="0">
                <a:latin typeface="+mj-lt"/>
                <a:cs typeface="Times New Roman" panose="02020603050405020304" pitchFamily="18" charset="0"/>
              </a:rPr>
              <a:t>5</a:t>
            </a:r>
            <a:r>
              <a:rPr lang="en-US" sz="1600" dirty="0">
                <a:latin typeface="+mj-lt"/>
                <a:cs typeface="Times New Roman" panose="02020603050405020304" pitchFamily="18" charset="0"/>
              </a:rPr>
              <a:t>02 </a:t>
            </a:r>
            <a:r>
              <a:rPr lang="el-GR" sz="1600" dirty="0">
                <a:latin typeface="+mj-lt"/>
                <a:cs typeface="Times New Roman" panose="02020603050405020304" pitchFamily="18" charset="0"/>
              </a:rPr>
              <a:t>άτομα.</a:t>
            </a:r>
          </a:p>
          <a:p>
            <a:pPr>
              <a:lnSpc>
                <a:spcPct val="150000"/>
              </a:lnSpc>
            </a:pPr>
            <a:r>
              <a:rPr lang="el-GR" sz="1600" b="1" dirty="0">
                <a:latin typeface="+mj-lt"/>
              </a:rPr>
              <a:t>Επιλογή δείγματος</a:t>
            </a:r>
            <a:r>
              <a:rPr lang="en-US" sz="1600" dirty="0">
                <a:latin typeface="+mj-lt"/>
              </a:rPr>
              <a:t>: </a:t>
            </a:r>
            <a:r>
              <a:rPr lang="en-US" sz="1600" dirty="0">
                <a:latin typeface="+mj-lt"/>
                <a:cs typeface="Times New Roman" panose="02020603050405020304" pitchFamily="18" charset="0"/>
              </a:rPr>
              <a:t>Online panel</a:t>
            </a:r>
          </a:p>
          <a:p>
            <a:pPr>
              <a:lnSpc>
                <a:spcPct val="150000"/>
              </a:lnSpc>
            </a:pPr>
            <a:r>
              <a:rPr lang="el-GR" sz="1600" b="1" dirty="0">
                <a:latin typeface="+mj-lt"/>
              </a:rPr>
              <a:t>Περίοδος Διεξαγωγής</a:t>
            </a:r>
            <a:r>
              <a:rPr lang="en-US" sz="1600" b="1" dirty="0">
                <a:latin typeface="+mj-lt"/>
              </a:rPr>
              <a:t>: </a:t>
            </a:r>
            <a:r>
              <a:rPr lang="el-GR" sz="1600" dirty="0">
                <a:latin typeface="+mj-lt"/>
                <a:cs typeface="Times New Roman" panose="02020603050405020304" pitchFamily="18" charset="0"/>
              </a:rPr>
              <a:t>Σεπτέμβριος 2023</a:t>
            </a:r>
          </a:p>
        </p:txBody>
      </p:sp>
      <p:grpSp>
        <p:nvGrpSpPr>
          <p:cNvPr id="6" name="Ομάδα 5">
            <a:extLst>
              <a:ext uri="{FF2B5EF4-FFF2-40B4-BE49-F238E27FC236}">
                <a16:creationId xmlns:a16="http://schemas.microsoft.com/office/drawing/2014/main" xmlns="" id="{31D8E739-AE8C-D405-B168-C23AD959119E}"/>
              </a:ext>
            </a:extLst>
          </p:cNvPr>
          <p:cNvGrpSpPr/>
          <p:nvPr/>
        </p:nvGrpSpPr>
        <p:grpSpPr>
          <a:xfrm>
            <a:off x="80773" y="72771"/>
            <a:ext cx="1176528" cy="6709029"/>
            <a:chOff x="80773" y="72771"/>
            <a:chExt cx="1176528" cy="6709029"/>
          </a:xfrm>
        </p:grpSpPr>
        <p:sp>
          <p:nvSpPr>
            <p:cNvPr id="8" name="Στρογγυλεμένο ορθογώνιο 10">
              <a:extLst>
                <a:ext uri="{FF2B5EF4-FFF2-40B4-BE49-F238E27FC236}">
                  <a16:creationId xmlns:a16="http://schemas.microsoft.com/office/drawing/2014/main" xmlns="" id="{CE82F152-D902-F096-6AB9-D2F9E8A2BA1E}"/>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9" name="Ομάδα 8">
              <a:extLst>
                <a:ext uri="{FF2B5EF4-FFF2-40B4-BE49-F238E27FC236}">
                  <a16:creationId xmlns:a16="http://schemas.microsoft.com/office/drawing/2014/main" xmlns="" id="{B1F0808E-C743-601E-A250-1C3AA5947689}"/>
                </a:ext>
              </a:extLst>
            </p:cNvPr>
            <p:cNvGrpSpPr/>
            <p:nvPr/>
          </p:nvGrpSpPr>
          <p:grpSpPr>
            <a:xfrm>
              <a:off x="356686" y="981076"/>
              <a:ext cx="613162" cy="5749755"/>
              <a:chOff x="264825" y="1554402"/>
              <a:chExt cx="613162" cy="5176428"/>
            </a:xfrm>
          </p:grpSpPr>
          <p:sp>
            <p:nvSpPr>
              <p:cNvPr id="12" name="Ορθογώνιο 11">
                <a:extLst>
                  <a:ext uri="{FF2B5EF4-FFF2-40B4-BE49-F238E27FC236}">
                    <a16:creationId xmlns:a16="http://schemas.microsoft.com/office/drawing/2014/main" xmlns="" id="{6472FA68-B391-8F60-2999-A351FB566547}"/>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3" name="Ορθογώνιο 12">
                <a:extLst>
                  <a:ext uri="{FF2B5EF4-FFF2-40B4-BE49-F238E27FC236}">
                    <a16:creationId xmlns:a16="http://schemas.microsoft.com/office/drawing/2014/main" xmlns="" id="{1A53ABA3-517F-2F9A-1D38-AF1C606A7048}"/>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10" name="Picture 9" descr="C:\Users\pol\Pictures\Εικόνες ΚΑΝΕΠ\ΚΑΝΕΠ (Σήμα).png">
              <a:extLst>
                <a:ext uri="{FF2B5EF4-FFF2-40B4-BE49-F238E27FC236}">
                  <a16:creationId xmlns:a16="http://schemas.microsoft.com/office/drawing/2014/main" xmlns="" id="{F93997A5-41B1-9998-9C18-AEEA719C6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11" name="Θέση αριθμού διαφάνειας 3">
            <a:extLst>
              <a:ext uri="{FF2B5EF4-FFF2-40B4-BE49-F238E27FC236}">
                <a16:creationId xmlns:a16="http://schemas.microsoft.com/office/drawing/2014/main" xmlns="" id="{FE435EDA-3C56-3FEB-3471-702D0F8868D4}"/>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28</a:t>
            </a:fld>
            <a:endParaRPr lang="el-GR" sz="2000" dirty="0">
              <a:solidFill>
                <a:srgbClr val="704748"/>
              </a:solidFill>
            </a:endParaRPr>
          </a:p>
        </p:txBody>
      </p:sp>
    </p:spTree>
    <p:extLst>
      <p:ext uri="{BB962C8B-B14F-4D97-AF65-F5344CB8AC3E}">
        <p14:creationId xmlns:p14="http://schemas.microsoft.com/office/powerpoint/2010/main" val="331221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79998A86-021A-9D42-7221-865106FAC5F6}"/>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sp>
        <p:nvSpPr>
          <p:cNvPr id="27" name="TextBox 26">
            <a:extLst>
              <a:ext uri="{FF2B5EF4-FFF2-40B4-BE49-F238E27FC236}">
                <a16:creationId xmlns:a16="http://schemas.microsoft.com/office/drawing/2014/main" xmlns="" id="{570E2E8B-08C8-40F5-8E18-363FB0BCCD65}"/>
              </a:ext>
            </a:extLst>
          </p:cNvPr>
          <p:cNvSpPr txBox="1"/>
          <p:nvPr/>
        </p:nvSpPr>
        <p:spPr>
          <a:xfrm>
            <a:off x="2529219" y="197878"/>
            <a:ext cx="8230929" cy="907941"/>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Ποιος από τους παρακάτω είναι </a:t>
            </a:r>
            <a:r>
              <a:rPr lang="el-GR" sz="2000" dirty="0">
                <a:solidFill>
                  <a:srgbClr val="223038"/>
                </a:solidFill>
                <a:latin typeface="+mj-lt"/>
              </a:rPr>
              <a:t>ο </a:t>
            </a:r>
            <a:r>
              <a:rPr lang="el-GR" sz="2000" dirty="0">
                <a:solidFill>
                  <a:srgbClr val="A6435C"/>
                </a:solidFill>
                <a:latin typeface="+mj-lt"/>
              </a:rPr>
              <a:t>κύριος</a:t>
            </a:r>
            <a:r>
              <a:rPr lang="el-GR" sz="2000" dirty="0">
                <a:solidFill>
                  <a:srgbClr val="223038"/>
                </a:solidFill>
                <a:latin typeface="+mj-lt"/>
              </a:rPr>
              <a:t> </a:t>
            </a:r>
            <a:r>
              <a:rPr lang="el-GR" sz="2000" dirty="0">
                <a:solidFill>
                  <a:srgbClr val="A6435C"/>
                </a:solidFill>
                <a:latin typeface="+mj-lt"/>
              </a:rPr>
              <a:t>ρόλος</a:t>
            </a:r>
            <a:r>
              <a:rPr lang="el-GR" sz="2000" dirty="0">
                <a:solidFill>
                  <a:srgbClr val="223038"/>
                </a:solidFill>
                <a:latin typeface="+mj-lt"/>
              </a:rPr>
              <a:t> των Κέντρων Ξένων Γλωσσών</a:t>
            </a:r>
            <a:r>
              <a:rPr lang="el-GR" sz="2000" dirty="0">
                <a:solidFill>
                  <a:srgbClr val="412F32"/>
                </a:solidFill>
                <a:latin typeface="+mj-lt"/>
              </a:rPr>
              <a:t> στη χώρα μας;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Μία κύρια απάντηση</a:t>
            </a:r>
          </a:p>
        </p:txBody>
      </p:sp>
      <p:graphicFrame>
        <p:nvGraphicFramePr>
          <p:cNvPr id="28" name="Γράφημα 27">
            <a:extLst>
              <a:ext uri="{FF2B5EF4-FFF2-40B4-BE49-F238E27FC236}">
                <a16:creationId xmlns:a16="http://schemas.microsoft.com/office/drawing/2014/main" xmlns="" id="{E642129F-4E67-2B4A-596E-E58AEA2395A1}"/>
              </a:ext>
            </a:extLst>
          </p:cNvPr>
          <p:cNvGraphicFramePr/>
          <p:nvPr>
            <p:extLst>
              <p:ext uri="{D42A27DB-BD31-4B8C-83A1-F6EECF244321}">
                <p14:modId xmlns:p14="http://schemas.microsoft.com/office/powerpoint/2010/main" val="509864307"/>
              </p:ext>
            </p:extLst>
          </p:nvPr>
        </p:nvGraphicFramePr>
        <p:xfrm>
          <a:off x="1858299" y="1196752"/>
          <a:ext cx="4691359" cy="4757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Γράφημα 28">
            <a:extLst>
              <a:ext uri="{FF2B5EF4-FFF2-40B4-BE49-F238E27FC236}">
                <a16:creationId xmlns:a16="http://schemas.microsoft.com/office/drawing/2014/main" xmlns="" id="{637BD6E6-A358-A5F7-FEA3-B0AB4DEB9290}"/>
              </a:ext>
            </a:extLst>
          </p:cNvPr>
          <p:cNvGraphicFramePr/>
          <p:nvPr>
            <p:extLst>
              <p:ext uri="{D42A27DB-BD31-4B8C-83A1-F6EECF244321}">
                <p14:modId xmlns:p14="http://schemas.microsoft.com/office/powerpoint/2010/main" val="830689132"/>
              </p:ext>
            </p:extLst>
          </p:nvPr>
        </p:nvGraphicFramePr>
        <p:xfrm>
          <a:off x="6795350" y="1196752"/>
          <a:ext cx="4691359" cy="4757481"/>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
            <a:extLst>
              <a:ext uri="{FF2B5EF4-FFF2-40B4-BE49-F238E27FC236}">
                <a16:creationId xmlns:a16="http://schemas.microsoft.com/office/drawing/2014/main" xmlns="" id="{8F3F00D0-FF9B-E043-A220-79D0A6583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Ομάδα 1">
            <a:extLst>
              <a:ext uri="{FF2B5EF4-FFF2-40B4-BE49-F238E27FC236}">
                <a16:creationId xmlns:a16="http://schemas.microsoft.com/office/drawing/2014/main" xmlns="" id="{79E0CC75-8CC5-DB7A-F470-51BEBD6E4F1A}"/>
              </a:ext>
            </a:extLst>
          </p:cNvPr>
          <p:cNvGrpSpPr/>
          <p:nvPr/>
        </p:nvGrpSpPr>
        <p:grpSpPr>
          <a:xfrm>
            <a:off x="80773" y="72771"/>
            <a:ext cx="1176528" cy="6709029"/>
            <a:chOff x="80773" y="72771"/>
            <a:chExt cx="1176528" cy="6709029"/>
          </a:xfrm>
        </p:grpSpPr>
        <p:sp>
          <p:nvSpPr>
            <p:cNvPr id="4" name="Στρογγυλεμένο ορθογώνιο 10">
              <a:extLst>
                <a:ext uri="{FF2B5EF4-FFF2-40B4-BE49-F238E27FC236}">
                  <a16:creationId xmlns:a16="http://schemas.microsoft.com/office/drawing/2014/main" xmlns="" id="{9E852345-AC90-778C-3274-5DD3350D1B29}"/>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xmlns="" id="{8AE52C3F-B771-718C-5A6C-5AE648934CCE}"/>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1BC1829A-9C3A-F344-C143-C5236FD1D427}"/>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8" name="Ορθογώνιο 7">
                <a:extLst>
                  <a:ext uri="{FF2B5EF4-FFF2-40B4-BE49-F238E27FC236}">
                    <a16:creationId xmlns:a16="http://schemas.microsoft.com/office/drawing/2014/main" xmlns="" id="{812A1C51-2542-A55B-C75E-DFE17E7E1442}"/>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6" name="Picture 9" descr="C:\Users\pol\Pictures\Εικόνες ΚΑΝΕΠ\ΚΑΝΕΠ (Σήμα).png">
              <a:extLst>
                <a:ext uri="{FF2B5EF4-FFF2-40B4-BE49-F238E27FC236}">
                  <a16:creationId xmlns:a16="http://schemas.microsoft.com/office/drawing/2014/main" xmlns="" id="{E4B40454-6C9D-F3FE-07CC-C47BA94067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9" name="Θέση αριθμού διαφάνειας 3">
            <a:extLst>
              <a:ext uri="{FF2B5EF4-FFF2-40B4-BE49-F238E27FC236}">
                <a16:creationId xmlns:a16="http://schemas.microsoft.com/office/drawing/2014/main" xmlns="" id="{985CFFA0-C706-2BE5-4CDB-3AAA63E5ACEA}"/>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29</a:t>
            </a:fld>
            <a:endParaRPr lang="el-GR" sz="2000" dirty="0">
              <a:solidFill>
                <a:srgbClr val="704748"/>
              </a:solidFill>
            </a:endParaRPr>
          </a:p>
        </p:txBody>
      </p:sp>
    </p:spTree>
    <p:extLst>
      <p:ext uri="{BB962C8B-B14F-4D97-AF65-F5344CB8AC3E}">
        <p14:creationId xmlns:p14="http://schemas.microsoft.com/office/powerpoint/2010/main" val="268315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Στρογγυλεμένο ορθογώνιο 19"/>
          <p:cNvSpPr/>
          <p:nvPr/>
        </p:nvSpPr>
        <p:spPr>
          <a:xfrm>
            <a:off x="9803423" y="2032830"/>
            <a:ext cx="2138768" cy="3940726"/>
          </a:xfrm>
          <a:prstGeom prst="roundRect">
            <a:avLst/>
          </a:prstGeom>
          <a:solidFill>
            <a:srgbClr val="805A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000" dirty="0">
                <a:solidFill>
                  <a:srgbClr val="F1ECE7"/>
                </a:solidFill>
                <a:latin typeface="+mj-lt"/>
              </a:rPr>
              <a:t>Το 2023, τα ελληνικά νοικοκυριά δαπάνησαν περίπου 777 εκατ. € για ξένες γλώσσες, σημειώνοντας αύξηση κατά 9,1% σε σχέση με το 2013 (712 εκατ. €) σε τρέχουσες τιμές. Οι δαπάνες παρουσίασαν πτώση από το 2013 έως το 2017, με χαμηλότερο σημείο το 2017 (609,5 εκατ. €), ενώ από το 2018 και μετά αυξήθηκαν σταδιακά. Σε σταθερές τιμές, η πραγματική μείωση την περίοδο αναφοράς είναι 1,9%, αντικατοπτρίζοντας την οικονομική κατάσταση των νοικοκυριών και την επίδραση της οικονομικής κρίσης και της πανδημίας COVID-19. Παρά τη μείωση, η ελληνική οικογένεια συνεχίζει να επενδύει  στην εκμάθηση ξένων γλωσσών των παιδιών της, δείχνοντας τη σημασία τους για την εκπαιδευτική και επαγγελματική τους ανάπτυξη.</a:t>
            </a:r>
          </a:p>
        </p:txBody>
      </p:sp>
      <p:graphicFrame>
        <p:nvGraphicFramePr>
          <p:cNvPr id="8" name="Γράφημα 7"/>
          <p:cNvGraphicFramePr/>
          <p:nvPr>
            <p:extLst>
              <p:ext uri="{D42A27DB-BD31-4B8C-83A1-F6EECF244321}">
                <p14:modId xmlns:p14="http://schemas.microsoft.com/office/powerpoint/2010/main" val="3715736026"/>
              </p:ext>
            </p:extLst>
          </p:nvPr>
        </p:nvGraphicFramePr>
        <p:xfrm>
          <a:off x="1527874" y="963023"/>
          <a:ext cx="8128000" cy="541866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Ομάδα 5"/>
          <p:cNvGrpSpPr/>
          <p:nvPr/>
        </p:nvGrpSpPr>
        <p:grpSpPr>
          <a:xfrm>
            <a:off x="80773" y="72771"/>
            <a:ext cx="1176528" cy="6709029"/>
            <a:chOff x="80773" y="72771"/>
            <a:chExt cx="1176528" cy="6709029"/>
          </a:xfrm>
        </p:grpSpPr>
        <p:sp>
          <p:nvSpPr>
            <p:cNvPr id="11" name="Στρογγυλεμένο ορθογώνιο 10"/>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3" name="Ομάδα 12"/>
            <p:cNvGrpSpPr/>
            <p:nvPr/>
          </p:nvGrpSpPr>
          <p:grpSpPr>
            <a:xfrm>
              <a:off x="356686" y="981076"/>
              <a:ext cx="624703" cy="5749756"/>
              <a:chOff x="264825" y="1554402"/>
              <a:chExt cx="624703" cy="5176429"/>
            </a:xfrm>
          </p:grpSpPr>
          <p:sp>
            <p:nvSpPr>
              <p:cNvPr id="10" name="Ορθογώνιο 9"/>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12" name="Ορθογώνιο 11"/>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15"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71750" y="197878"/>
            <a:ext cx="7048500" cy="600164"/>
          </a:xfrm>
          <a:prstGeom prst="rect">
            <a:avLst/>
          </a:prstGeom>
          <a:noFill/>
        </p:spPr>
        <p:txBody>
          <a:bodyPr wrap="square" rtlCol="0">
            <a:spAutoFit/>
          </a:bodyPr>
          <a:lstStyle/>
          <a:p>
            <a:pPr algn="ctr"/>
            <a:r>
              <a:rPr lang="el-GR" sz="2000" dirty="0">
                <a:solidFill>
                  <a:srgbClr val="412F32"/>
                </a:solidFill>
                <a:latin typeface="+mj-lt"/>
              </a:rPr>
              <a:t>Συνολική ετήσια δαπάνη των νοικοκυριών για ξένες γλώσσες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(σε τρέχουσες και σταθερές τιμές (έτος βάσης 2023) σε εκατ.€) την περίοδο 2013-2023</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4" name="Ελεύθερη σχεδίαση 23"/>
          <p:cNvSpPr/>
          <p:nvPr/>
        </p:nvSpPr>
        <p:spPr>
          <a:xfrm>
            <a:off x="10266109" y="1115060"/>
            <a:ext cx="343556" cy="546244"/>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p:cNvSpPr txBox="1"/>
          <p:nvPr/>
        </p:nvSpPr>
        <p:spPr>
          <a:xfrm>
            <a:off x="9875118" y="1631329"/>
            <a:ext cx="1125537" cy="369332"/>
          </a:xfrm>
          <a:prstGeom prst="rect">
            <a:avLst/>
          </a:prstGeom>
          <a:noFill/>
        </p:spPr>
        <p:txBody>
          <a:bodyPr wrap="square" rtlCol="0">
            <a:spAutoFit/>
          </a:bodyPr>
          <a:lstStyle/>
          <a:p>
            <a:pPr algn="ctr"/>
            <a:r>
              <a:rPr lang="el-GR" dirty="0">
                <a:solidFill>
                  <a:srgbClr val="A6435C"/>
                </a:solidFill>
                <a:latin typeface="+mj-lt"/>
              </a:rPr>
              <a:t>12,6</a:t>
            </a:r>
            <a:r>
              <a:rPr lang="en-US" dirty="0">
                <a:solidFill>
                  <a:srgbClr val="A6435C"/>
                </a:solidFill>
                <a:latin typeface="+mj-lt"/>
              </a:rPr>
              <a:t>%</a:t>
            </a:r>
            <a:endParaRPr lang="el-GR" dirty="0">
              <a:solidFill>
                <a:srgbClr val="A6435C"/>
              </a:solidFill>
              <a:latin typeface="+mj-lt"/>
            </a:endParaRPr>
          </a:p>
        </p:txBody>
      </p:sp>
      <p:sp>
        <p:nvSpPr>
          <p:cNvPr id="26" name="TextBox 25"/>
          <p:cNvSpPr txBox="1"/>
          <p:nvPr/>
        </p:nvSpPr>
        <p:spPr>
          <a:xfrm rot="16200000">
            <a:off x="9560397" y="1414755"/>
            <a:ext cx="860513" cy="374461"/>
          </a:xfrm>
          <a:prstGeom prst="rect">
            <a:avLst/>
          </a:prstGeom>
          <a:noFill/>
        </p:spPr>
        <p:txBody>
          <a:bodyPr wrap="square" rtlCol="0">
            <a:spAutoFit/>
          </a:bodyPr>
          <a:lstStyle/>
          <a:p>
            <a:pPr>
              <a:lnSpc>
                <a:spcPts val="1100"/>
              </a:lnSpc>
            </a:pPr>
            <a:r>
              <a:rPr lang="el-GR" sz="1100" dirty="0">
                <a:solidFill>
                  <a:srgbClr val="6F4643"/>
                </a:solidFill>
                <a:latin typeface="+mj-lt"/>
              </a:rPr>
              <a:t>Μεταβολή 2022-2023</a:t>
            </a:r>
          </a:p>
        </p:txBody>
      </p:sp>
      <p:sp>
        <p:nvSpPr>
          <p:cNvPr id="27" name="Ελεύθερη σχεδίαση 26"/>
          <p:cNvSpPr/>
          <p:nvPr/>
        </p:nvSpPr>
        <p:spPr>
          <a:xfrm>
            <a:off x="11071278" y="1115060"/>
            <a:ext cx="343556" cy="546244"/>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6F4643"/>
          </a:solidFill>
          <a:ln w="53975" cap="rnd">
            <a:solidFill>
              <a:srgbClr val="6F46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p:cNvSpPr txBox="1"/>
          <p:nvPr/>
        </p:nvSpPr>
        <p:spPr>
          <a:xfrm>
            <a:off x="10680287" y="1631329"/>
            <a:ext cx="1125537" cy="369332"/>
          </a:xfrm>
          <a:prstGeom prst="rect">
            <a:avLst/>
          </a:prstGeom>
          <a:noFill/>
        </p:spPr>
        <p:txBody>
          <a:bodyPr wrap="square" rtlCol="0">
            <a:spAutoFit/>
          </a:bodyPr>
          <a:lstStyle/>
          <a:p>
            <a:pPr algn="ctr"/>
            <a:r>
              <a:rPr lang="el-GR" dirty="0">
                <a:solidFill>
                  <a:srgbClr val="856360"/>
                </a:solidFill>
                <a:latin typeface="+mj-lt"/>
              </a:rPr>
              <a:t>8,8</a:t>
            </a:r>
            <a:r>
              <a:rPr lang="en-US" dirty="0">
                <a:solidFill>
                  <a:srgbClr val="856360"/>
                </a:solidFill>
                <a:latin typeface="+mj-lt"/>
              </a:rPr>
              <a:t>%</a:t>
            </a:r>
            <a:endParaRPr lang="el-GR" dirty="0">
              <a:solidFill>
                <a:srgbClr val="856360"/>
              </a:solidFill>
              <a:latin typeface="+mj-lt"/>
            </a:endParaRPr>
          </a:p>
        </p:txBody>
      </p:sp>
      <p:sp>
        <p:nvSpPr>
          <p:cNvPr id="2" name="Θέση αριθμού διαφάνειας 3">
            <a:extLst>
              <a:ext uri="{FF2B5EF4-FFF2-40B4-BE49-F238E27FC236}">
                <a16:creationId xmlns:a16="http://schemas.microsoft.com/office/drawing/2014/main" xmlns="" id="{831563DE-5307-5146-0171-D2CAAE94DC3C}"/>
              </a:ext>
            </a:extLst>
          </p:cNvPr>
          <p:cNvSpPr>
            <a:spLocks noGrp="1"/>
          </p:cNvSpPr>
          <p:nvPr>
            <p:ph type="sldNum" sz="quarter" idx="12"/>
          </p:nvPr>
        </p:nvSpPr>
        <p:spPr>
          <a:xfrm>
            <a:off x="11805823" y="88940"/>
            <a:ext cx="305403" cy="365125"/>
          </a:xfrm>
        </p:spPr>
        <p:txBody>
          <a:bodyPr/>
          <a:lstStyle/>
          <a:p>
            <a:fld id="{D930A329-35E0-4F42-9430-72E023F6B717}" type="slidenum">
              <a:rPr lang="el-GR" sz="2000" smtClean="0">
                <a:solidFill>
                  <a:srgbClr val="704748"/>
                </a:solidFill>
              </a:rPr>
              <a:t>3</a:t>
            </a:fld>
            <a:endParaRPr lang="el-GR" sz="2000" dirty="0">
              <a:solidFill>
                <a:srgbClr val="704748"/>
              </a:solidFill>
            </a:endParaRPr>
          </a:p>
        </p:txBody>
      </p:sp>
    </p:spTree>
    <p:extLst>
      <p:ext uri="{BB962C8B-B14F-4D97-AF65-F5344CB8AC3E}">
        <p14:creationId xmlns:p14="http://schemas.microsoft.com/office/powerpoint/2010/main" val="261229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3666E8DC-FFC4-4545-34A6-A634F36F033D}"/>
              </a:ext>
            </a:extLst>
          </p:cNvPr>
          <p:cNvSpPr txBox="1"/>
          <p:nvPr/>
        </p:nvSpPr>
        <p:spPr>
          <a:xfrm>
            <a:off x="2530800" y="197878"/>
            <a:ext cx="8230929" cy="707886"/>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Τι από τα παρακάτω θα λέγατε ότι </a:t>
            </a:r>
            <a:r>
              <a:rPr lang="el-GR" sz="2000" dirty="0">
                <a:solidFill>
                  <a:srgbClr val="A6435C"/>
                </a:solidFill>
                <a:latin typeface="+mj-lt"/>
              </a:rPr>
              <a:t>είναι</a:t>
            </a:r>
            <a:r>
              <a:rPr lang="el-GR" sz="2000" dirty="0">
                <a:solidFill>
                  <a:srgbClr val="223038"/>
                </a:solidFill>
                <a:latin typeface="+mj-lt"/>
              </a:rPr>
              <a:t> </a:t>
            </a:r>
            <a:r>
              <a:rPr lang="el-GR" sz="2000" dirty="0">
                <a:solidFill>
                  <a:srgbClr val="A6435C"/>
                </a:solidFill>
                <a:latin typeface="+mj-lt"/>
              </a:rPr>
              <a:t>κυρίως</a:t>
            </a:r>
            <a:r>
              <a:rPr lang="el-GR" sz="2000" dirty="0">
                <a:solidFill>
                  <a:srgbClr val="223038"/>
                </a:solidFill>
                <a:latin typeface="+mj-lt"/>
              </a:rPr>
              <a:t> </a:t>
            </a:r>
            <a:r>
              <a:rPr lang="el-GR" sz="2000" dirty="0">
                <a:solidFill>
                  <a:srgbClr val="412F32"/>
                </a:solidFill>
                <a:latin typeface="+mj-lt"/>
              </a:rPr>
              <a:t>τα Κέντρα Ξένων Γλωσσών; </a:t>
            </a:r>
          </a:p>
        </p:txBody>
      </p:sp>
      <p:sp>
        <p:nvSpPr>
          <p:cNvPr id="26" name="TextBox 25">
            <a:extLst>
              <a:ext uri="{FF2B5EF4-FFF2-40B4-BE49-F238E27FC236}">
                <a16:creationId xmlns:a16="http://schemas.microsoft.com/office/drawing/2014/main" xmlns="" id="{4894915C-E85B-657B-CA1A-609B84E15313}"/>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28" name="Picture 2">
            <a:extLst>
              <a:ext uri="{FF2B5EF4-FFF2-40B4-BE49-F238E27FC236}">
                <a16:creationId xmlns:a16="http://schemas.microsoft.com/office/drawing/2014/main" xmlns="" id="{3088AD6A-085B-B1F6-24D9-8D4BB82B2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Γράφημα 28">
            <a:extLst>
              <a:ext uri="{FF2B5EF4-FFF2-40B4-BE49-F238E27FC236}">
                <a16:creationId xmlns:a16="http://schemas.microsoft.com/office/drawing/2014/main" xmlns="" id="{5E7D5A1B-132B-3F3A-B4FD-5BE4B863F4E8}"/>
              </a:ext>
            </a:extLst>
          </p:cNvPr>
          <p:cNvGraphicFramePr/>
          <p:nvPr>
            <p:extLst>
              <p:ext uri="{D42A27DB-BD31-4B8C-83A1-F6EECF244321}">
                <p14:modId xmlns:p14="http://schemas.microsoft.com/office/powerpoint/2010/main" val="2156600512"/>
              </p:ext>
            </p:extLst>
          </p:nvPr>
        </p:nvGraphicFramePr>
        <p:xfrm>
          <a:off x="1858299" y="1196752"/>
          <a:ext cx="4691359" cy="4757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Γράφημα 29">
            <a:extLst>
              <a:ext uri="{FF2B5EF4-FFF2-40B4-BE49-F238E27FC236}">
                <a16:creationId xmlns:a16="http://schemas.microsoft.com/office/drawing/2014/main" xmlns="" id="{FC9C31BC-A002-4F87-5656-95436E106EFA}"/>
              </a:ext>
            </a:extLst>
          </p:cNvPr>
          <p:cNvGraphicFramePr/>
          <p:nvPr>
            <p:extLst>
              <p:ext uri="{D42A27DB-BD31-4B8C-83A1-F6EECF244321}">
                <p14:modId xmlns:p14="http://schemas.microsoft.com/office/powerpoint/2010/main" val="3372922736"/>
              </p:ext>
            </p:extLst>
          </p:nvPr>
        </p:nvGraphicFramePr>
        <p:xfrm>
          <a:off x="6795350" y="1196752"/>
          <a:ext cx="4691359" cy="4757481"/>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B1199845-9297-A2B2-A4E3-7EFD367AA4E4}"/>
              </a:ext>
            </a:extLst>
          </p:cNvPr>
          <p:cNvGrpSpPr/>
          <p:nvPr/>
        </p:nvGrpSpPr>
        <p:grpSpPr>
          <a:xfrm>
            <a:off x="80773" y="72771"/>
            <a:ext cx="1176528" cy="6709029"/>
            <a:chOff x="80773" y="72771"/>
            <a:chExt cx="1176528" cy="6709029"/>
          </a:xfrm>
        </p:grpSpPr>
        <p:sp>
          <p:nvSpPr>
            <p:cNvPr id="4" name="Στρογγυλεμένο ορθογώνιο 10">
              <a:extLst>
                <a:ext uri="{FF2B5EF4-FFF2-40B4-BE49-F238E27FC236}">
                  <a16:creationId xmlns:a16="http://schemas.microsoft.com/office/drawing/2014/main" xmlns="" id="{E9826ABD-A627-373E-FA3E-C09E9366DE10}"/>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xmlns="" id="{D742C24B-91A7-CD11-51F9-2650C20137D2}"/>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8CF66D31-8C71-8B3A-3277-94312EE1F94C}"/>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9" name="Ορθογώνιο 8">
                <a:extLst>
                  <a:ext uri="{FF2B5EF4-FFF2-40B4-BE49-F238E27FC236}">
                    <a16:creationId xmlns:a16="http://schemas.microsoft.com/office/drawing/2014/main" xmlns="" id="{54E92D0E-3481-FDC9-45C0-F1EFA250BC40}"/>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6" name="Picture 9" descr="C:\Users\pol\Pictures\Εικόνες ΚΑΝΕΠ\ΚΑΝΕΠ (Σήμα).png">
              <a:extLst>
                <a:ext uri="{FF2B5EF4-FFF2-40B4-BE49-F238E27FC236}">
                  <a16:creationId xmlns:a16="http://schemas.microsoft.com/office/drawing/2014/main" xmlns="" id="{E57611C9-9A4B-B777-BFD9-D049B97AA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8" name="Θέση αριθμού διαφάνειας 3">
            <a:extLst>
              <a:ext uri="{FF2B5EF4-FFF2-40B4-BE49-F238E27FC236}">
                <a16:creationId xmlns:a16="http://schemas.microsoft.com/office/drawing/2014/main" xmlns="" id="{C8A582CC-01DD-688A-ADF4-BEABAB75A957}"/>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30</a:t>
            </a:fld>
            <a:endParaRPr lang="el-GR" sz="2000" dirty="0">
              <a:solidFill>
                <a:srgbClr val="704748"/>
              </a:solidFill>
            </a:endParaRPr>
          </a:p>
        </p:txBody>
      </p:sp>
    </p:spTree>
    <p:extLst>
      <p:ext uri="{BB962C8B-B14F-4D97-AF65-F5344CB8AC3E}">
        <p14:creationId xmlns:p14="http://schemas.microsoft.com/office/powerpoint/2010/main" val="271701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18283458-BBD7-7E32-022A-20FF5DBB08D0}"/>
              </a:ext>
            </a:extLst>
          </p:cNvPr>
          <p:cNvSpPr txBox="1"/>
          <p:nvPr/>
        </p:nvSpPr>
        <p:spPr>
          <a:xfrm>
            <a:off x="2530800" y="197878"/>
            <a:ext cx="8230929" cy="923330"/>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Ποιες είναι οι τρεις </a:t>
            </a:r>
            <a:r>
              <a:rPr lang="el-GR" sz="2000" dirty="0">
                <a:solidFill>
                  <a:srgbClr val="A6435C"/>
                </a:solidFill>
                <a:latin typeface="+mj-lt"/>
              </a:rPr>
              <a:t>κύριες</a:t>
            </a:r>
            <a:r>
              <a:rPr lang="el-GR" sz="2000" dirty="0">
                <a:solidFill>
                  <a:srgbClr val="412F32"/>
                </a:solidFill>
                <a:latin typeface="+mj-lt"/>
              </a:rPr>
              <a:t> </a:t>
            </a:r>
            <a:r>
              <a:rPr lang="el-GR" sz="2000" dirty="0">
                <a:solidFill>
                  <a:srgbClr val="A6435C"/>
                </a:solidFill>
                <a:latin typeface="+mj-lt"/>
              </a:rPr>
              <a:t>ανάγκες</a:t>
            </a:r>
            <a:r>
              <a:rPr lang="el-GR" sz="2000" dirty="0">
                <a:solidFill>
                  <a:srgbClr val="412F32"/>
                </a:solidFill>
                <a:latin typeface="+mj-lt"/>
              </a:rPr>
              <a:t> που καλύπτουν</a:t>
            </a:r>
            <a:br>
              <a:rPr lang="el-GR" sz="2000" dirty="0">
                <a:solidFill>
                  <a:srgbClr val="412F32"/>
                </a:solidFill>
                <a:latin typeface="+mj-lt"/>
              </a:rPr>
            </a:br>
            <a:r>
              <a:rPr lang="el-GR" sz="2000" dirty="0">
                <a:solidFill>
                  <a:srgbClr val="412F32"/>
                </a:solidFill>
                <a:latin typeface="+mj-lt"/>
              </a:rPr>
              <a:t>τα Κέντρα Ξένων Γλωσσών;</a:t>
            </a:r>
            <a:br>
              <a:rPr lang="el-GR" sz="2000" dirty="0">
                <a:solidFill>
                  <a:srgbClr val="412F32"/>
                </a:solidFill>
                <a:latin typeface="+mj-lt"/>
              </a:rPr>
            </a:br>
            <a:r>
              <a:rPr lang="el-GR" sz="1200" i="1" dirty="0">
                <a:solidFill>
                  <a:srgbClr val="412F32"/>
                </a:solidFill>
                <a:latin typeface="+mj-lt"/>
              </a:rPr>
              <a:t>Λίστα/Πολλαπλή έως τρεις απαντήσεις</a:t>
            </a:r>
            <a:endParaRPr lang="el-GR" sz="2000" i="1" dirty="0">
              <a:solidFill>
                <a:srgbClr val="412F32"/>
              </a:solidFill>
              <a:latin typeface="+mj-lt"/>
            </a:endParaRPr>
          </a:p>
        </p:txBody>
      </p:sp>
      <p:sp>
        <p:nvSpPr>
          <p:cNvPr id="30" name="TextBox 29">
            <a:extLst>
              <a:ext uri="{FF2B5EF4-FFF2-40B4-BE49-F238E27FC236}">
                <a16:creationId xmlns:a16="http://schemas.microsoft.com/office/drawing/2014/main" xmlns="" id="{7D0E114D-F259-E6E2-9B59-9677EB4B4E6C}"/>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32" name="Picture 2">
            <a:extLst>
              <a:ext uri="{FF2B5EF4-FFF2-40B4-BE49-F238E27FC236}">
                <a16:creationId xmlns:a16="http://schemas.microsoft.com/office/drawing/2014/main" xmlns="" id="{5DD23CDF-B9BA-437A-8F13-6BE47F42E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Γράφημα 32">
            <a:extLst>
              <a:ext uri="{FF2B5EF4-FFF2-40B4-BE49-F238E27FC236}">
                <a16:creationId xmlns:a16="http://schemas.microsoft.com/office/drawing/2014/main" xmlns="" id="{41653953-12CF-BA9B-6A7B-1469F19B184E}"/>
              </a:ext>
            </a:extLst>
          </p:cNvPr>
          <p:cNvGraphicFramePr/>
          <p:nvPr>
            <p:extLst>
              <p:ext uri="{D42A27DB-BD31-4B8C-83A1-F6EECF244321}">
                <p14:modId xmlns:p14="http://schemas.microsoft.com/office/powerpoint/2010/main" val="2906171549"/>
              </p:ext>
            </p:extLst>
          </p:nvPr>
        </p:nvGraphicFramePr>
        <p:xfrm>
          <a:off x="1858299" y="1196752"/>
          <a:ext cx="4691359" cy="4757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Γράφημα 33">
            <a:extLst>
              <a:ext uri="{FF2B5EF4-FFF2-40B4-BE49-F238E27FC236}">
                <a16:creationId xmlns:a16="http://schemas.microsoft.com/office/drawing/2014/main" xmlns="" id="{D323270B-5E8A-DCA7-C4E0-6D6A37651EE1}"/>
              </a:ext>
            </a:extLst>
          </p:cNvPr>
          <p:cNvGraphicFramePr/>
          <p:nvPr>
            <p:extLst>
              <p:ext uri="{D42A27DB-BD31-4B8C-83A1-F6EECF244321}">
                <p14:modId xmlns:p14="http://schemas.microsoft.com/office/powerpoint/2010/main" val="3754981713"/>
              </p:ext>
            </p:extLst>
          </p:nvPr>
        </p:nvGraphicFramePr>
        <p:xfrm>
          <a:off x="6795350" y="1196752"/>
          <a:ext cx="4691359" cy="4757481"/>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20A7E25C-9FC2-DD6C-A222-75CF796D51F5}"/>
              </a:ext>
            </a:extLst>
          </p:cNvPr>
          <p:cNvGrpSpPr/>
          <p:nvPr/>
        </p:nvGrpSpPr>
        <p:grpSpPr>
          <a:xfrm>
            <a:off x="80773" y="72771"/>
            <a:ext cx="1176528" cy="6709029"/>
            <a:chOff x="80773" y="72771"/>
            <a:chExt cx="1176528" cy="6709029"/>
          </a:xfrm>
        </p:grpSpPr>
        <p:sp>
          <p:nvSpPr>
            <p:cNvPr id="4" name="Στρογγυλεμένο ορθογώνιο 10">
              <a:extLst>
                <a:ext uri="{FF2B5EF4-FFF2-40B4-BE49-F238E27FC236}">
                  <a16:creationId xmlns:a16="http://schemas.microsoft.com/office/drawing/2014/main" xmlns="" id="{769FED5E-99DC-E375-C626-A8A64E904F33}"/>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xmlns="" id="{9BD9DA01-BD61-0A45-E03B-957EFAF288D7}"/>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7843BC92-E2D4-314C-BA68-92CB3C58253F}"/>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8" name="Ορθογώνιο 7">
                <a:extLst>
                  <a:ext uri="{FF2B5EF4-FFF2-40B4-BE49-F238E27FC236}">
                    <a16:creationId xmlns:a16="http://schemas.microsoft.com/office/drawing/2014/main" xmlns="" id="{D7312C10-BD2D-3754-CFB9-F00CB3984903}"/>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6" name="Picture 9" descr="C:\Users\pol\Pictures\Εικόνες ΚΑΝΕΠ\ΚΑΝΕΠ (Σήμα).png">
              <a:extLst>
                <a:ext uri="{FF2B5EF4-FFF2-40B4-BE49-F238E27FC236}">
                  <a16:creationId xmlns:a16="http://schemas.microsoft.com/office/drawing/2014/main" xmlns="" id="{C9305C75-AC5E-0853-9EF1-FB5E449604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9" name="Θέση αριθμού διαφάνειας 3">
            <a:extLst>
              <a:ext uri="{FF2B5EF4-FFF2-40B4-BE49-F238E27FC236}">
                <a16:creationId xmlns:a16="http://schemas.microsoft.com/office/drawing/2014/main" xmlns="" id="{98F00F01-D13E-1A5B-6CD5-51E99BEA9B0D}"/>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31</a:t>
            </a:fld>
            <a:endParaRPr lang="el-GR" sz="2000" dirty="0">
              <a:solidFill>
                <a:srgbClr val="704748"/>
              </a:solidFill>
            </a:endParaRPr>
          </a:p>
        </p:txBody>
      </p:sp>
    </p:spTree>
    <p:extLst>
      <p:ext uri="{BB962C8B-B14F-4D97-AF65-F5344CB8AC3E}">
        <p14:creationId xmlns:p14="http://schemas.microsoft.com/office/powerpoint/2010/main" val="382427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2E8CE2-25AC-7D5D-F422-CD5C7837328A}"/>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xmlns="" id="{141FB11B-8A7B-6453-4DFE-006D17B518A1}"/>
              </a:ext>
            </a:extLst>
          </p:cNvPr>
          <p:cNvSpPr txBox="1"/>
          <p:nvPr/>
        </p:nvSpPr>
        <p:spPr>
          <a:xfrm>
            <a:off x="2530800" y="197878"/>
            <a:ext cx="8230929" cy="707886"/>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Πόσο </a:t>
            </a:r>
            <a:r>
              <a:rPr lang="el-GR" sz="2000" dirty="0">
                <a:solidFill>
                  <a:srgbClr val="A6435C"/>
                </a:solidFill>
                <a:latin typeface="+mj-lt"/>
              </a:rPr>
              <a:t>ικανοποιητικά καλύπτουν </a:t>
            </a:r>
            <a:r>
              <a:rPr lang="el-GR" sz="2000" dirty="0">
                <a:solidFill>
                  <a:srgbClr val="412F32"/>
                </a:solidFill>
                <a:latin typeface="+mj-lt"/>
              </a:rPr>
              <a:t>τις ανάγκες αυτές στην ακόλουθη κλίμακα; </a:t>
            </a:r>
          </a:p>
        </p:txBody>
      </p:sp>
      <p:sp>
        <p:nvSpPr>
          <p:cNvPr id="26" name="TextBox 25">
            <a:extLst>
              <a:ext uri="{FF2B5EF4-FFF2-40B4-BE49-F238E27FC236}">
                <a16:creationId xmlns:a16="http://schemas.microsoft.com/office/drawing/2014/main" xmlns="" id="{E7253248-8961-DAF0-1811-449463BEE62B}"/>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28" name="Picture 2">
            <a:extLst>
              <a:ext uri="{FF2B5EF4-FFF2-40B4-BE49-F238E27FC236}">
                <a16:creationId xmlns:a16="http://schemas.microsoft.com/office/drawing/2014/main" xmlns="" id="{3338ECDD-7CD3-31A8-8E3D-3A3F38571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Γράφημα 28">
            <a:extLst>
              <a:ext uri="{FF2B5EF4-FFF2-40B4-BE49-F238E27FC236}">
                <a16:creationId xmlns:a16="http://schemas.microsoft.com/office/drawing/2014/main" xmlns="" id="{0745B03E-8618-5C50-D2D2-9F48DBAAB126}"/>
              </a:ext>
            </a:extLst>
          </p:cNvPr>
          <p:cNvGraphicFramePr/>
          <p:nvPr>
            <p:extLst>
              <p:ext uri="{D42A27DB-BD31-4B8C-83A1-F6EECF244321}">
                <p14:modId xmlns:p14="http://schemas.microsoft.com/office/powerpoint/2010/main" val="4001871579"/>
              </p:ext>
            </p:extLst>
          </p:nvPr>
        </p:nvGraphicFramePr>
        <p:xfrm>
          <a:off x="1858299" y="1196752"/>
          <a:ext cx="4691359" cy="4757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Γράφημα 29">
            <a:extLst>
              <a:ext uri="{FF2B5EF4-FFF2-40B4-BE49-F238E27FC236}">
                <a16:creationId xmlns:a16="http://schemas.microsoft.com/office/drawing/2014/main" xmlns="" id="{46A09F3F-B23E-0FC7-7AB6-86929699858F}"/>
              </a:ext>
            </a:extLst>
          </p:cNvPr>
          <p:cNvGraphicFramePr/>
          <p:nvPr>
            <p:extLst>
              <p:ext uri="{D42A27DB-BD31-4B8C-83A1-F6EECF244321}">
                <p14:modId xmlns:p14="http://schemas.microsoft.com/office/powerpoint/2010/main" val="1986132779"/>
              </p:ext>
            </p:extLst>
          </p:nvPr>
        </p:nvGraphicFramePr>
        <p:xfrm>
          <a:off x="6795350" y="1196752"/>
          <a:ext cx="4691359" cy="4757481"/>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5A92DF2E-0B01-3B9F-3798-A1073818F784}"/>
              </a:ext>
            </a:extLst>
          </p:cNvPr>
          <p:cNvGrpSpPr/>
          <p:nvPr/>
        </p:nvGrpSpPr>
        <p:grpSpPr>
          <a:xfrm>
            <a:off x="80773" y="72771"/>
            <a:ext cx="1176528" cy="6709029"/>
            <a:chOff x="80773" y="72771"/>
            <a:chExt cx="1176528" cy="6709029"/>
          </a:xfrm>
        </p:grpSpPr>
        <p:sp>
          <p:nvSpPr>
            <p:cNvPr id="4" name="Στρογγυλεμένο ορθογώνιο 10">
              <a:extLst>
                <a:ext uri="{FF2B5EF4-FFF2-40B4-BE49-F238E27FC236}">
                  <a16:creationId xmlns:a16="http://schemas.microsoft.com/office/drawing/2014/main" xmlns="" id="{45B72703-EAAD-5C45-1C96-66C67A42A3ED}"/>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xmlns="" id="{3676196E-C9EC-F1EB-6C42-9532AAF43EE2}"/>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C97D86B6-BFB8-BA9F-491E-85927653454E}"/>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9" name="Ορθογώνιο 8">
                <a:extLst>
                  <a:ext uri="{FF2B5EF4-FFF2-40B4-BE49-F238E27FC236}">
                    <a16:creationId xmlns:a16="http://schemas.microsoft.com/office/drawing/2014/main" xmlns="" id="{70846FEB-D1E7-E4EF-A3C2-F8C1E7DF503E}"/>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6" name="Picture 9" descr="C:\Users\pol\Pictures\Εικόνες ΚΑΝΕΠ\ΚΑΝΕΠ (Σήμα).png">
              <a:extLst>
                <a:ext uri="{FF2B5EF4-FFF2-40B4-BE49-F238E27FC236}">
                  <a16:creationId xmlns:a16="http://schemas.microsoft.com/office/drawing/2014/main" xmlns="" id="{2F9940FE-D4AB-2FCB-5F29-96BEC9B71E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8" name="Θέση αριθμού διαφάνειας 3">
            <a:extLst>
              <a:ext uri="{FF2B5EF4-FFF2-40B4-BE49-F238E27FC236}">
                <a16:creationId xmlns:a16="http://schemas.microsoft.com/office/drawing/2014/main" xmlns="" id="{B70A4BA2-E712-21C1-ECC2-CB7D8448C6AF}"/>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32</a:t>
            </a:fld>
            <a:endParaRPr lang="el-GR" sz="2000" dirty="0">
              <a:solidFill>
                <a:srgbClr val="704748"/>
              </a:solidFill>
            </a:endParaRPr>
          </a:p>
        </p:txBody>
      </p:sp>
    </p:spTree>
    <p:extLst>
      <p:ext uri="{BB962C8B-B14F-4D97-AF65-F5344CB8AC3E}">
        <p14:creationId xmlns:p14="http://schemas.microsoft.com/office/powerpoint/2010/main" val="118330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Γράφημα 43">
            <a:extLst>
              <a:ext uri="{FF2B5EF4-FFF2-40B4-BE49-F238E27FC236}">
                <a16:creationId xmlns:a16="http://schemas.microsoft.com/office/drawing/2014/main" xmlns="" id="{135F4D41-AEEF-D8D7-A742-082E11F13304}"/>
              </a:ext>
            </a:extLst>
          </p:cNvPr>
          <p:cNvGraphicFramePr/>
          <p:nvPr>
            <p:extLst>
              <p:ext uri="{D42A27DB-BD31-4B8C-83A1-F6EECF244321}">
                <p14:modId xmlns:p14="http://schemas.microsoft.com/office/powerpoint/2010/main" val="253151450"/>
              </p:ext>
            </p:extLst>
          </p:nvPr>
        </p:nvGraphicFramePr>
        <p:xfrm>
          <a:off x="6685307" y="778172"/>
          <a:ext cx="5016445" cy="546337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xmlns="" id="{8EEE0C4E-CD7B-3D83-25A0-D90C0D5A3043}"/>
              </a:ext>
            </a:extLst>
          </p:cNvPr>
          <p:cNvSpPr txBox="1"/>
          <p:nvPr/>
        </p:nvSpPr>
        <p:spPr>
          <a:xfrm>
            <a:off x="2530800" y="197878"/>
            <a:ext cx="8230929" cy="707886"/>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Σε ποιο βαθμό συμφωνείτε ή διαφωνείτε με τις παρακάτω προτάσεις για τα Κέντρα Ξένων Γλωσσών; </a:t>
            </a:r>
          </a:p>
        </p:txBody>
      </p:sp>
      <p:sp>
        <p:nvSpPr>
          <p:cNvPr id="25" name="TextBox 24">
            <a:extLst>
              <a:ext uri="{FF2B5EF4-FFF2-40B4-BE49-F238E27FC236}">
                <a16:creationId xmlns:a16="http://schemas.microsoft.com/office/drawing/2014/main" xmlns="" id="{F71F7AD0-AFB1-E7E9-3961-6D5A7AE0F2E4}"/>
              </a:ext>
            </a:extLst>
          </p:cNvPr>
          <p:cNvSpPr txBox="1"/>
          <p:nvPr/>
        </p:nvSpPr>
        <p:spPr>
          <a:xfrm>
            <a:off x="6117449" y="1235198"/>
            <a:ext cx="51809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5B9BD5"/>
                </a:solidFill>
                <a:effectLst/>
                <a:uLnTx/>
                <a:uFillTx/>
                <a:latin typeface="+mj-lt"/>
              </a:rPr>
              <a:t>top2box</a:t>
            </a:r>
            <a:endParaRPr kumimoji="0" lang="el-GR" sz="800" b="0" i="1" u="none" strike="noStrike" kern="1200" cap="none" spc="0" normalizeH="0" baseline="0" noProof="0" dirty="0">
              <a:ln>
                <a:noFill/>
              </a:ln>
              <a:solidFill>
                <a:srgbClr val="5B9BD5"/>
              </a:solidFill>
              <a:effectLst/>
              <a:uLnTx/>
              <a:uFillTx/>
              <a:latin typeface="+mj-lt"/>
            </a:endParaRPr>
          </a:p>
        </p:txBody>
      </p:sp>
      <p:sp>
        <p:nvSpPr>
          <p:cNvPr id="31" name="TextBox 30">
            <a:extLst>
              <a:ext uri="{FF2B5EF4-FFF2-40B4-BE49-F238E27FC236}">
                <a16:creationId xmlns:a16="http://schemas.microsoft.com/office/drawing/2014/main" xmlns="" id="{66A6B1EA-D12A-184C-02B3-39A793F6C989}"/>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33" name="Picture 2">
            <a:extLst>
              <a:ext uri="{FF2B5EF4-FFF2-40B4-BE49-F238E27FC236}">
                <a16:creationId xmlns:a16="http://schemas.microsoft.com/office/drawing/2014/main" xmlns="" id="{8797DAE3-259D-2E3F-251E-0481D087B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Γράφημα 33">
            <a:extLst>
              <a:ext uri="{FF2B5EF4-FFF2-40B4-BE49-F238E27FC236}">
                <a16:creationId xmlns:a16="http://schemas.microsoft.com/office/drawing/2014/main" xmlns="" id="{E7805335-297D-79D7-11EB-2D56C0913022}"/>
              </a:ext>
            </a:extLst>
          </p:cNvPr>
          <p:cNvGraphicFramePr/>
          <p:nvPr>
            <p:extLst>
              <p:ext uri="{D42A27DB-BD31-4B8C-83A1-F6EECF244321}">
                <p14:modId xmlns:p14="http://schemas.microsoft.com/office/powerpoint/2010/main" val="1811313801"/>
              </p:ext>
            </p:extLst>
          </p:nvPr>
        </p:nvGraphicFramePr>
        <p:xfrm>
          <a:off x="1235498" y="782080"/>
          <a:ext cx="5016445" cy="5463370"/>
        </p:xfrm>
        <a:graphic>
          <a:graphicData uri="http://schemas.openxmlformats.org/drawingml/2006/chart">
            <c:chart xmlns:c="http://schemas.openxmlformats.org/drawingml/2006/chart" xmlns:r="http://schemas.openxmlformats.org/officeDocument/2006/relationships" r:id="rId4"/>
          </a:graphicData>
        </a:graphic>
      </p:graphicFrame>
      <p:sp>
        <p:nvSpPr>
          <p:cNvPr id="36" name="Έλλειψη 16">
            <a:extLst>
              <a:ext uri="{FF2B5EF4-FFF2-40B4-BE49-F238E27FC236}">
                <a16:creationId xmlns:a16="http://schemas.microsoft.com/office/drawing/2014/main" xmlns="" id="{87789CBA-774E-4C0A-4FB1-4E8769D24E0D}"/>
              </a:ext>
            </a:extLst>
          </p:cNvPr>
          <p:cNvSpPr/>
          <p:nvPr/>
        </p:nvSpPr>
        <p:spPr>
          <a:xfrm>
            <a:off x="6106494" y="1525811"/>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7</a:t>
            </a:r>
            <a:r>
              <a:rPr lang="el-GR" sz="1200" dirty="0">
                <a:latin typeface="+mj-lt"/>
              </a:rPr>
              <a:t>8</a:t>
            </a:r>
            <a:r>
              <a:rPr lang="en-US" sz="1200" dirty="0">
                <a:latin typeface="+mj-lt"/>
              </a:rPr>
              <a:t>%</a:t>
            </a:r>
            <a:endParaRPr lang="el-GR" sz="1200" dirty="0">
              <a:latin typeface="+mj-lt"/>
            </a:endParaRPr>
          </a:p>
        </p:txBody>
      </p:sp>
      <p:sp>
        <p:nvSpPr>
          <p:cNvPr id="37" name="Έλλειψη 16">
            <a:extLst>
              <a:ext uri="{FF2B5EF4-FFF2-40B4-BE49-F238E27FC236}">
                <a16:creationId xmlns:a16="http://schemas.microsoft.com/office/drawing/2014/main" xmlns="" id="{DBDEBEA1-1A19-EE97-5B6F-6CE609C34288}"/>
              </a:ext>
            </a:extLst>
          </p:cNvPr>
          <p:cNvSpPr/>
          <p:nvPr/>
        </p:nvSpPr>
        <p:spPr>
          <a:xfrm>
            <a:off x="6106494" y="2142622"/>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6</a:t>
            </a:r>
            <a:r>
              <a:rPr lang="el-GR" sz="1200" dirty="0">
                <a:latin typeface="+mj-lt"/>
              </a:rPr>
              <a:t>3</a:t>
            </a:r>
            <a:r>
              <a:rPr lang="en-US" sz="1200" dirty="0">
                <a:latin typeface="+mj-lt"/>
              </a:rPr>
              <a:t>%</a:t>
            </a:r>
            <a:endParaRPr lang="el-GR" sz="1200" dirty="0">
              <a:latin typeface="+mj-lt"/>
            </a:endParaRPr>
          </a:p>
        </p:txBody>
      </p:sp>
      <p:sp>
        <p:nvSpPr>
          <p:cNvPr id="38" name="Έλλειψη 16">
            <a:extLst>
              <a:ext uri="{FF2B5EF4-FFF2-40B4-BE49-F238E27FC236}">
                <a16:creationId xmlns:a16="http://schemas.microsoft.com/office/drawing/2014/main" xmlns="" id="{58B74C6E-48F2-181F-22F6-7B7F83F5CDDF}"/>
              </a:ext>
            </a:extLst>
          </p:cNvPr>
          <p:cNvSpPr/>
          <p:nvPr/>
        </p:nvSpPr>
        <p:spPr>
          <a:xfrm>
            <a:off x="6106494" y="2759433"/>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5</a:t>
            </a:r>
            <a:r>
              <a:rPr lang="el-GR" sz="1200" dirty="0">
                <a:latin typeface="+mj-lt"/>
              </a:rPr>
              <a:t>9</a:t>
            </a:r>
            <a:r>
              <a:rPr lang="en-US" sz="1200" dirty="0">
                <a:latin typeface="+mj-lt"/>
              </a:rPr>
              <a:t>%</a:t>
            </a:r>
            <a:endParaRPr lang="el-GR" sz="1200" dirty="0">
              <a:latin typeface="+mj-lt"/>
            </a:endParaRPr>
          </a:p>
        </p:txBody>
      </p:sp>
      <p:sp>
        <p:nvSpPr>
          <p:cNvPr id="39" name="Έλλειψη 16">
            <a:extLst>
              <a:ext uri="{FF2B5EF4-FFF2-40B4-BE49-F238E27FC236}">
                <a16:creationId xmlns:a16="http://schemas.microsoft.com/office/drawing/2014/main" xmlns="" id="{177643DE-42E8-682A-A7CF-2A1D7FE12CDC}"/>
              </a:ext>
            </a:extLst>
          </p:cNvPr>
          <p:cNvSpPr/>
          <p:nvPr/>
        </p:nvSpPr>
        <p:spPr>
          <a:xfrm>
            <a:off x="6106494" y="3376244"/>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45</a:t>
            </a:r>
            <a:r>
              <a:rPr lang="en-US" sz="1200" dirty="0">
                <a:latin typeface="+mj-lt"/>
              </a:rPr>
              <a:t>%</a:t>
            </a:r>
            <a:endParaRPr lang="el-GR" sz="1200" dirty="0">
              <a:latin typeface="+mj-lt"/>
            </a:endParaRPr>
          </a:p>
        </p:txBody>
      </p:sp>
      <p:sp>
        <p:nvSpPr>
          <p:cNvPr id="40" name="Έλλειψη 16">
            <a:extLst>
              <a:ext uri="{FF2B5EF4-FFF2-40B4-BE49-F238E27FC236}">
                <a16:creationId xmlns:a16="http://schemas.microsoft.com/office/drawing/2014/main" xmlns="" id="{F9159E8E-35E6-A0B0-E2BB-8C3297A7FCDA}"/>
              </a:ext>
            </a:extLst>
          </p:cNvPr>
          <p:cNvSpPr/>
          <p:nvPr/>
        </p:nvSpPr>
        <p:spPr>
          <a:xfrm>
            <a:off x="6106494" y="3993055"/>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4</a:t>
            </a:r>
            <a:r>
              <a:rPr lang="el-GR" sz="1200" dirty="0">
                <a:latin typeface="+mj-lt"/>
              </a:rPr>
              <a:t>1</a:t>
            </a:r>
            <a:r>
              <a:rPr lang="en-US" sz="1200" dirty="0">
                <a:latin typeface="+mj-lt"/>
              </a:rPr>
              <a:t>%</a:t>
            </a:r>
            <a:endParaRPr lang="el-GR" sz="1200" dirty="0">
              <a:latin typeface="+mj-lt"/>
            </a:endParaRPr>
          </a:p>
        </p:txBody>
      </p:sp>
      <p:sp>
        <p:nvSpPr>
          <p:cNvPr id="41" name="Έλλειψη 16">
            <a:extLst>
              <a:ext uri="{FF2B5EF4-FFF2-40B4-BE49-F238E27FC236}">
                <a16:creationId xmlns:a16="http://schemas.microsoft.com/office/drawing/2014/main" xmlns="" id="{F47AD036-28F4-BECA-1F1D-1C8FD06B8E5D}"/>
              </a:ext>
            </a:extLst>
          </p:cNvPr>
          <p:cNvSpPr/>
          <p:nvPr/>
        </p:nvSpPr>
        <p:spPr>
          <a:xfrm>
            <a:off x="6106494" y="4609866"/>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33</a:t>
            </a:r>
            <a:r>
              <a:rPr lang="en-US" sz="1200" dirty="0">
                <a:latin typeface="+mj-lt"/>
              </a:rPr>
              <a:t>%</a:t>
            </a:r>
            <a:endParaRPr lang="el-GR" sz="1200" dirty="0">
              <a:latin typeface="+mj-lt"/>
            </a:endParaRPr>
          </a:p>
        </p:txBody>
      </p:sp>
      <p:sp>
        <p:nvSpPr>
          <p:cNvPr id="42" name="Έλλειψη 16">
            <a:extLst>
              <a:ext uri="{FF2B5EF4-FFF2-40B4-BE49-F238E27FC236}">
                <a16:creationId xmlns:a16="http://schemas.microsoft.com/office/drawing/2014/main" xmlns="" id="{04104156-EDA7-190D-F250-50FE30C76C45}"/>
              </a:ext>
            </a:extLst>
          </p:cNvPr>
          <p:cNvSpPr/>
          <p:nvPr/>
        </p:nvSpPr>
        <p:spPr>
          <a:xfrm>
            <a:off x="6106494" y="5226678"/>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3</a:t>
            </a:r>
            <a:r>
              <a:rPr lang="el-GR" sz="1200" dirty="0">
                <a:latin typeface="+mj-lt"/>
              </a:rPr>
              <a:t>0</a:t>
            </a:r>
            <a:r>
              <a:rPr lang="en-US" sz="1200" dirty="0">
                <a:latin typeface="+mj-lt"/>
              </a:rPr>
              <a:t>%</a:t>
            </a:r>
            <a:endParaRPr lang="el-GR" sz="1200" dirty="0">
              <a:latin typeface="+mj-lt"/>
            </a:endParaRPr>
          </a:p>
        </p:txBody>
      </p:sp>
      <p:sp>
        <p:nvSpPr>
          <p:cNvPr id="43" name="TextBox 42">
            <a:extLst>
              <a:ext uri="{FF2B5EF4-FFF2-40B4-BE49-F238E27FC236}">
                <a16:creationId xmlns:a16="http://schemas.microsoft.com/office/drawing/2014/main" xmlns="" id="{58BDC254-FE93-F2C6-E012-847B8835138F}"/>
              </a:ext>
            </a:extLst>
          </p:cNvPr>
          <p:cNvSpPr txBox="1"/>
          <p:nvPr/>
        </p:nvSpPr>
        <p:spPr>
          <a:xfrm>
            <a:off x="11567258" y="1231290"/>
            <a:ext cx="51809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5B9BD5"/>
                </a:solidFill>
                <a:effectLst/>
                <a:uLnTx/>
                <a:uFillTx/>
                <a:latin typeface="+mj-lt"/>
              </a:rPr>
              <a:t>top2box</a:t>
            </a:r>
            <a:endParaRPr kumimoji="0" lang="el-GR" sz="800" b="0" i="1" u="none" strike="noStrike" kern="1200" cap="none" spc="0" normalizeH="0" baseline="0" noProof="0" dirty="0">
              <a:ln>
                <a:noFill/>
              </a:ln>
              <a:solidFill>
                <a:srgbClr val="5B9BD5"/>
              </a:solidFill>
              <a:effectLst/>
              <a:uLnTx/>
              <a:uFillTx/>
              <a:latin typeface="+mj-lt"/>
            </a:endParaRPr>
          </a:p>
        </p:txBody>
      </p:sp>
      <p:sp>
        <p:nvSpPr>
          <p:cNvPr id="45" name="Έλλειψη 16">
            <a:extLst>
              <a:ext uri="{FF2B5EF4-FFF2-40B4-BE49-F238E27FC236}">
                <a16:creationId xmlns:a16="http://schemas.microsoft.com/office/drawing/2014/main" xmlns="" id="{198CFDA9-CC2C-2612-52CE-9471713DA95F}"/>
              </a:ext>
            </a:extLst>
          </p:cNvPr>
          <p:cNvSpPr/>
          <p:nvPr/>
        </p:nvSpPr>
        <p:spPr>
          <a:xfrm>
            <a:off x="11556303" y="1521903"/>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71</a:t>
            </a:r>
            <a:r>
              <a:rPr lang="en-US" sz="1200" dirty="0">
                <a:latin typeface="+mj-lt"/>
              </a:rPr>
              <a:t>%</a:t>
            </a:r>
            <a:endParaRPr lang="el-GR" sz="1200" dirty="0">
              <a:latin typeface="+mj-lt"/>
            </a:endParaRPr>
          </a:p>
        </p:txBody>
      </p:sp>
      <p:sp>
        <p:nvSpPr>
          <p:cNvPr id="46" name="Έλλειψη 16">
            <a:extLst>
              <a:ext uri="{FF2B5EF4-FFF2-40B4-BE49-F238E27FC236}">
                <a16:creationId xmlns:a16="http://schemas.microsoft.com/office/drawing/2014/main" xmlns="" id="{562AD0D8-3103-81F7-414B-B19030162BCC}"/>
              </a:ext>
            </a:extLst>
          </p:cNvPr>
          <p:cNvSpPr/>
          <p:nvPr/>
        </p:nvSpPr>
        <p:spPr>
          <a:xfrm>
            <a:off x="11556303" y="2138714"/>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54</a:t>
            </a:r>
            <a:r>
              <a:rPr lang="en-US" sz="1200" dirty="0">
                <a:latin typeface="+mj-lt"/>
              </a:rPr>
              <a:t>%</a:t>
            </a:r>
            <a:endParaRPr lang="el-GR" sz="1200" dirty="0">
              <a:latin typeface="+mj-lt"/>
            </a:endParaRPr>
          </a:p>
        </p:txBody>
      </p:sp>
      <p:sp>
        <p:nvSpPr>
          <p:cNvPr id="47" name="Έλλειψη 16">
            <a:extLst>
              <a:ext uri="{FF2B5EF4-FFF2-40B4-BE49-F238E27FC236}">
                <a16:creationId xmlns:a16="http://schemas.microsoft.com/office/drawing/2014/main" xmlns="" id="{D52E8FFD-26C3-A3FC-FD98-6DB728C8ED86}"/>
              </a:ext>
            </a:extLst>
          </p:cNvPr>
          <p:cNvSpPr/>
          <p:nvPr/>
        </p:nvSpPr>
        <p:spPr>
          <a:xfrm>
            <a:off x="11556303" y="2755525"/>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48%</a:t>
            </a:r>
            <a:endParaRPr lang="el-GR" sz="1200" dirty="0">
              <a:latin typeface="+mj-lt"/>
            </a:endParaRPr>
          </a:p>
        </p:txBody>
      </p:sp>
      <p:sp>
        <p:nvSpPr>
          <p:cNvPr id="48" name="Έλλειψη 16">
            <a:extLst>
              <a:ext uri="{FF2B5EF4-FFF2-40B4-BE49-F238E27FC236}">
                <a16:creationId xmlns:a16="http://schemas.microsoft.com/office/drawing/2014/main" xmlns="" id="{ADCE8286-B011-0C7C-1402-0F3D875748D0}"/>
              </a:ext>
            </a:extLst>
          </p:cNvPr>
          <p:cNvSpPr/>
          <p:nvPr/>
        </p:nvSpPr>
        <p:spPr>
          <a:xfrm>
            <a:off x="11556303" y="3372336"/>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n-US" sz="1200" dirty="0">
                <a:latin typeface="+mj-lt"/>
              </a:rPr>
              <a:t>4</a:t>
            </a:r>
            <a:r>
              <a:rPr lang="el-GR" sz="1200" dirty="0">
                <a:latin typeface="+mj-lt"/>
              </a:rPr>
              <a:t>2</a:t>
            </a:r>
            <a:r>
              <a:rPr lang="en-US" sz="1200" dirty="0">
                <a:latin typeface="+mj-lt"/>
              </a:rPr>
              <a:t>%</a:t>
            </a:r>
            <a:endParaRPr lang="el-GR" sz="1200" dirty="0">
              <a:latin typeface="+mj-lt"/>
            </a:endParaRPr>
          </a:p>
        </p:txBody>
      </p:sp>
      <p:sp>
        <p:nvSpPr>
          <p:cNvPr id="49" name="Έλλειψη 16">
            <a:extLst>
              <a:ext uri="{FF2B5EF4-FFF2-40B4-BE49-F238E27FC236}">
                <a16:creationId xmlns:a16="http://schemas.microsoft.com/office/drawing/2014/main" xmlns="" id="{B2545D6B-EA6E-1EEC-C649-7DD5F967E921}"/>
              </a:ext>
            </a:extLst>
          </p:cNvPr>
          <p:cNvSpPr/>
          <p:nvPr/>
        </p:nvSpPr>
        <p:spPr>
          <a:xfrm>
            <a:off x="11556303" y="3989147"/>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36</a:t>
            </a:r>
            <a:r>
              <a:rPr lang="en-US" sz="1200" dirty="0">
                <a:latin typeface="+mj-lt"/>
              </a:rPr>
              <a:t>%</a:t>
            </a:r>
            <a:endParaRPr lang="el-GR" sz="1200" dirty="0">
              <a:latin typeface="+mj-lt"/>
            </a:endParaRPr>
          </a:p>
        </p:txBody>
      </p:sp>
      <p:sp>
        <p:nvSpPr>
          <p:cNvPr id="50" name="Έλλειψη 16">
            <a:extLst>
              <a:ext uri="{FF2B5EF4-FFF2-40B4-BE49-F238E27FC236}">
                <a16:creationId xmlns:a16="http://schemas.microsoft.com/office/drawing/2014/main" xmlns="" id="{2260D0F4-3574-CEF1-7C9C-02EEF1E91F68}"/>
              </a:ext>
            </a:extLst>
          </p:cNvPr>
          <p:cNvSpPr/>
          <p:nvPr/>
        </p:nvSpPr>
        <p:spPr>
          <a:xfrm>
            <a:off x="11556303" y="4605958"/>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31</a:t>
            </a:r>
            <a:r>
              <a:rPr lang="en-US" sz="1200" dirty="0">
                <a:latin typeface="+mj-lt"/>
              </a:rPr>
              <a:t>%</a:t>
            </a:r>
            <a:endParaRPr lang="el-GR" sz="1200" dirty="0">
              <a:latin typeface="+mj-lt"/>
            </a:endParaRPr>
          </a:p>
        </p:txBody>
      </p:sp>
      <p:sp>
        <p:nvSpPr>
          <p:cNvPr id="51" name="Έλλειψη 16">
            <a:extLst>
              <a:ext uri="{FF2B5EF4-FFF2-40B4-BE49-F238E27FC236}">
                <a16:creationId xmlns:a16="http://schemas.microsoft.com/office/drawing/2014/main" xmlns="" id="{E7EB3223-E16B-22FE-F811-CB540ABF3834}"/>
              </a:ext>
            </a:extLst>
          </p:cNvPr>
          <p:cNvSpPr/>
          <p:nvPr/>
        </p:nvSpPr>
        <p:spPr>
          <a:xfrm>
            <a:off x="11556303" y="5222770"/>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26</a:t>
            </a:r>
            <a:r>
              <a:rPr lang="en-US" sz="1200" dirty="0">
                <a:latin typeface="+mj-lt"/>
              </a:rPr>
              <a:t>%</a:t>
            </a:r>
            <a:endParaRPr lang="el-GR" sz="1200" dirty="0">
              <a:latin typeface="+mj-lt"/>
            </a:endParaRPr>
          </a:p>
        </p:txBody>
      </p:sp>
      <p:grpSp>
        <p:nvGrpSpPr>
          <p:cNvPr id="2" name="Ομάδα 1">
            <a:extLst>
              <a:ext uri="{FF2B5EF4-FFF2-40B4-BE49-F238E27FC236}">
                <a16:creationId xmlns:a16="http://schemas.microsoft.com/office/drawing/2014/main" xmlns="" id="{C35C81A2-E9C3-7527-A9BC-E13E01AE84A3}"/>
              </a:ext>
            </a:extLst>
          </p:cNvPr>
          <p:cNvGrpSpPr/>
          <p:nvPr/>
        </p:nvGrpSpPr>
        <p:grpSpPr>
          <a:xfrm>
            <a:off x="80773" y="72771"/>
            <a:ext cx="1176528" cy="6709029"/>
            <a:chOff x="80773" y="72771"/>
            <a:chExt cx="1176528" cy="6709029"/>
          </a:xfrm>
        </p:grpSpPr>
        <p:sp>
          <p:nvSpPr>
            <p:cNvPr id="4" name="Στρογγυλεμένο ορθογώνιο 10">
              <a:extLst>
                <a:ext uri="{FF2B5EF4-FFF2-40B4-BE49-F238E27FC236}">
                  <a16:creationId xmlns:a16="http://schemas.microsoft.com/office/drawing/2014/main" xmlns="" id="{45BCCF78-DAAC-A903-BB93-620F15002E27}"/>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xmlns="" id="{6C672826-EAB4-9F02-8B2D-A4F0881E647D}"/>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AA33E499-E31B-BDAA-EE9D-1EE1B4FA6ADF}"/>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8" name="Ορθογώνιο 7">
                <a:extLst>
                  <a:ext uri="{FF2B5EF4-FFF2-40B4-BE49-F238E27FC236}">
                    <a16:creationId xmlns:a16="http://schemas.microsoft.com/office/drawing/2014/main" xmlns="" id="{678B066F-7045-99DD-0A7C-3684FEBC4941}"/>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6" name="Picture 9" descr="C:\Users\pol\Pictures\Εικόνες ΚΑΝΕΠ\ΚΑΝΕΠ (Σήμα).png">
              <a:extLst>
                <a:ext uri="{FF2B5EF4-FFF2-40B4-BE49-F238E27FC236}">
                  <a16:creationId xmlns:a16="http://schemas.microsoft.com/office/drawing/2014/main" xmlns="" id="{14B01FE6-891A-6326-C3DB-68666285AF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9" name="Θέση αριθμού διαφάνειας 3">
            <a:extLst>
              <a:ext uri="{FF2B5EF4-FFF2-40B4-BE49-F238E27FC236}">
                <a16:creationId xmlns:a16="http://schemas.microsoft.com/office/drawing/2014/main" xmlns="" id="{6AA73ED6-36B9-F037-95FC-0D148B793AC8}"/>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33</a:t>
            </a:fld>
            <a:endParaRPr lang="el-GR" sz="2000" dirty="0">
              <a:solidFill>
                <a:srgbClr val="704748"/>
              </a:solidFill>
            </a:endParaRPr>
          </a:p>
        </p:txBody>
      </p:sp>
    </p:spTree>
    <p:extLst>
      <p:ext uri="{BB962C8B-B14F-4D97-AF65-F5344CB8AC3E}">
        <p14:creationId xmlns:p14="http://schemas.microsoft.com/office/powerpoint/2010/main" val="135266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2FB73288-3955-EF9C-D509-1C811E1EEEE8}"/>
              </a:ext>
            </a:extLst>
          </p:cNvPr>
          <p:cNvSpPr txBox="1"/>
          <p:nvPr/>
        </p:nvSpPr>
        <p:spPr>
          <a:xfrm>
            <a:off x="2530800" y="197878"/>
            <a:ext cx="8230929" cy="907941"/>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Ποια είναι τα </a:t>
            </a:r>
            <a:r>
              <a:rPr lang="el-GR" sz="2000" dirty="0">
                <a:solidFill>
                  <a:srgbClr val="A6435C"/>
                </a:solidFill>
                <a:latin typeface="+mj-lt"/>
              </a:rPr>
              <a:t>πλεονεκτήματα</a:t>
            </a:r>
            <a:r>
              <a:rPr lang="el-GR" sz="2000" dirty="0">
                <a:solidFill>
                  <a:srgbClr val="223038"/>
                </a:solidFill>
                <a:latin typeface="+mj-lt"/>
              </a:rPr>
              <a:t> </a:t>
            </a:r>
            <a:r>
              <a:rPr lang="el-GR" sz="2000" dirty="0">
                <a:solidFill>
                  <a:srgbClr val="412F32"/>
                </a:solidFill>
                <a:latin typeface="+mj-lt"/>
              </a:rPr>
              <a:t>των</a:t>
            </a:r>
            <a:r>
              <a:rPr lang="el-GR" sz="2000" dirty="0">
                <a:solidFill>
                  <a:srgbClr val="223038"/>
                </a:solidFill>
                <a:latin typeface="+mj-lt"/>
              </a:rPr>
              <a:t> </a:t>
            </a:r>
            <a:r>
              <a:rPr lang="el-GR" sz="2000" dirty="0">
                <a:solidFill>
                  <a:srgbClr val="A6435C"/>
                </a:solidFill>
                <a:latin typeface="+mj-lt"/>
              </a:rPr>
              <a:t>Κέντρων</a:t>
            </a:r>
            <a:r>
              <a:rPr lang="el-GR" sz="2000" dirty="0">
                <a:solidFill>
                  <a:srgbClr val="5B9BD5"/>
                </a:solidFill>
                <a:latin typeface="+mj-lt"/>
              </a:rPr>
              <a:t> </a:t>
            </a:r>
            <a:r>
              <a:rPr lang="el-GR" sz="2000" dirty="0">
                <a:solidFill>
                  <a:srgbClr val="A6435C"/>
                </a:solidFill>
                <a:latin typeface="+mj-lt"/>
              </a:rPr>
              <a:t>Ξένων</a:t>
            </a:r>
            <a:r>
              <a:rPr lang="el-GR" sz="2000" dirty="0">
                <a:solidFill>
                  <a:srgbClr val="5B9BD5"/>
                </a:solidFill>
                <a:latin typeface="+mj-lt"/>
              </a:rPr>
              <a:t> </a:t>
            </a:r>
            <a:r>
              <a:rPr lang="el-GR" sz="2000" dirty="0">
                <a:solidFill>
                  <a:srgbClr val="A6435C"/>
                </a:solidFill>
                <a:latin typeface="+mj-lt"/>
              </a:rPr>
              <a:t>Γλωσσών</a:t>
            </a:r>
            <a:r>
              <a:rPr lang="el-GR" sz="2000" dirty="0">
                <a:solidFill>
                  <a:srgbClr val="5B9BD5"/>
                </a:solidFill>
                <a:latin typeface="+mj-lt"/>
              </a:rPr>
              <a:t> </a:t>
            </a:r>
            <a:r>
              <a:rPr lang="el-GR" sz="2000" dirty="0">
                <a:solidFill>
                  <a:srgbClr val="412F32"/>
                </a:solidFill>
                <a:latin typeface="+mj-lt"/>
              </a:rPr>
              <a:t>συγκριτικά με τα ιδιαίτερα μαθήματα;</a:t>
            </a:r>
          </a:p>
          <a:p>
            <a:pPr algn="ctr"/>
            <a:r>
              <a:rPr lang="el-GR" sz="1300" i="1" dirty="0">
                <a:solidFill>
                  <a:srgbClr val="412F32"/>
                </a:solidFill>
                <a:latin typeface="+mj-lt"/>
              </a:rPr>
              <a:t>Πολλαπλή/Έως δύο απαντήσεις</a:t>
            </a:r>
          </a:p>
        </p:txBody>
      </p:sp>
      <p:sp>
        <p:nvSpPr>
          <p:cNvPr id="23" name="TextBox 22">
            <a:extLst>
              <a:ext uri="{FF2B5EF4-FFF2-40B4-BE49-F238E27FC236}">
                <a16:creationId xmlns:a16="http://schemas.microsoft.com/office/drawing/2014/main" xmlns="" id="{2963055B-9946-71B0-4BA4-91B1E0BD044A}"/>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27" name="Picture 2">
            <a:extLst>
              <a:ext uri="{FF2B5EF4-FFF2-40B4-BE49-F238E27FC236}">
                <a16:creationId xmlns:a16="http://schemas.microsoft.com/office/drawing/2014/main" xmlns="" id="{860B298E-EE4D-A1FD-66C8-B27A6EFAB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Γράφημα 27">
            <a:extLst>
              <a:ext uri="{FF2B5EF4-FFF2-40B4-BE49-F238E27FC236}">
                <a16:creationId xmlns:a16="http://schemas.microsoft.com/office/drawing/2014/main" xmlns="" id="{F55B6B2E-1975-5F7D-40D2-1E1EF8EB5584}"/>
              </a:ext>
            </a:extLst>
          </p:cNvPr>
          <p:cNvGraphicFramePr/>
          <p:nvPr>
            <p:extLst>
              <p:ext uri="{D42A27DB-BD31-4B8C-83A1-F6EECF244321}">
                <p14:modId xmlns:p14="http://schemas.microsoft.com/office/powerpoint/2010/main" val="3652500678"/>
              </p:ext>
            </p:extLst>
          </p:nvPr>
        </p:nvGraphicFramePr>
        <p:xfrm>
          <a:off x="1858299" y="1196752"/>
          <a:ext cx="4691359" cy="4916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Γράφημα 28">
            <a:extLst>
              <a:ext uri="{FF2B5EF4-FFF2-40B4-BE49-F238E27FC236}">
                <a16:creationId xmlns:a16="http://schemas.microsoft.com/office/drawing/2014/main" xmlns="" id="{ACB1EBF5-4AC6-1FD7-5680-5B9870ECE7CF}"/>
              </a:ext>
            </a:extLst>
          </p:cNvPr>
          <p:cNvGraphicFramePr/>
          <p:nvPr>
            <p:extLst>
              <p:ext uri="{D42A27DB-BD31-4B8C-83A1-F6EECF244321}">
                <p14:modId xmlns:p14="http://schemas.microsoft.com/office/powerpoint/2010/main" val="632514207"/>
              </p:ext>
            </p:extLst>
          </p:nvPr>
        </p:nvGraphicFramePr>
        <p:xfrm>
          <a:off x="6795350" y="1196752"/>
          <a:ext cx="4691359" cy="491696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06BE66DE-EDD6-9D29-4DA4-9970BE9E650E}"/>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2E7E2BDE-6BC7-0453-8828-FE8B794885E8}"/>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BF97ABF9-AB9A-697F-0D56-88F825B3C6A9}"/>
                </a:ext>
              </a:extLst>
            </p:cNvPr>
            <p:cNvGrpSpPr/>
            <p:nvPr/>
          </p:nvGrpSpPr>
          <p:grpSpPr>
            <a:xfrm>
              <a:off x="356686" y="981076"/>
              <a:ext cx="613162" cy="5749755"/>
              <a:chOff x="264825" y="1554402"/>
              <a:chExt cx="613162" cy="5176428"/>
            </a:xfrm>
          </p:grpSpPr>
          <p:sp>
            <p:nvSpPr>
              <p:cNvPr id="10" name="Ορθογώνιο 9">
                <a:extLst>
                  <a:ext uri="{FF2B5EF4-FFF2-40B4-BE49-F238E27FC236}">
                    <a16:creationId xmlns:a16="http://schemas.microsoft.com/office/drawing/2014/main" xmlns="" id="{D0042C09-7A42-3D2D-A9E2-23F1FD39E97F}"/>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1" name="Ορθογώνιο 10">
                <a:extLst>
                  <a:ext uri="{FF2B5EF4-FFF2-40B4-BE49-F238E27FC236}">
                    <a16:creationId xmlns:a16="http://schemas.microsoft.com/office/drawing/2014/main" xmlns="" id="{89D6A859-A69F-6335-34DA-2F068BFBB08E}"/>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9" name="Picture 9" descr="C:\Users\pol\Pictures\Εικόνες ΚΑΝΕΠ\ΚΑΝΕΠ (Σήμα).png">
              <a:extLst>
                <a:ext uri="{FF2B5EF4-FFF2-40B4-BE49-F238E27FC236}">
                  <a16:creationId xmlns:a16="http://schemas.microsoft.com/office/drawing/2014/main" xmlns="" id="{5522B4D0-FEFE-FC48-EBDA-AE88C20F60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Θέση αριθμού διαφάνειας 3">
            <a:extLst>
              <a:ext uri="{FF2B5EF4-FFF2-40B4-BE49-F238E27FC236}">
                <a16:creationId xmlns:a16="http://schemas.microsoft.com/office/drawing/2014/main" xmlns="" id="{BC7CA02C-A0D9-80F5-6237-E48C526C24AF}"/>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34</a:t>
            </a:fld>
            <a:endParaRPr lang="el-GR" sz="2000" dirty="0">
              <a:solidFill>
                <a:srgbClr val="704748"/>
              </a:solidFill>
            </a:endParaRPr>
          </a:p>
        </p:txBody>
      </p:sp>
    </p:spTree>
    <p:extLst>
      <p:ext uri="{BB962C8B-B14F-4D97-AF65-F5344CB8AC3E}">
        <p14:creationId xmlns:p14="http://schemas.microsoft.com/office/powerpoint/2010/main" val="150725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82698FDD-6615-8F29-EB48-F16D6198D038}"/>
              </a:ext>
            </a:extLst>
          </p:cNvPr>
          <p:cNvSpPr/>
          <p:nvPr/>
        </p:nvSpPr>
        <p:spPr>
          <a:xfrm>
            <a:off x="2593414" y="6294997"/>
            <a:ext cx="2844139"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800" i="1" dirty="0">
                <a:solidFill>
                  <a:schemeClr val="tx1">
                    <a:lumMod val="50000"/>
                    <a:lumOff val="50000"/>
                  </a:schemeClr>
                </a:solidFill>
              </a:rPr>
              <a:t>*εσωστρεφείς, με μαθησιακές δυσκολίες ή δυνατοί μαθητές</a:t>
            </a:r>
          </a:p>
        </p:txBody>
      </p:sp>
      <p:sp>
        <p:nvSpPr>
          <p:cNvPr id="24" name="TextBox 23">
            <a:extLst>
              <a:ext uri="{FF2B5EF4-FFF2-40B4-BE49-F238E27FC236}">
                <a16:creationId xmlns:a16="http://schemas.microsoft.com/office/drawing/2014/main" xmlns="" id="{16224274-6F61-9D65-C798-09448A00007A}"/>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sp>
        <p:nvSpPr>
          <p:cNvPr id="26" name="TextBox 25">
            <a:extLst>
              <a:ext uri="{FF2B5EF4-FFF2-40B4-BE49-F238E27FC236}">
                <a16:creationId xmlns:a16="http://schemas.microsoft.com/office/drawing/2014/main" xmlns="" id="{534B8094-7CCF-4FBF-EBFD-5C54C9C6F24C}"/>
              </a:ext>
            </a:extLst>
          </p:cNvPr>
          <p:cNvSpPr txBox="1"/>
          <p:nvPr/>
        </p:nvSpPr>
        <p:spPr>
          <a:xfrm>
            <a:off x="2530800" y="197878"/>
            <a:ext cx="8230929" cy="907941"/>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Ποια είναι τα </a:t>
            </a:r>
            <a:r>
              <a:rPr lang="el-GR" sz="2000" dirty="0">
                <a:solidFill>
                  <a:srgbClr val="A6435C"/>
                </a:solidFill>
                <a:latin typeface="+mj-lt"/>
              </a:rPr>
              <a:t>πλεονεκτήματα</a:t>
            </a:r>
            <a:r>
              <a:rPr lang="el-GR" sz="2000" dirty="0">
                <a:solidFill>
                  <a:srgbClr val="223038"/>
                </a:solidFill>
                <a:latin typeface="+mj-lt"/>
              </a:rPr>
              <a:t> </a:t>
            </a:r>
            <a:r>
              <a:rPr lang="el-GR" sz="2000" dirty="0">
                <a:solidFill>
                  <a:srgbClr val="412F32"/>
                </a:solidFill>
                <a:latin typeface="+mj-lt"/>
              </a:rPr>
              <a:t>των</a:t>
            </a:r>
            <a:r>
              <a:rPr lang="el-GR" sz="2000" dirty="0">
                <a:solidFill>
                  <a:srgbClr val="223038"/>
                </a:solidFill>
                <a:latin typeface="+mj-lt"/>
              </a:rPr>
              <a:t> </a:t>
            </a:r>
            <a:r>
              <a:rPr lang="el-GR" sz="2000" dirty="0">
                <a:solidFill>
                  <a:srgbClr val="A6435C"/>
                </a:solidFill>
                <a:latin typeface="+mj-lt"/>
              </a:rPr>
              <a:t>ιδιαιτέρων μαθημάτων</a:t>
            </a:r>
            <a:r>
              <a:rPr lang="el-GR" sz="2000" dirty="0">
                <a:solidFill>
                  <a:srgbClr val="223038"/>
                </a:solidFill>
                <a:latin typeface="+mj-lt"/>
              </a:rPr>
              <a:t> </a:t>
            </a:r>
            <a:r>
              <a:rPr lang="el-GR" sz="2000" dirty="0">
                <a:solidFill>
                  <a:srgbClr val="412F32"/>
                </a:solidFill>
                <a:latin typeface="+mj-lt"/>
              </a:rPr>
              <a:t>συγκριτικά με τα Κέντρα Ξένων Γλωσσών;</a:t>
            </a:r>
            <a:r>
              <a:rPr lang="el-GR" sz="2000" dirty="0">
                <a:solidFill>
                  <a:srgbClr val="223038"/>
                </a:solidFill>
                <a:latin typeface="+mj-lt"/>
              </a:rPr>
              <a:t/>
            </a:r>
            <a:br>
              <a:rPr lang="el-GR" sz="2000" dirty="0">
                <a:solidFill>
                  <a:srgbClr val="223038"/>
                </a:solidFill>
                <a:latin typeface="+mj-lt"/>
              </a:rPr>
            </a:br>
            <a:r>
              <a:rPr lang="el-GR" sz="1300" i="1" dirty="0">
                <a:solidFill>
                  <a:srgbClr val="223038"/>
                </a:solidFill>
                <a:latin typeface="+mj-lt"/>
              </a:rPr>
              <a:t>Πολλαπλή/Έως δύο απαντήσεις</a:t>
            </a:r>
          </a:p>
        </p:txBody>
      </p:sp>
      <p:pic>
        <p:nvPicPr>
          <p:cNvPr id="29" name="Picture 2">
            <a:extLst>
              <a:ext uri="{FF2B5EF4-FFF2-40B4-BE49-F238E27FC236}">
                <a16:creationId xmlns:a16="http://schemas.microsoft.com/office/drawing/2014/main" xmlns="" id="{8AD8D739-8885-2317-8177-10EF66AD7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Γράφημα 29">
            <a:extLst>
              <a:ext uri="{FF2B5EF4-FFF2-40B4-BE49-F238E27FC236}">
                <a16:creationId xmlns:a16="http://schemas.microsoft.com/office/drawing/2014/main" xmlns="" id="{DF3D6B3B-F32D-08EF-E7DA-9F955B00536B}"/>
              </a:ext>
            </a:extLst>
          </p:cNvPr>
          <p:cNvGraphicFramePr/>
          <p:nvPr>
            <p:extLst>
              <p:ext uri="{D42A27DB-BD31-4B8C-83A1-F6EECF244321}">
                <p14:modId xmlns:p14="http://schemas.microsoft.com/office/powerpoint/2010/main" val="3712654559"/>
              </p:ext>
            </p:extLst>
          </p:nvPr>
        </p:nvGraphicFramePr>
        <p:xfrm>
          <a:off x="1858299" y="1196752"/>
          <a:ext cx="4691359" cy="4757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Γράφημα 30">
            <a:extLst>
              <a:ext uri="{FF2B5EF4-FFF2-40B4-BE49-F238E27FC236}">
                <a16:creationId xmlns:a16="http://schemas.microsoft.com/office/drawing/2014/main" xmlns="" id="{D03A112D-CB9E-CFE9-1FAB-74CC9D5059BC}"/>
              </a:ext>
            </a:extLst>
          </p:cNvPr>
          <p:cNvGraphicFramePr/>
          <p:nvPr>
            <p:extLst>
              <p:ext uri="{D42A27DB-BD31-4B8C-83A1-F6EECF244321}">
                <p14:modId xmlns:p14="http://schemas.microsoft.com/office/powerpoint/2010/main" val="2010659322"/>
              </p:ext>
            </p:extLst>
          </p:nvPr>
        </p:nvGraphicFramePr>
        <p:xfrm>
          <a:off x="6795350" y="1196752"/>
          <a:ext cx="4691359" cy="4757481"/>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E1C355DB-A7DA-990F-0A3D-0507C7616061}"/>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874735D8-6E3D-B356-1FC6-661DE06D3B62}"/>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15E52D43-7BE9-8C97-F2CE-F272D2D7A118}"/>
                </a:ext>
              </a:extLst>
            </p:cNvPr>
            <p:cNvGrpSpPr/>
            <p:nvPr/>
          </p:nvGrpSpPr>
          <p:grpSpPr>
            <a:xfrm>
              <a:off x="356686" y="981076"/>
              <a:ext cx="613162" cy="5749755"/>
              <a:chOff x="264825" y="1554402"/>
              <a:chExt cx="613162" cy="5176428"/>
            </a:xfrm>
          </p:grpSpPr>
          <p:sp>
            <p:nvSpPr>
              <p:cNvPr id="10" name="Ορθογώνιο 9">
                <a:extLst>
                  <a:ext uri="{FF2B5EF4-FFF2-40B4-BE49-F238E27FC236}">
                    <a16:creationId xmlns:a16="http://schemas.microsoft.com/office/drawing/2014/main" xmlns="" id="{5ABB84B8-2081-6A2E-144D-393271593DBE}"/>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1" name="Ορθογώνιο 10">
                <a:extLst>
                  <a:ext uri="{FF2B5EF4-FFF2-40B4-BE49-F238E27FC236}">
                    <a16:creationId xmlns:a16="http://schemas.microsoft.com/office/drawing/2014/main" xmlns="" id="{8048F1DA-1A93-B2ED-3B75-382883F8D156}"/>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9" name="Picture 9" descr="C:\Users\pol\Pictures\Εικόνες ΚΑΝΕΠ\ΚΑΝΕΠ (Σήμα).png">
              <a:extLst>
                <a:ext uri="{FF2B5EF4-FFF2-40B4-BE49-F238E27FC236}">
                  <a16:creationId xmlns:a16="http://schemas.microsoft.com/office/drawing/2014/main" xmlns="" id="{7DDA8B8E-EB8B-D423-5933-3CAFA53096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Θέση αριθμού διαφάνειας 3">
            <a:extLst>
              <a:ext uri="{FF2B5EF4-FFF2-40B4-BE49-F238E27FC236}">
                <a16:creationId xmlns:a16="http://schemas.microsoft.com/office/drawing/2014/main" xmlns="" id="{04C930FC-ABFD-D43A-9D86-DB811FD27EE1}"/>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35</a:t>
            </a:fld>
            <a:endParaRPr lang="el-GR" sz="2000" dirty="0">
              <a:solidFill>
                <a:srgbClr val="704748"/>
              </a:solidFill>
            </a:endParaRPr>
          </a:p>
        </p:txBody>
      </p:sp>
    </p:spTree>
    <p:extLst>
      <p:ext uri="{BB962C8B-B14F-4D97-AF65-F5344CB8AC3E}">
        <p14:creationId xmlns:p14="http://schemas.microsoft.com/office/powerpoint/2010/main" val="61757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F7B653-62F5-0250-2F12-509ADFA50644}"/>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xmlns="" id="{D73DADBB-DBD8-195F-BA13-1BAD35FDDE14}"/>
              </a:ext>
            </a:extLst>
          </p:cNvPr>
          <p:cNvSpPr txBox="1"/>
          <p:nvPr/>
        </p:nvSpPr>
        <p:spPr>
          <a:xfrm>
            <a:off x="2530800" y="197878"/>
            <a:ext cx="8230929" cy="707886"/>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Σε ποιο βαθμό συμφωνείτε ή διαφωνείτε με τις παρακάτω προτάσεις για τα Κέντρα Ξένων Γλωσσών; </a:t>
            </a:r>
          </a:p>
        </p:txBody>
      </p:sp>
      <p:sp>
        <p:nvSpPr>
          <p:cNvPr id="32" name="TextBox 31">
            <a:extLst>
              <a:ext uri="{FF2B5EF4-FFF2-40B4-BE49-F238E27FC236}">
                <a16:creationId xmlns:a16="http://schemas.microsoft.com/office/drawing/2014/main" xmlns="" id="{C6B06295-CA3B-AF0A-6235-FE09001DF991}"/>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36" name="Picture 2">
            <a:extLst>
              <a:ext uri="{FF2B5EF4-FFF2-40B4-BE49-F238E27FC236}">
                <a16:creationId xmlns:a16="http://schemas.microsoft.com/office/drawing/2014/main" xmlns="" id="{DA86332C-5369-DB95-ACD3-F619326D5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Γράφημα 36">
            <a:extLst>
              <a:ext uri="{FF2B5EF4-FFF2-40B4-BE49-F238E27FC236}">
                <a16:creationId xmlns:a16="http://schemas.microsoft.com/office/drawing/2014/main" xmlns="" id="{F7386075-6BBA-FA2B-350A-330831DBF03C}"/>
              </a:ext>
            </a:extLst>
          </p:cNvPr>
          <p:cNvGraphicFramePr/>
          <p:nvPr>
            <p:extLst>
              <p:ext uri="{D42A27DB-BD31-4B8C-83A1-F6EECF244321}">
                <p14:modId xmlns:p14="http://schemas.microsoft.com/office/powerpoint/2010/main" val="506476400"/>
              </p:ext>
            </p:extLst>
          </p:nvPr>
        </p:nvGraphicFramePr>
        <p:xfrm>
          <a:off x="1235499" y="782080"/>
          <a:ext cx="4860502" cy="5463370"/>
        </p:xfrm>
        <a:graphic>
          <a:graphicData uri="http://schemas.openxmlformats.org/drawingml/2006/chart">
            <c:chart xmlns:c="http://schemas.openxmlformats.org/drawingml/2006/chart" xmlns:r="http://schemas.openxmlformats.org/officeDocument/2006/relationships" r:id="rId3"/>
          </a:graphicData>
        </a:graphic>
      </p:graphicFrame>
      <p:sp>
        <p:nvSpPr>
          <p:cNvPr id="38" name="Έλλειψη 16">
            <a:extLst>
              <a:ext uri="{FF2B5EF4-FFF2-40B4-BE49-F238E27FC236}">
                <a16:creationId xmlns:a16="http://schemas.microsoft.com/office/drawing/2014/main" xmlns="" id="{87C31E7D-1544-0324-4B29-8221746200AF}"/>
              </a:ext>
            </a:extLst>
          </p:cNvPr>
          <p:cNvSpPr/>
          <p:nvPr/>
        </p:nvSpPr>
        <p:spPr>
          <a:xfrm>
            <a:off x="6106494" y="1876686"/>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58</a:t>
            </a:r>
            <a:r>
              <a:rPr lang="en-US" sz="1200" dirty="0">
                <a:latin typeface="+mj-lt"/>
              </a:rPr>
              <a:t>%</a:t>
            </a:r>
            <a:endParaRPr lang="el-GR" sz="1200" dirty="0">
              <a:latin typeface="+mj-lt"/>
            </a:endParaRPr>
          </a:p>
        </p:txBody>
      </p:sp>
      <p:sp>
        <p:nvSpPr>
          <p:cNvPr id="39" name="Έλλειψη 16">
            <a:extLst>
              <a:ext uri="{FF2B5EF4-FFF2-40B4-BE49-F238E27FC236}">
                <a16:creationId xmlns:a16="http://schemas.microsoft.com/office/drawing/2014/main" xmlns="" id="{E14FCC24-C8B2-AF7B-9241-FBC5E1A06085}"/>
              </a:ext>
            </a:extLst>
          </p:cNvPr>
          <p:cNvSpPr/>
          <p:nvPr/>
        </p:nvSpPr>
        <p:spPr>
          <a:xfrm>
            <a:off x="6106494" y="3168665"/>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69</a:t>
            </a:r>
            <a:r>
              <a:rPr lang="en-US" sz="1200" dirty="0">
                <a:latin typeface="+mj-lt"/>
              </a:rPr>
              <a:t>%</a:t>
            </a:r>
            <a:endParaRPr lang="el-GR" sz="1200" dirty="0">
              <a:latin typeface="+mj-lt"/>
            </a:endParaRPr>
          </a:p>
        </p:txBody>
      </p:sp>
      <p:sp>
        <p:nvSpPr>
          <p:cNvPr id="41" name="Έλλειψη 16">
            <a:extLst>
              <a:ext uri="{FF2B5EF4-FFF2-40B4-BE49-F238E27FC236}">
                <a16:creationId xmlns:a16="http://schemas.microsoft.com/office/drawing/2014/main" xmlns="" id="{3C0EC2B8-C987-342B-4AFE-B49476325FC8}"/>
              </a:ext>
            </a:extLst>
          </p:cNvPr>
          <p:cNvSpPr/>
          <p:nvPr/>
        </p:nvSpPr>
        <p:spPr>
          <a:xfrm>
            <a:off x="6106494" y="4460643"/>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29</a:t>
            </a:r>
            <a:r>
              <a:rPr lang="en-US" sz="1200" dirty="0">
                <a:latin typeface="+mj-lt"/>
              </a:rPr>
              <a:t>%</a:t>
            </a:r>
            <a:endParaRPr lang="el-GR" sz="1200" dirty="0">
              <a:latin typeface="+mj-lt"/>
            </a:endParaRPr>
          </a:p>
        </p:txBody>
      </p:sp>
      <p:graphicFrame>
        <p:nvGraphicFramePr>
          <p:cNvPr id="42" name="Γράφημα 41">
            <a:extLst>
              <a:ext uri="{FF2B5EF4-FFF2-40B4-BE49-F238E27FC236}">
                <a16:creationId xmlns:a16="http://schemas.microsoft.com/office/drawing/2014/main" xmlns="" id="{40AAF68B-DE92-67EA-C283-A07C8CBDDDAC}"/>
              </a:ext>
            </a:extLst>
          </p:cNvPr>
          <p:cNvGraphicFramePr/>
          <p:nvPr>
            <p:extLst>
              <p:ext uri="{D42A27DB-BD31-4B8C-83A1-F6EECF244321}">
                <p14:modId xmlns:p14="http://schemas.microsoft.com/office/powerpoint/2010/main" val="2859871843"/>
              </p:ext>
            </p:extLst>
          </p:nvPr>
        </p:nvGraphicFramePr>
        <p:xfrm>
          <a:off x="6424320" y="782080"/>
          <a:ext cx="4860502" cy="5463370"/>
        </p:xfrm>
        <a:graphic>
          <a:graphicData uri="http://schemas.openxmlformats.org/drawingml/2006/chart">
            <c:chart xmlns:c="http://schemas.openxmlformats.org/drawingml/2006/chart" xmlns:r="http://schemas.openxmlformats.org/officeDocument/2006/relationships" r:id="rId4"/>
          </a:graphicData>
        </a:graphic>
      </p:graphicFrame>
      <p:sp>
        <p:nvSpPr>
          <p:cNvPr id="43" name="Έλλειψη 16">
            <a:extLst>
              <a:ext uri="{FF2B5EF4-FFF2-40B4-BE49-F238E27FC236}">
                <a16:creationId xmlns:a16="http://schemas.microsoft.com/office/drawing/2014/main" xmlns="" id="{1EFC303C-CB98-0D60-194B-988CA78CFA25}"/>
              </a:ext>
            </a:extLst>
          </p:cNvPr>
          <p:cNvSpPr/>
          <p:nvPr/>
        </p:nvSpPr>
        <p:spPr>
          <a:xfrm>
            <a:off x="11295315" y="1883409"/>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50</a:t>
            </a:r>
            <a:r>
              <a:rPr lang="en-US" sz="1200" dirty="0">
                <a:latin typeface="+mj-lt"/>
              </a:rPr>
              <a:t>%</a:t>
            </a:r>
            <a:endParaRPr lang="el-GR" sz="1200" dirty="0">
              <a:latin typeface="+mj-lt"/>
            </a:endParaRPr>
          </a:p>
        </p:txBody>
      </p:sp>
      <p:sp>
        <p:nvSpPr>
          <p:cNvPr id="44" name="Έλλειψη 16">
            <a:extLst>
              <a:ext uri="{FF2B5EF4-FFF2-40B4-BE49-F238E27FC236}">
                <a16:creationId xmlns:a16="http://schemas.microsoft.com/office/drawing/2014/main" xmlns="" id="{F4572B2C-6DE2-1A53-A70C-AEAA763DF17C}"/>
              </a:ext>
            </a:extLst>
          </p:cNvPr>
          <p:cNvSpPr/>
          <p:nvPr/>
        </p:nvSpPr>
        <p:spPr>
          <a:xfrm>
            <a:off x="11295315" y="3175388"/>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67</a:t>
            </a:r>
            <a:r>
              <a:rPr lang="en-US" sz="1200" dirty="0">
                <a:latin typeface="+mj-lt"/>
              </a:rPr>
              <a:t>%</a:t>
            </a:r>
            <a:endParaRPr lang="el-GR" sz="1200" dirty="0">
              <a:latin typeface="+mj-lt"/>
            </a:endParaRPr>
          </a:p>
        </p:txBody>
      </p:sp>
      <p:sp>
        <p:nvSpPr>
          <p:cNvPr id="45" name="Έλλειψη 16">
            <a:extLst>
              <a:ext uri="{FF2B5EF4-FFF2-40B4-BE49-F238E27FC236}">
                <a16:creationId xmlns:a16="http://schemas.microsoft.com/office/drawing/2014/main" xmlns="" id="{0EFBA852-90E4-50CD-49F4-2F7573A6274D}"/>
              </a:ext>
            </a:extLst>
          </p:cNvPr>
          <p:cNvSpPr/>
          <p:nvPr/>
        </p:nvSpPr>
        <p:spPr>
          <a:xfrm>
            <a:off x="11295315" y="4467366"/>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28</a:t>
            </a:r>
            <a:r>
              <a:rPr lang="en-US" sz="1200" dirty="0">
                <a:latin typeface="+mj-lt"/>
              </a:rPr>
              <a:t>%</a:t>
            </a:r>
            <a:endParaRPr lang="el-GR" sz="1200" dirty="0">
              <a:latin typeface="+mj-lt"/>
            </a:endParaRPr>
          </a:p>
        </p:txBody>
      </p:sp>
      <p:sp>
        <p:nvSpPr>
          <p:cNvPr id="46" name="TextBox 45">
            <a:extLst>
              <a:ext uri="{FF2B5EF4-FFF2-40B4-BE49-F238E27FC236}">
                <a16:creationId xmlns:a16="http://schemas.microsoft.com/office/drawing/2014/main" xmlns="" id="{C8589817-04AF-FC0F-EC95-F4B9C18780F0}"/>
              </a:ext>
            </a:extLst>
          </p:cNvPr>
          <p:cNvSpPr txBox="1"/>
          <p:nvPr/>
        </p:nvSpPr>
        <p:spPr>
          <a:xfrm>
            <a:off x="6117449" y="1554180"/>
            <a:ext cx="51809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5B9BD5"/>
                </a:solidFill>
                <a:effectLst/>
                <a:uLnTx/>
                <a:uFillTx/>
                <a:latin typeface="+mj-lt"/>
              </a:rPr>
              <a:t>top2box</a:t>
            </a:r>
            <a:endParaRPr kumimoji="0" lang="el-GR" sz="800" b="0" i="1" u="none" strike="noStrike" kern="1200" cap="none" spc="0" normalizeH="0" baseline="0" noProof="0" dirty="0">
              <a:ln>
                <a:noFill/>
              </a:ln>
              <a:solidFill>
                <a:srgbClr val="5B9BD5"/>
              </a:solidFill>
              <a:effectLst/>
              <a:uLnTx/>
              <a:uFillTx/>
              <a:latin typeface="+mj-lt"/>
            </a:endParaRPr>
          </a:p>
        </p:txBody>
      </p:sp>
      <p:sp>
        <p:nvSpPr>
          <p:cNvPr id="47" name="TextBox 46">
            <a:extLst>
              <a:ext uri="{FF2B5EF4-FFF2-40B4-BE49-F238E27FC236}">
                <a16:creationId xmlns:a16="http://schemas.microsoft.com/office/drawing/2014/main" xmlns="" id="{11586339-CCBC-2E83-E2C5-F911EE180307}"/>
              </a:ext>
            </a:extLst>
          </p:cNvPr>
          <p:cNvSpPr txBox="1"/>
          <p:nvPr/>
        </p:nvSpPr>
        <p:spPr>
          <a:xfrm>
            <a:off x="11312074" y="1560903"/>
            <a:ext cx="51809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5B9BD5"/>
                </a:solidFill>
                <a:effectLst/>
                <a:uLnTx/>
                <a:uFillTx/>
                <a:latin typeface="+mj-lt"/>
              </a:rPr>
              <a:t>top2box</a:t>
            </a:r>
            <a:endParaRPr kumimoji="0" lang="el-GR" sz="800" b="0" i="1" u="none" strike="noStrike" kern="1200" cap="none" spc="0" normalizeH="0" baseline="0" noProof="0" dirty="0">
              <a:ln>
                <a:noFill/>
              </a:ln>
              <a:solidFill>
                <a:srgbClr val="5B9BD5"/>
              </a:solidFill>
              <a:effectLst/>
              <a:uLnTx/>
              <a:uFillTx/>
              <a:latin typeface="+mj-lt"/>
            </a:endParaRPr>
          </a:p>
        </p:txBody>
      </p:sp>
      <p:grpSp>
        <p:nvGrpSpPr>
          <p:cNvPr id="2" name="Ομάδα 1">
            <a:extLst>
              <a:ext uri="{FF2B5EF4-FFF2-40B4-BE49-F238E27FC236}">
                <a16:creationId xmlns:a16="http://schemas.microsoft.com/office/drawing/2014/main" xmlns="" id="{F0C21FD5-7E86-1043-C93F-3C21875B4006}"/>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6A402DAC-A5F8-A955-C3FE-25B869853D1C}"/>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2EF89019-3917-7866-956E-5A5937B32A84}"/>
                </a:ext>
              </a:extLst>
            </p:cNvPr>
            <p:cNvGrpSpPr/>
            <p:nvPr/>
          </p:nvGrpSpPr>
          <p:grpSpPr>
            <a:xfrm>
              <a:off x="356686" y="981076"/>
              <a:ext cx="613162" cy="5749755"/>
              <a:chOff x="264825" y="1554402"/>
              <a:chExt cx="613162" cy="5176428"/>
            </a:xfrm>
          </p:grpSpPr>
          <p:sp>
            <p:nvSpPr>
              <p:cNvPr id="9" name="Ορθογώνιο 8">
                <a:extLst>
                  <a:ext uri="{FF2B5EF4-FFF2-40B4-BE49-F238E27FC236}">
                    <a16:creationId xmlns:a16="http://schemas.microsoft.com/office/drawing/2014/main" xmlns="" id="{EEC1330F-4726-36B1-18CE-1C707CEC4507}"/>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0" name="Ορθογώνιο 9">
                <a:extLst>
                  <a:ext uri="{FF2B5EF4-FFF2-40B4-BE49-F238E27FC236}">
                    <a16:creationId xmlns:a16="http://schemas.microsoft.com/office/drawing/2014/main" xmlns="" id="{BD56CBAA-4BDA-54BC-2348-5F496BFCF56C}"/>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8" name="Picture 9" descr="C:\Users\pol\Pictures\Εικόνες ΚΑΝΕΠ\ΚΑΝΕΠ (Σήμα).png">
              <a:extLst>
                <a:ext uri="{FF2B5EF4-FFF2-40B4-BE49-F238E27FC236}">
                  <a16:creationId xmlns:a16="http://schemas.microsoft.com/office/drawing/2014/main" xmlns="" id="{E452B80A-4E89-9963-E33A-1DC94419A7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Θέση αριθμού διαφάνειας 3">
            <a:extLst>
              <a:ext uri="{FF2B5EF4-FFF2-40B4-BE49-F238E27FC236}">
                <a16:creationId xmlns:a16="http://schemas.microsoft.com/office/drawing/2014/main" xmlns="" id="{0F8D2875-3726-6F6B-51F6-02A9E9A24A6D}"/>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36</a:t>
            </a:fld>
            <a:endParaRPr lang="el-GR" sz="2000" dirty="0">
              <a:solidFill>
                <a:srgbClr val="704748"/>
              </a:solidFill>
            </a:endParaRPr>
          </a:p>
        </p:txBody>
      </p:sp>
    </p:spTree>
    <p:extLst>
      <p:ext uri="{BB962C8B-B14F-4D97-AF65-F5344CB8AC3E}">
        <p14:creationId xmlns:p14="http://schemas.microsoft.com/office/powerpoint/2010/main" val="2565593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F1ECE7"/>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BC054BAC-0CBD-514D-A1A8-6F2F03134034}"/>
              </a:ext>
            </a:extLst>
          </p:cNvPr>
          <p:cNvSpPr txBox="1"/>
          <p:nvPr/>
        </p:nvSpPr>
        <p:spPr>
          <a:xfrm>
            <a:off x="2529219" y="197878"/>
            <a:ext cx="8230929" cy="400110"/>
          </a:xfrm>
          <a:prstGeom prst="rect">
            <a:avLst/>
          </a:prstGeom>
          <a:noFill/>
        </p:spPr>
        <p:txBody>
          <a:bodyPr wrap="square" rtlCol="0">
            <a:spAutoFit/>
          </a:bodyPr>
          <a:lstStyle/>
          <a:p>
            <a:pPr algn="ctr"/>
            <a:r>
              <a:rPr lang="el-GR" sz="2000" dirty="0">
                <a:solidFill>
                  <a:srgbClr val="412F32"/>
                </a:solidFill>
                <a:latin typeface="+mj-lt"/>
              </a:rPr>
              <a:t>Η σχέση του ΚΞΓ με το σχολείο: Διαβάθμιση</a:t>
            </a:r>
            <a:endParaRPr lang="el-GR" sz="1300" dirty="0">
              <a:solidFill>
                <a:srgbClr val="412F32"/>
              </a:solidFill>
              <a:latin typeface="+mj-lt"/>
            </a:endParaRPr>
          </a:p>
        </p:txBody>
      </p:sp>
      <p:sp>
        <p:nvSpPr>
          <p:cNvPr id="18" name="TextBox 17">
            <a:extLst>
              <a:ext uri="{FF2B5EF4-FFF2-40B4-BE49-F238E27FC236}">
                <a16:creationId xmlns:a16="http://schemas.microsoft.com/office/drawing/2014/main" xmlns="" id="{04EA4EA3-4307-55C3-AB1C-452119DC87C8}"/>
              </a:ext>
            </a:extLst>
          </p:cNvPr>
          <p:cNvSpPr txBox="1"/>
          <p:nvPr/>
        </p:nvSpPr>
        <p:spPr>
          <a:xfrm>
            <a:off x="1710080" y="877112"/>
            <a:ext cx="2281537" cy="369332"/>
          </a:xfrm>
          <a:prstGeom prst="rect">
            <a:avLst/>
          </a:prstGeom>
          <a:noFill/>
        </p:spPr>
        <p:txBody>
          <a:bodyPr wrap="square">
            <a:spAutoFit/>
          </a:bodyPr>
          <a:lstStyle/>
          <a:p>
            <a:r>
              <a:rPr lang="el-GR" sz="1800" dirty="0">
                <a:solidFill>
                  <a:srgbClr val="5B9BD5"/>
                </a:solidFill>
                <a:latin typeface="+mj-lt"/>
              </a:rPr>
              <a:t>Το δημόσιο σχολείο</a:t>
            </a:r>
          </a:p>
        </p:txBody>
      </p:sp>
      <p:sp>
        <p:nvSpPr>
          <p:cNvPr id="19" name="TextBox 18">
            <a:extLst>
              <a:ext uri="{FF2B5EF4-FFF2-40B4-BE49-F238E27FC236}">
                <a16:creationId xmlns:a16="http://schemas.microsoft.com/office/drawing/2014/main" xmlns="" id="{B65B86B1-F324-B863-8DA0-6770A72489A5}"/>
              </a:ext>
            </a:extLst>
          </p:cNvPr>
          <p:cNvSpPr txBox="1"/>
          <p:nvPr/>
        </p:nvSpPr>
        <p:spPr>
          <a:xfrm>
            <a:off x="1710080" y="3968297"/>
            <a:ext cx="4343935" cy="369332"/>
          </a:xfrm>
          <a:prstGeom prst="rect">
            <a:avLst/>
          </a:prstGeom>
          <a:noFill/>
        </p:spPr>
        <p:txBody>
          <a:bodyPr wrap="square">
            <a:spAutoFit/>
          </a:bodyPr>
          <a:lstStyle/>
          <a:p>
            <a:r>
              <a:rPr lang="el-GR" sz="1800" dirty="0">
                <a:solidFill>
                  <a:srgbClr val="A6435C"/>
                </a:solidFill>
                <a:latin typeface="+mj-lt"/>
              </a:rPr>
              <a:t>Το Κέντρο Ξένων Γλωσσών</a:t>
            </a:r>
          </a:p>
        </p:txBody>
      </p:sp>
      <p:grpSp>
        <p:nvGrpSpPr>
          <p:cNvPr id="20" name="Ομάδα 19">
            <a:extLst>
              <a:ext uri="{FF2B5EF4-FFF2-40B4-BE49-F238E27FC236}">
                <a16:creationId xmlns:a16="http://schemas.microsoft.com/office/drawing/2014/main" xmlns="" id="{405D3EB7-DFA0-B147-C8B3-5C650B812E80}"/>
              </a:ext>
            </a:extLst>
          </p:cNvPr>
          <p:cNvGrpSpPr/>
          <p:nvPr/>
        </p:nvGrpSpPr>
        <p:grpSpPr>
          <a:xfrm>
            <a:off x="80773" y="72771"/>
            <a:ext cx="1176528" cy="6709029"/>
            <a:chOff x="80773" y="72771"/>
            <a:chExt cx="1176528" cy="6709029"/>
          </a:xfrm>
        </p:grpSpPr>
        <p:sp>
          <p:nvSpPr>
            <p:cNvPr id="21" name="Στρογγυλεμένο ορθογώνιο 10">
              <a:extLst>
                <a:ext uri="{FF2B5EF4-FFF2-40B4-BE49-F238E27FC236}">
                  <a16:creationId xmlns:a16="http://schemas.microsoft.com/office/drawing/2014/main" xmlns="" id="{F2BB8D0A-7241-696C-ADEA-A55868943F09}"/>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2" name="Ομάδα 21">
              <a:extLst>
                <a:ext uri="{FF2B5EF4-FFF2-40B4-BE49-F238E27FC236}">
                  <a16:creationId xmlns:a16="http://schemas.microsoft.com/office/drawing/2014/main" xmlns="" id="{3748C859-7AEA-20A1-2B21-89916806761C}"/>
                </a:ext>
              </a:extLst>
            </p:cNvPr>
            <p:cNvGrpSpPr/>
            <p:nvPr/>
          </p:nvGrpSpPr>
          <p:grpSpPr>
            <a:xfrm>
              <a:off x="356686" y="981076"/>
              <a:ext cx="613162" cy="5749755"/>
              <a:chOff x="264825" y="1554402"/>
              <a:chExt cx="613162" cy="5176428"/>
            </a:xfrm>
          </p:grpSpPr>
          <p:sp>
            <p:nvSpPr>
              <p:cNvPr id="24" name="Ορθογώνιο 23">
                <a:extLst>
                  <a:ext uri="{FF2B5EF4-FFF2-40B4-BE49-F238E27FC236}">
                    <a16:creationId xmlns:a16="http://schemas.microsoft.com/office/drawing/2014/main" xmlns="" id="{99DA5F11-BB14-C7AB-907E-4C6487F34DF8}"/>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25" name="Ορθογώνιο 24">
                <a:extLst>
                  <a:ext uri="{FF2B5EF4-FFF2-40B4-BE49-F238E27FC236}">
                    <a16:creationId xmlns:a16="http://schemas.microsoft.com/office/drawing/2014/main" xmlns="" id="{16B67CFD-44F4-ACDD-A2CC-BF207F324E71}"/>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23" name="Picture 9" descr="C:\Users\pol\Pictures\Εικόνες ΚΑΝΕΠ\ΚΑΝΕΠ (Σήμα).png">
              <a:extLst>
                <a:ext uri="{FF2B5EF4-FFF2-40B4-BE49-F238E27FC236}">
                  <a16:creationId xmlns:a16="http://schemas.microsoft.com/office/drawing/2014/main" xmlns="" id="{A245F539-158A-9820-3D20-BA44CD3AB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26" name="Στρογγυλεμένο ορθογώνιο 19">
            <a:extLst>
              <a:ext uri="{FF2B5EF4-FFF2-40B4-BE49-F238E27FC236}">
                <a16:creationId xmlns:a16="http://schemas.microsoft.com/office/drawing/2014/main" xmlns="" id="{60789F94-0593-6FBE-6316-12ECFBD44581}"/>
              </a:ext>
            </a:extLst>
          </p:cNvPr>
          <p:cNvSpPr/>
          <p:nvPr/>
        </p:nvSpPr>
        <p:spPr>
          <a:xfrm>
            <a:off x="1648740" y="1215218"/>
            <a:ext cx="3608091" cy="244486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spcBef>
                <a:spcPts val="600"/>
              </a:spcBef>
              <a:buFont typeface="Wingdings" panose="05000000000000000000" pitchFamily="2" charset="2"/>
              <a:buChar char="ü"/>
            </a:pPr>
            <a:r>
              <a:rPr lang="el-GR" sz="1600" dirty="0">
                <a:latin typeface="+mj-lt"/>
                <a:cs typeface="Times New Roman" panose="02020603050405020304" pitchFamily="18" charset="0"/>
              </a:rPr>
              <a:t>γίνεται αντιληπτό ως «οδηγός»…</a:t>
            </a:r>
          </a:p>
          <a:p>
            <a:pPr marL="285750" indent="-285750">
              <a:spcBef>
                <a:spcPts val="600"/>
              </a:spcBef>
              <a:buFont typeface="Wingdings" panose="05000000000000000000" pitchFamily="2" charset="2"/>
              <a:buChar char="ü"/>
            </a:pPr>
            <a:r>
              <a:rPr lang="el-GR" sz="1600" dirty="0">
                <a:latin typeface="+mj-lt"/>
                <a:cs typeface="Times New Roman" panose="02020603050405020304" pitchFamily="18" charset="0"/>
              </a:rPr>
              <a:t>…γιατί εισάγει την εκμάθηση της ξένης γλώσσας από μικρή ηλικία</a:t>
            </a:r>
          </a:p>
          <a:p>
            <a:pPr marL="285750" indent="-285750">
              <a:spcBef>
                <a:spcPts val="600"/>
              </a:spcBef>
              <a:buFont typeface="Wingdings" panose="05000000000000000000" pitchFamily="2" charset="2"/>
              <a:buChar char="ü"/>
            </a:pPr>
            <a:r>
              <a:rPr lang="el-GR" sz="1600" dirty="0">
                <a:latin typeface="+mj-lt"/>
                <a:cs typeface="Times New Roman" panose="02020603050405020304" pitchFamily="18" charset="0"/>
              </a:rPr>
              <a:t>αλλά τα δομικά του ελλείμματα δεν επιτρέπουν την ολοκληρωμένη εκμάθηση/πιστοποίηση της ξένης γλώσσας (πολυπληθή τμήματα, ανεπαρκή βιβλία)</a:t>
            </a:r>
          </a:p>
        </p:txBody>
      </p:sp>
      <p:sp>
        <p:nvSpPr>
          <p:cNvPr id="27" name="Στρογγυλεμένο ορθογώνιο 19">
            <a:extLst>
              <a:ext uri="{FF2B5EF4-FFF2-40B4-BE49-F238E27FC236}">
                <a16:creationId xmlns:a16="http://schemas.microsoft.com/office/drawing/2014/main" xmlns="" id="{A7E0DE3D-F1CA-FA5D-7C8C-82B78A35D23C}"/>
              </a:ext>
            </a:extLst>
          </p:cNvPr>
          <p:cNvSpPr/>
          <p:nvPr/>
        </p:nvSpPr>
        <p:spPr>
          <a:xfrm>
            <a:off x="1650273" y="4293914"/>
            <a:ext cx="3608091" cy="1842669"/>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spcBef>
                <a:spcPts val="600"/>
              </a:spcBef>
              <a:buFont typeface="Wingdings" panose="05000000000000000000" pitchFamily="2" charset="2"/>
              <a:buChar char="ü"/>
            </a:pPr>
            <a:r>
              <a:rPr lang="el-GR" sz="1600" dirty="0">
                <a:latin typeface="+mj-lt"/>
                <a:cs typeface="Times New Roman" panose="02020603050405020304" pitchFamily="18" charset="0"/>
              </a:rPr>
              <a:t>ακολουθεί διαφορετική ύλη και πρόγραμμα διδασκαλίας</a:t>
            </a:r>
          </a:p>
          <a:p>
            <a:pPr marL="285750" indent="-285750">
              <a:spcBef>
                <a:spcPts val="600"/>
              </a:spcBef>
              <a:buFont typeface="Wingdings" panose="05000000000000000000" pitchFamily="2" charset="2"/>
              <a:buChar char="ü"/>
            </a:pPr>
            <a:r>
              <a:rPr lang="el-GR" sz="1600" dirty="0">
                <a:latin typeface="+mj-lt"/>
                <a:cs typeface="Times New Roman" panose="02020603050405020304" pitchFamily="18" charset="0"/>
              </a:rPr>
              <a:t>έχει ορίζοντα την πιστοποίηση</a:t>
            </a:r>
          </a:p>
          <a:p>
            <a:pPr marL="285750" indent="-285750">
              <a:spcBef>
                <a:spcPts val="600"/>
              </a:spcBef>
              <a:buFont typeface="Wingdings" panose="05000000000000000000" pitchFamily="2" charset="2"/>
              <a:buChar char="ü"/>
            </a:pPr>
            <a:r>
              <a:rPr lang="el-GR" sz="1600" dirty="0">
                <a:latin typeface="+mj-lt"/>
                <a:cs typeface="Times New Roman" panose="02020603050405020304" pitchFamily="18" charset="0"/>
              </a:rPr>
              <a:t>αυτονομείται γρήγορα από το σχολείο</a:t>
            </a:r>
          </a:p>
        </p:txBody>
      </p:sp>
      <p:grpSp>
        <p:nvGrpSpPr>
          <p:cNvPr id="42" name="Ομάδα 41">
            <a:extLst>
              <a:ext uri="{FF2B5EF4-FFF2-40B4-BE49-F238E27FC236}">
                <a16:creationId xmlns:a16="http://schemas.microsoft.com/office/drawing/2014/main" xmlns="" id="{6BA85239-4CDF-7ECA-9233-4C198227349B}"/>
              </a:ext>
            </a:extLst>
          </p:cNvPr>
          <p:cNvGrpSpPr/>
          <p:nvPr/>
        </p:nvGrpSpPr>
        <p:grpSpPr>
          <a:xfrm>
            <a:off x="5878576" y="650223"/>
            <a:ext cx="6854199" cy="5691868"/>
            <a:chOff x="5431316" y="521016"/>
            <a:chExt cx="6854199" cy="5691868"/>
          </a:xfrm>
        </p:grpSpPr>
        <p:sp>
          <p:nvSpPr>
            <p:cNvPr id="8" name="TextBox 7">
              <a:extLst>
                <a:ext uri="{FF2B5EF4-FFF2-40B4-BE49-F238E27FC236}">
                  <a16:creationId xmlns:a16="http://schemas.microsoft.com/office/drawing/2014/main" xmlns="" id="{1D1E5D93-6BAB-3060-AAA4-C64743589FA6}"/>
                </a:ext>
              </a:extLst>
            </p:cNvPr>
            <p:cNvSpPr txBox="1"/>
            <p:nvPr/>
          </p:nvSpPr>
          <p:spPr>
            <a:xfrm>
              <a:off x="6524945" y="5520387"/>
              <a:ext cx="1176528" cy="692497"/>
            </a:xfrm>
            <a:prstGeom prst="rect">
              <a:avLst/>
            </a:prstGeom>
            <a:noFill/>
          </p:spPr>
          <p:txBody>
            <a:bodyPr wrap="square">
              <a:spAutoFit/>
            </a:bodyPr>
            <a:lstStyle>
              <a:defPPr>
                <a:defRPr lang="el-GR"/>
              </a:defPPr>
              <a:lvl1pPr algn="ctr">
                <a:defRPr sz="1300" b="1">
                  <a:solidFill>
                    <a:srgbClr val="A6435C"/>
                  </a:solidFill>
                  <a:latin typeface="+mj-lt"/>
                </a:defRPr>
              </a:lvl1pPr>
            </a:lstStyle>
            <a:p>
              <a:r>
                <a:rPr lang="el-GR" b="0" dirty="0"/>
                <a:t>Μικρότερες τάξεις</a:t>
              </a:r>
            </a:p>
            <a:p>
              <a:endParaRPr lang="el-GR" b="0" dirty="0"/>
            </a:p>
          </p:txBody>
        </p:sp>
        <p:sp>
          <p:nvSpPr>
            <p:cNvPr id="11" name="TextBox 10">
              <a:extLst>
                <a:ext uri="{FF2B5EF4-FFF2-40B4-BE49-F238E27FC236}">
                  <a16:creationId xmlns:a16="http://schemas.microsoft.com/office/drawing/2014/main" xmlns="" id="{4C243F40-5247-5967-97A7-267CC7345E29}"/>
                </a:ext>
              </a:extLst>
            </p:cNvPr>
            <p:cNvSpPr txBox="1"/>
            <p:nvPr/>
          </p:nvSpPr>
          <p:spPr>
            <a:xfrm>
              <a:off x="7469096" y="4716805"/>
              <a:ext cx="1460318" cy="1092607"/>
            </a:xfrm>
            <a:prstGeom prst="rect">
              <a:avLst/>
            </a:prstGeom>
            <a:noFill/>
          </p:spPr>
          <p:txBody>
            <a:bodyPr wrap="square">
              <a:spAutoFit/>
            </a:bodyPr>
            <a:lstStyle>
              <a:defPPr>
                <a:defRPr lang="el-GR"/>
              </a:defPPr>
              <a:lvl1pPr algn="ctr">
                <a:defRPr sz="1300" b="0">
                  <a:solidFill>
                    <a:srgbClr val="A6435C"/>
                  </a:solidFill>
                  <a:latin typeface="+mj-lt"/>
                </a:defRPr>
              </a:lvl1pPr>
            </a:lstStyle>
            <a:p>
              <a:r>
                <a:rPr lang="el-GR" dirty="0"/>
                <a:t>Μεγαλύτερες τάξεις, προσανατολισμός σε πιστοποίηση</a:t>
              </a:r>
            </a:p>
            <a:p>
              <a:endParaRPr lang="el-GR" dirty="0"/>
            </a:p>
          </p:txBody>
        </p:sp>
        <p:sp>
          <p:nvSpPr>
            <p:cNvPr id="13" name="TextBox 12">
              <a:extLst>
                <a:ext uri="{FF2B5EF4-FFF2-40B4-BE49-F238E27FC236}">
                  <a16:creationId xmlns:a16="http://schemas.microsoft.com/office/drawing/2014/main" xmlns="" id="{10732094-D7D7-8B64-2443-1C090E1FFEDD}"/>
                </a:ext>
              </a:extLst>
            </p:cNvPr>
            <p:cNvSpPr txBox="1"/>
            <p:nvPr/>
          </p:nvSpPr>
          <p:spPr>
            <a:xfrm>
              <a:off x="8971705" y="4215085"/>
              <a:ext cx="1137411" cy="692497"/>
            </a:xfrm>
            <a:prstGeom prst="rect">
              <a:avLst/>
            </a:prstGeom>
            <a:noFill/>
          </p:spPr>
          <p:txBody>
            <a:bodyPr wrap="square">
              <a:spAutoFit/>
            </a:bodyPr>
            <a:lstStyle>
              <a:defPPr>
                <a:defRPr lang="el-GR"/>
              </a:defPPr>
              <a:lvl1pPr algn="ctr">
                <a:defRPr sz="1300" b="0">
                  <a:solidFill>
                    <a:srgbClr val="A6435C"/>
                  </a:solidFill>
                  <a:latin typeface="+mj-lt"/>
                </a:defRPr>
              </a:lvl1pPr>
            </a:lstStyle>
            <a:p>
              <a:r>
                <a:rPr lang="el-GR" dirty="0"/>
                <a:t>Πολλαπλοί ρόλοι ΚΞΓ</a:t>
              </a:r>
            </a:p>
            <a:p>
              <a:endParaRPr lang="el-GR" dirty="0"/>
            </a:p>
          </p:txBody>
        </p:sp>
        <p:pic>
          <p:nvPicPr>
            <p:cNvPr id="30" name="Γραφικό 29" descr="Πίσω με συμπαγές γέμισμα">
              <a:extLst>
                <a:ext uri="{FF2B5EF4-FFF2-40B4-BE49-F238E27FC236}">
                  <a16:creationId xmlns:a16="http://schemas.microsoft.com/office/drawing/2014/main" xmlns="" id="{3A5923E3-E4AF-47FB-D894-CD8E877DFE0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813652">
              <a:off x="5595281" y="521016"/>
              <a:ext cx="6690234" cy="4921930"/>
            </a:xfrm>
            <a:prstGeom prst="rect">
              <a:avLst/>
            </a:prstGeom>
          </p:spPr>
        </p:pic>
        <p:sp>
          <p:nvSpPr>
            <p:cNvPr id="34" name="TextBox 33">
              <a:extLst>
                <a:ext uri="{FF2B5EF4-FFF2-40B4-BE49-F238E27FC236}">
                  <a16:creationId xmlns:a16="http://schemas.microsoft.com/office/drawing/2014/main" xmlns="" id="{085D6A89-EDD1-9707-C5E9-C3AFF09371F7}"/>
                </a:ext>
              </a:extLst>
            </p:cNvPr>
            <p:cNvSpPr txBox="1"/>
            <p:nvPr/>
          </p:nvSpPr>
          <p:spPr>
            <a:xfrm>
              <a:off x="5431316" y="3610577"/>
              <a:ext cx="1460318" cy="692497"/>
            </a:xfrm>
            <a:prstGeom prst="rect">
              <a:avLst/>
            </a:prstGeom>
            <a:noFill/>
          </p:spPr>
          <p:txBody>
            <a:bodyPr wrap="square">
              <a:spAutoFit/>
            </a:bodyPr>
            <a:lstStyle/>
            <a:p>
              <a:pPr algn="ctr"/>
              <a:r>
                <a:rPr lang="el-GR" sz="1300" b="1" dirty="0">
                  <a:solidFill>
                    <a:srgbClr val="A6435C"/>
                  </a:solidFill>
                  <a:latin typeface="+mj-lt"/>
                </a:rPr>
                <a:t>Σχολείο και ΚΞΓ λειτουργούν συμπληρωματικά</a:t>
              </a:r>
              <a:endParaRPr lang="el-GR" sz="1300" dirty="0">
                <a:solidFill>
                  <a:srgbClr val="A6435C"/>
                </a:solidFill>
                <a:latin typeface="+mj-lt"/>
              </a:endParaRPr>
            </a:p>
          </p:txBody>
        </p:sp>
        <p:sp>
          <p:nvSpPr>
            <p:cNvPr id="35" name="TextBox 34">
              <a:extLst>
                <a:ext uri="{FF2B5EF4-FFF2-40B4-BE49-F238E27FC236}">
                  <a16:creationId xmlns:a16="http://schemas.microsoft.com/office/drawing/2014/main" xmlns="" id="{6F1D1B41-D291-72AD-11BF-F9CFBCCFCCC1}"/>
                </a:ext>
              </a:extLst>
            </p:cNvPr>
            <p:cNvSpPr txBox="1"/>
            <p:nvPr/>
          </p:nvSpPr>
          <p:spPr>
            <a:xfrm>
              <a:off x="6919956" y="2281790"/>
              <a:ext cx="1460318" cy="492443"/>
            </a:xfrm>
            <a:prstGeom prst="rect">
              <a:avLst/>
            </a:prstGeom>
            <a:noFill/>
          </p:spPr>
          <p:txBody>
            <a:bodyPr wrap="square">
              <a:spAutoFit/>
            </a:bodyPr>
            <a:lstStyle/>
            <a:p>
              <a:pPr algn="ctr"/>
              <a:r>
                <a:rPr lang="el-GR" sz="1300" b="1" dirty="0">
                  <a:solidFill>
                    <a:srgbClr val="A6435C"/>
                  </a:solidFill>
                  <a:latin typeface="+mj-lt"/>
                </a:rPr>
                <a:t>Το ΚΞΛ υποκαθιστά το Σχολείο</a:t>
              </a:r>
              <a:endParaRPr lang="el-GR" sz="1300" dirty="0">
                <a:solidFill>
                  <a:srgbClr val="A6435C"/>
                </a:solidFill>
                <a:latin typeface="+mj-lt"/>
              </a:endParaRPr>
            </a:p>
          </p:txBody>
        </p:sp>
        <p:sp>
          <p:nvSpPr>
            <p:cNvPr id="36" name="TextBox 35">
              <a:extLst>
                <a:ext uri="{FF2B5EF4-FFF2-40B4-BE49-F238E27FC236}">
                  <a16:creationId xmlns:a16="http://schemas.microsoft.com/office/drawing/2014/main" xmlns="" id="{FFBBB201-ADB4-9050-0562-03D68C2D2127}"/>
                </a:ext>
              </a:extLst>
            </p:cNvPr>
            <p:cNvSpPr txBox="1"/>
            <p:nvPr/>
          </p:nvSpPr>
          <p:spPr>
            <a:xfrm>
              <a:off x="8017368" y="837881"/>
              <a:ext cx="1460318" cy="1092607"/>
            </a:xfrm>
            <a:prstGeom prst="rect">
              <a:avLst/>
            </a:prstGeom>
            <a:noFill/>
          </p:spPr>
          <p:txBody>
            <a:bodyPr wrap="square">
              <a:spAutoFit/>
            </a:bodyPr>
            <a:lstStyle/>
            <a:p>
              <a:pPr algn="ctr"/>
              <a:r>
                <a:rPr lang="el-GR" sz="1300" b="1" dirty="0">
                  <a:solidFill>
                    <a:srgbClr val="A6435C"/>
                  </a:solidFill>
                  <a:latin typeface="+mj-lt"/>
                </a:rPr>
                <a:t>Το ΚΞΛ αποτελεί εντελώς αυτόνομο φορέα εκμάθηση σε σχέση με το Σχολείο</a:t>
              </a:r>
              <a:endParaRPr lang="el-GR" sz="1300" dirty="0">
                <a:solidFill>
                  <a:srgbClr val="A6435C"/>
                </a:solidFill>
                <a:latin typeface="+mj-lt"/>
              </a:endParaRPr>
            </a:p>
          </p:txBody>
        </p:sp>
        <p:cxnSp>
          <p:nvCxnSpPr>
            <p:cNvPr id="37" name="Ευθεία γραμμή σύνδεσης 36">
              <a:extLst>
                <a:ext uri="{FF2B5EF4-FFF2-40B4-BE49-F238E27FC236}">
                  <a16:creationId xmlns:a16="http://schemas.microsoft.com/office/drawing/2014/main" xmlns="" id="{7A01A42D-1D91-D187-01BE-9210463AAE1D}"/>
                </a:ext>
              </a:extLst>
            </p:cNvPr>
            <p:cNvCxnSpPr>
              <a:cxnSpLocks/>
            </p:cNvCxnSpPr>
            <p:nvPr/>
          </p:nvCxnSpPr>
          <p:spPr>
            <a:xfrm>
              <a:off x="7103270" y="4137264"/>
              <a:ext cx="0" cy="1369014"/>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xmlns="" id="{C1348FA2-4C7E-2F5B-84C0-E4FC8C4BBC3D}"/>
                </a:ext>
              </a:extLst>
            </p:cNvPr>
            <p:cNvCxnSpPr>
              <a:cxnSpLocks/>
            </p:cNvCxnSpPr>
            <p:nvPr/>
          </p:nvCxnSpPr>
          <p:spPr>
            <a:xfrm>
              <a:off x="8176266" y="3357730"/>
              <a:ext cx="0" cy="1369014"/>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xmlns="" id="{9542199C-F6DC-9A82-9C6E-A59922760F4F}"/>
                </a:ext>
              </a:extLst>
            </p:cNvPr>
            <p:cNvCxnSpPr>
              <a:cxnSpLocks/>
            </p:cNvCxnSpPr>
            <p:nvPr/>
          </p:nvCxnSpPr>
          <p:spPr>
            <a:xfrm>
              <a:off x="9535555" y="2826137"/>
              <a:ext cx="0" cy="1369014"/>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31" name="Οβάλ 30">
              <a:extLst>
                <a:ext uri="{FF2B5EF4-FFF2-40B4-BE49-F238E27FC236}">
                  <a16:creationId xmlns:a16="http://schemas.microsoft.com/office/drawing/2014/main" xmlns="" id="{15364F33-4728-999E-3BA3-CE7B5DBCDAA3}"/>
                </a:ext>
              </a:extLst>
            </p:cNvPr>
            <p:cNvSpPr/>
            <p:nvPr/>
          </p:nvSpPr>
          <p:spPr>
            <a:xfrm>
              <a:off x="7015934" y="3980731"/>
              <a:ext cx="180000" cy="180000"/>
            </a:xfrm>
            <a:prstGeom prst="ellipse">
              <a:avLst/>
            </a:prstGeom>
            <a:solidFill>
              <a:srgbClr val="A22E2E"/>
            </a:solidFill>
            <a:ln w="22225">
              <a:solidFill>
                <a:srgbClr val="ED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βάλ 31">
              <a:extLst>
                <a:ext uri="{FF2B5EF4-FFF2-40B4-BE49-F238E27FC236}">
                  <a16:creationId xmlns:a16="http://schemas.microsoft.com/office/drawing/2014/main" xmlns="" id="{083E67BC-22C4-6EB9-262C-12C6BEC3BCC4}"/>
                </a:ext>
              </a:extLst>
            </p:cNvPr>
            <p:cNvSpPr/>
            <p:nvPr/>
          </p:nvSpPr>
          <p:spPr>
            <a:xfrm>
              <a:off x="9327616" y="2440076"/>
              <a:ext cx="396000" cy="396000"/>
            </a:xfrm>
            <a:prstGeom prst="ellipse">
              <a:avLst/>
            </a:prstGeom>
            <a:solidFill>
              <a:srgbClr val="A22E2E"/>
            </a:solidFill>
            <a:ln w="22225">
              <a:solidFill>
                <a:srgbClr val="ED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βάλ 32">
              <a:extLst>
                <a:ext uri="{FF2B5EF4-FFF2-40B4-BE49-F238E27FC236}">
                  <a16:creationId xmlns:a16="http://schemas.microsoft.com/office/drawing/2014/main" xmlns="" id="{AFCECF70-3B50-5625-AD47-56D52241F3E2}"/>
                </a:ext>
              </a:extLst>
            </p:cNvPr>
            <p:cNvSpPr/>
            <p:nvPr/>
          </p:nvSpPr>
          <p:spPr>
            <a:xfrm>
              <a:off x="8017368" y="3079669"/>
              <a:ext cx="288000" cy="288000"/>
            </a:xfrm>
            <a:prstGeom prst="ellipse">
              <a:avLst/>
            </a:prstGeom>
            <a:solidFill>
              <a:srgbClr val="A22E2E"/>
            </a:solidFill>
            <a:ln w="22225">
              <a:solidFill>
                <a:srgbClr val="EDDB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3" name="TextBox 42">
            <a:extLst>
              <a:ext uri="{FF2B5EF4-FFF2-40B4-BE49-F238E27FC236}">
                <a16:creationId xmlns:a16="http://schemas.microsoft.com/office/drawing/2014/main" xmlns="" id="{D7C1CAB9-C915-4586-AED8-4F419B6D7AFB}"/>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44" name="Picture 2">
            <a:extLst>
              <a:ext uri="{FF2B5EF4-FFF2-40B4-BE49-F238E27FC236}">
                <a16:creationId xmlns:a16="http://schemas.microsoft.com/office/drawing/2014/main" xmlns="" id="{7AE5F5D9-EC35-E25B-BE94-366ACD72AF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3">
            <a:extLst>
              <a:ext uri="{FF2B5EF4-FFF2-40B4-BE49-F238E27FC236}">
                <a16:creationId xmlns:a16="http://schemas.microsoft.com/office/drawing/2014/main" xmlns="" id="{9747FAFE-EAD5-F685-F4BD-28E2C8684D39}"/>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37</a:t>
            </a:fld>
            <a:endParaRPr lang="el-GR" sz="2000" dirty="0">
              <a:solidFill>
                <a:srgbClr val="704748"/>
              </a:solidFill>
            </a:endParaRPr>
          </a:p>
        </p:txBody>
      </p:sp>
    </p:spTree>
    <p:extLst>
      <p:ext uri="{BB962C8B-B14F-4D97-AF65-F5344CB8AC3E}">
        <p14:creationId xmlns:p14="http://schemas.microsoft.com/office/powerpoint/2010/main" val="3480454849"/>
      </p:ext>
    </p:extLst>
  </p:cSld>
  <p:clrMapOvr>
    <a:overrideClrMapping bg1="lt1" tx1="dk1" bg2="lt2" tx2="dk2" accent1="accent1" accent2="accent2" accent3="accent3" accent4="accent4" accent5="accent5" accent6="accent6" hlink="hlink" folHlink="folHlink"/>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F94754-C072-CA0B-1C4F-8881B37716F9}"/>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xmlns="" id="{CDB0CEC8-F8CD-A92F-5373-92E072C5D532}"/>
              </a:ext>
            </a:extLst>
          </p:cNvPr>
          <p:cNvSpPr txBox="1"/>
          <p:nvPr/>
        </p:nvSpPr>
        <p:spPr>
          <a:xfrm>
            <a:off x="2530800" y="197878"/>
            <a:ext cx="8230929" cy="707886"/>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Είστε υπέρ ή κατά στο να προετοιμάζει το δημόσιο σχολείο τους μαθητές για τις εξετάσεις του </a:t>
            </a:r>
            <a:r>
              <a:rPr lang="el-GR" sz="2000" dirty="0">
                <a:solidFill>
                  <a:srgbClr val="A6435C"/>
                </a:solidFill>
                <a:latin typeface="+mj-lt"/>
              </a:rPr>
              <a:t>κρατικού</a:t>
            </a:r>
            <a:r>
              <a:rPr lang="el-GR" sz="2000" dirty="0">
                <a:solidFill>
                  <a:srgbClr val="412F32"/>
                </a:solidFill>
                <a:latin typeface="+mj-lt"/>
              </a:rPr>
              <a:t> </a:t>
            </a:r>
            <a:r>
              <a:rPr lang="el-GR" sz="2000" dirty="0">
                <a:solidFill>
                  <a:srgbClr val="A6435C"/>
                </a:solidFill>
                <a:latin typeface="+mj-lt"/>
              </a:rPr>
              <a:t>πιστοποιητικού</a:t>
            </a:r>
            <a:r>
              <a:rPr lang="el-GR" sz="2000" dirty="0">
                <a:solidFill>
                  <a:srgbClr val="412F32"/>
                </a:solidFill>
                <a:latin typeface="+mj-lt"/>
              </a:rPr>
              <a:t> </a:t>
            </a:r>
            <a:r>
              <a:rPr lang="el-GR" sz="2000" dirty="0">
                <a:solidFill>
                  <a:srgbClr val="A6435C"/>
                </a:solidFill>
                <a:latin typeface="+mj-lt"/>
              </a:rPr>
              <a:t>γλωσσομάθειας</a:t>
            </a:r>
            <a:r>
              <a:rPr lang="el-GR" sz="2000" dirty="0">
                <a:solidFill>
                  <a:srgbClr val="412F32"/>
                </a:solidFill>
                <a:latin typeface="+mj-lt"/>
              </a:rPr>
              <a:t>;</a:t>
            </a:r>
          </a:p>
        </p:txBody>
      </p:sp>
      <p:sp>
        <p:nvSpPr>
          <p:cNvPr id="32" name="TextBox 31">
            <a:extLst>
              <a:ext uri="{FF2B5EF4-FFF2-40B4-BE49-F238E27FC236}">
                <a16:creationId xmlns:a16="http://schemas.microsoft.com/office/drawing/2014/main" xmlns="" id="{C15BDB04-6FD1-7ADD-37CA-31E9FB9E5810}"/>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36" name="Picture 2">
            <a:extLst>
              <a:ext uri="{FF2B5EF4-FFF2-40B4-BE49-F238E27FC236}">
                <a16:creationId xmlns:a16="http://schemas.microsoft.com/office/drawing/2014/main" xmlns="" id="{89328C5C-78D7-4CF0-A9B3-20C7C9F29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Γράφημα 36">
            <a:extLst>
              <a:ext uri="{FF2B5EF4-FFF2-40B4-BE49-F238E27FC236}">
                <a16:creationId xmlns:a16="http://schemas.microsoft.com/office/drawing/2014/main" xmlns="" id="{E43975D8-C2B4-205F-AB4D-03D4C9FDDD9D}"/>
              </a:ext>
            </a:extLst>
          </p:cNvPr>
          <p:cNvGraphicFramePr/>
          <p:nvPr>
            <p:extLst>
              <p:ext uri="{D42A27DB-BD31-4B8C-83A1-F6EECF244321}">
                <p14:modId xmlns:p14="http://schemas.microsoft.com/office/powerpoint/2010/main" val="2813642269"/>
              </p:ext>
            </p:extLst>
          </p:nvPr>
        </p:nvGraphicFramePr>
        <p:xfrm>
          <a:off x="1669514" y="985125"/>
          <a:ext cx="4860502" cy="546337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Ομάδα 1">
            <a:extLst>
              <a:ext uri="{FF2B5EF4-FFF2-40B4-BE49-F238E27FC236}">
                <a16:creationId xmlns:a16="http://schemas.microsoft.com/office/drawing/2014/main" xmlns="" id="{96BFA73D-BBB2-E3B6-0639-A2EF5FCD0B6C}"/>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A16F2ECD-8DFF-3882-E8AF-2FE87979D3F4}"/>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162E7BB5-7134-133F-EFC1-D95E78A67B62}"/>
                </a:ext>
              </a:extLst>
            </p:cNvPr>
            <p:cNvGrpSpPr/>
            <p:nvPr/>
          </p:nvGrpSpPr>
          <p:grpSpPr>
            <a:xfrm>
              <a:off x="356686" y="981076"/>
              <a:ext cx="613162" cy="5749755"/>
              <a:chOff x="264825" y="1554402"/>
              <a:chExt cx="613162" cy="5176428"/>
            </a:xfrm>
          </p:grpSpPr>
          <p:sp>
            <p:nvSpPr>
              <p:cNvPr id="9" name="Ορθογώνιο 8">
                <a:extLst>
                  <a:ext uri="{FF2B5EF4-FFF2-40B4-BE49-F238E27FC236}">
                    <a16:creationId xmlns:a16="http://schemas.microsoft.com/office/drawing/2014/main" xmlns="" id="{2AA5BBEB-0C2D-F4C2-180C-F058E42E8AD0}"/>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0" name="Ορθογώνιο 9">
                <a:extLst>
                  <a:ext uri="{FF2B5EF4-FFF2-40B4-BE49-F238E27FC236}">
                    <a16:creationId xmlns:a16="http://schemas.microsoft.com/office/drawing/2014/main" xmlns="" id="{A8276B46-AE54-432A-9B06-BB971F602FEB}"/>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8" name="Picture 9" descr="C:\Users\pol\Pictures\Εικόνες ΚΑΝΕΠ\ΚΑΝΕΠ (Σήμα).png">
              <a:extLst>
                <a:ext uri="{FF2B5EF4-FFF2-40B4-BE49-F238E27FC236}">
                  <a16:creationId xmlns:a16="http://schemas.microsoft.com/office/drawing/2014/main" xmlns="" id="{EDF6AF2D-D4D4-2495-A708-7F5FD3B687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graphicFrame>
        <p:nvGraphicFramePr>
          <p:cNvPr id="3" name="Γράφημα 2">
            <a:extLst>
              <a:ext uri="{FF2B5EF4-FFF2-40B4-BE49-F238E27FC236}">
                <a16:creationId xmlns:a16="http://schemas.microsoft.com/office/drawing/2014/main" xmlns="" id="{B5B2D03F-2992-1042-2CD5-9A37BFAE9AE1}"/>
              </a:ext>
            </a:extLst>
          </p:cNvPr>
          <p:cNvGraphicFramePr/>
          <p:nvPr>
            <p:extLst>
              <p:ext uri="{D42A27DB-BD31-4B8C-83A1-F6EECF244321}">
                <p14:modId xmlns:p14="http://schemas.microsoft.com/office/powerpoint/2010/main" val="107472627"/>
              </p:ext>
            </p:extLst>
          </p:nvPr>
        </p:nvGraphicFramePr>
        <p:xfrm>
          <a:off x="6666011" y="985125"/>
          <a:ext cx="4860502" cy="5463370"/>
        </p:xfrm>
        <a:graphic>
          <a:graphicData uri="http://schemas.openxmlformats.org/drawingml/2006/chart">
            <c:chart xmlns:c="http://schemas.openxmlformats.org/drawingml/2006/chart" xmlns:r="http://schemas.openxmlformats.org/officeDocument/2006/relationships" r:id="rId5"/>
          </a:graphicData>
        </a:graphic>
      </p:graphicFrame>
      <p:sp>
        <p:nvSpPr>
          <p:cNvPr id="6" name="Θέση αριθμού διαφάνειας 3">
            <a:extLst>
              <a:ext uri="{FF2B5EF4-FFF2-40B4-BE49-F238E27FC236}">
                <a16:creationId xmlns:a16="http://schemas.microsoft.com/office/drawing/2014/main" xmlns="" id="{A0810122-F8F2-3EA8-E1A5-F06B654E9801}"/>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38</a:t>
            </a:fld>
            <a:endParaRPr lang="el-GR" sz="2000" dirty="0">
              <a:solidFill>
                <a:srgbClr val="704748"/>
              </a:solidFill>
            </a:endParaRPr>
          </a:p>
        </p:txBody>
      </p:sp>
    </p:spTree>
    <p:extLst>
      <p:ext uri="{BB962C8B-B14F-4D97-AF65-F5344CB8AC3E}">
        <p14:creationId xmlns:p14="http://schemas.microsoft.com/office/powerpoint/2010/main" val="2433063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7D6810-3449-0CDE-1829-FBC6102158BE}"/>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xmlns="" id="{3CD1D5A2-B736-8D61-6824-698EBF59736D}"/>
              </a:ext>
            </a:extLst>
          </p:cNvPr>
          <p:cNvSpPr txBox="1"/>
          <p:nvPr/>
        </p:nvSpPr>
        <p:spPr>
          <a:xfrm>
            <a:off x="2530800" y="197878"/>
            <a:ext cx="8230929" cy="600164"/>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Για ποιους </a:t>
            </a:r>
            <a:r>
              <a:rPr lang="el-GR" sz="2000" dirty="0">
                <a:solidFill>
                  <a:srgbClr val="A6435C"/>
                </a:solidFill>
                <a:latin typeface="+mj-lt"/>
              </a:rPr>
              <a:t>λόγους</a:t>
            </a:r>
            <a:r>
              <a:rPr lang="el-GR" sz="2000" dirty="0">
                <a:solidFill>
                  <a:srgbClr val="412F32"/>
                </a:solidFill>
                <a:latin typeface="+mj-lt"/>
              </a:rPr>
              <a:t> επιλέξατε τα Κέντρα Ξένων Γλωσσών;</a:t>
            </a:r>
            <a:br>
              <a:rPr lang="el-GR" sz="2000" dirty="0">
                <a:solidFill>
                  <a:srgbClr val="412F32"/>
                </a:solidFill>
                <a:latin typeface="+mj-lt"/>
              </a:rPr>
            </a:br>
            <a:r>
              <a:rPr lang="el-GR" sz="1300" i="1" dirty="0">
                <a:solidFill>
                  <a:srgbClr val="412F32"/>
                </a:solidFill>
                <a:latin typeface="+mj-lt"/>
              </a:rPr>
              <a:t>Πολλαπλή/Έως δύο απαντήσεις</a:t>
            </a:r>
          </a:p>
        </p:txBody>
      </p:sp>
      <p:sp>
        <p:nvSpPr>
          <p:cNvPr id="23" name="TextBox 22">
            <a:extLst>
              <a:ext uri="{FF2B5EF4-FFF2-40B4-BE49-F238E27FC236}">
                <a16:creationId xmlns:a16="http://schemas.microsoft.com/office/drawing/2014/main" xmlns="" id="{AC03430D-5F43-7E6E-F1FC-BA98B1B27864}"/>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27" name="Picture 2">
            <a:extLst>
              <a:ext uri="{FF2B5EF4-FFF2-40B4-BE49-F238E27FC236}">
                <a16:creationId xmlns:a16="http://schemas.microsoft.com/office/drawing/2014/main" xmlns="" id="{BCFF8B6A-49DF-F4EC-2417-FCC7751C3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Γράφημα 27">
            <a:extLst>
              <a:ext uri="{FF2B5EF4-FFF2-40B4-BE49-F238E27FC236}">
                <a16:creationId xmlns:a16="http://schemas.microsoft.com/office/drawing/2014/main" xmlns="" id="{E8A85AA2-6ACE-A149-9DE2-1A652C88EA8A}"/>
              </a:ext>
            </a:extLst>
          </p:cNvPr>
          <p:cNvGraphicFramePr/>
          <p:nvPr>
            <p:extLst>
              <p:ext uri="{D42A27DB-BD31-4B8C-83A1-F6EECF244321}">
                <p14:modId xmlns:p14="http://schemas.microsoft.com/office/powerpoint/2010/main" val="3548958832"/>
              </p:ext>
            </p:extLst>
          </p:nvPr>
        </p:nvGraphicFramePr>
        <p:xfrm>
          <a:off x="1858299" y="1196752"/>
          <a:ext cx="4691359" cy="4916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Γράφημα 28">
            <a:extLst>
              <a:ext uri="{FF2B5EF4-FFF2-40B4-BE49-F238E27FC236}">
                <a16:creationId xmlns:a16="http://schemas.microsoft.com/office/drawing/2014/main" xmlns="" id="{57257F39-E5A9-1960-13AC-9221A4E7C4C6}"/>
              </a:ext>
            </a:extLst>
          </p:cNvPr>
          <p:cNvGraphicFramePr/>
          <p:nvPr>
            <p:extLst>
              <p:ext uri="{D42A27DB-BD31-4B8C-83A1-F6EECF244321}">
                <p14:modId xmlns:p14="http://schemas.microsoft.com/office/powerpoint/2010/main" val="4102250158"/>
              </p:ext>
            </p:extLst>
          </p:nvPr>
        </p:nvGraphicFramePr>
        <p:xfrm>
          <a:off x="6795350" y="1196752"/>
          <a:ext cx="4691359" cy="491696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D4FF6B4A-E8FA-4174-DB94-F3C7FA0B9D86}"/>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FEF7A29C-BFD3-E61A-9513-03E511F7A5AB}"/>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7DC53A4F-F901-DFDF-5377-A6455DD4DD50}"/>
                </a:ext>
              </a:extLst>
            </p:cNvPr>
            <p:cNvGrpSpPr/>
            <p:nvPr/>
          </p:nvGrpSpPr>
          <p:grpSpPr>
            <a:xfrm>
              <a:off x="356686" y="981076"/>
              <a:ext cx="613162" cy="5749755"/>
              <a:chOff x="264825" y="1554402"/>
              <a:chExt cx="613162" cy="5176428"/>
            </a:xfrm>
          </p:grpSpPr>
          <p:sp>
            <p:nvSpPr>
              <p:cNvPr id="10" name="Ορθογώνιο 9">
                <a:extLst>
                  <a:ext uri="{FF2B5EF4-FFF2-40B4-BE49-F238E27FC236}">
                    <a16:creationId xmlns:a16="http://schemas.microsoft.com/office/drawing/2014/main" xmlns="" id="{C90794C9-1EA2-E504-D194-0DB22AA2029E}"/>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1" name="Ορθογώνιο 10">
                <a:extLst>
                  <a:ext uri="{FF2B5EF4-FFF2-40B4-BE49-F238E27FC236}">
                    <a16:creationId xmlns:a16="http://schemas.microsoft.com/office/drawing/2014/main" xmlns="" id="{C9CB04E7-F06C-F0F7-61D2-A4D337E74CF8}"/>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9" name="Picture 9" descr="C:\Users\pol\Pictures\Εικόνες ΚΑΝΕΠ\ΚΑΝΕΠ (Σήμα).png">
              <a:extLst>
                <a:ext uri="{FF2B5EF4-FFF2-40B4-BE49-F238E27FC236}">
                  <a16:creationId xmlns:a16="http://schemas.microsoft.com/office/drawing/2014/main" xmlns="" id="{07BE6ABF-0EF7-3E3A-27F3-125C7D3EC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Θέση αριθμού διαφάνειας 3">
            <a:extLst>
              <a:ext uri="{FF2B5EF4-FFF2-40B4-BE49-F238E27FC236}">
                <a16:creationId xmlns:a16="http://schemas.microsoft.com/office/drawing/2014/main" xmlns="" id="{023CB2F8-ADD4-8036-D72D-9A3D3E8B498F}"/>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39</a:t>
            </a:fld>
            <a:endParaRPr lang="el-GR" sz="2000" dirty="0">
              <a:solidFill>
                <a:srgbClr val="704748"/>
              </a:solidFill>
            </a:endParaRPr>
          </a:p>
        </p:txBody>
      </p:sp>
    </p:spTree>
    <p:extLst>
      <p:ext uri="{BB962C8B-B14F-4D97-AF65-F5344CB8AC3E}">
        <p14:creationId xmlns:p14="http://schemas.microsoft.com/office/powerpoint/2010/main" val="203971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Στρογγυλεμένο ορθογώνιο 19"/>
          <p:cNvSpPr/>
          <p:nvPr/>
        </p:nvSpPr>
        <p:spPr>
          <a:xfrm>
            <a:off x="9803423" y="1680404"/>
            <a:ext cx="2138768" cy="4606095"/>
          </a:xfrm>
          <a:prstGeom prst="roundRect">
            <a:avLst/>
          </a:prstGeom>
          <a:solidFill>
            <a:srgbClr val="805A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100" dirty="0">
                <a:solidFill>
                  <a:srgbClr val="F1ECE7"/>
                </a:solidFill>
                <a:latin typeface="+mj-lt"/>
              </a:rPr>
              <a:t>Το ποσοστό των συνολικών δαπανών των νοικοκυριών που κατευθύνεται στη διδασκαλία ξένων γλωσσών διατηρείται σταθερό κοντά στο 0,9%, με εξαίρεση την κορύφωση του 2020 (1,05%) – μια τάση που αντανακλά ενδεχομένως την πίεση που ασκεί η ακρίβεια στα βασικά αγαθά. Παρότι το 2023 η απόλυτη δαπάνη για ξένες γλώσσες αυξάνεται σημαντικά (777 εκατ. €), ως ποσοστό επί των συνολικών δαπανών υπολείπεται των προγενέστερων ετών, γεγονός που αντανακλά ότι η αύξηση στις γενικές καταναλωτικές δαπάνες δεν συνοδεύτηκε από ανάλογη αύξηση στις δαπάνες για ξένες γλώσσες.</a:t>
            </a:r>
          </a:p>
        </p:txBody>
      </p:sp>
      <p:graphicFrame>
        <p:nvGraphicFramePr>
          <p:cNvPr id="8" name="Γράφημα 7"/>
          <p:cNvGraphicFramePr/>
          <p:nvPr>
            <p:extLst>
              <p:ext uri="{D42A27DB-BD31-4B8C-83A1-F6EECF244321}">
                <p14:modId xmlns:p14="http://schemas.microsoft.com/office/powerpoint/2010/main" val="361755315"/>
              </p:ext>
            </p:extLst>
          </p:nvPr>
        </p:nvGraphicFramePr>
        <p:xfrm>
          <a:off x="1527874" y="963023"/>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71750" y="197878"/>
            <a:ext cx="7048500" cy="907941"/>
          </a:xfrm>
          <a:prstGeom prst="rect">
            <a:avLst/>
          </a:prstGeom>
          <a:noFill/>
        </p:spPr>
        <p:txBody>
          <a:bodyPr wrap="square" rtlCol="0">
            <a:spAutoFit/>
          </a:bodyPr>
          <a:lstStyle/>
          <a:p>
            <a:pPr algn="ctr"/>
            <a:r>
              <a:rPr lang="el-GR" sz="2000" dirty="0">
                <a:solidFill>
                  <a:srgbClr val="412F32"/>
                </a:solidFill>
                <a:latin typeface="+mj-lt"/>
              </a:rPr>
              <a:t>Συνολική ετήσια δαπάνη των νοικοκυριών για ξένες γλώσσες</a:t>
            </a:r>
          </a:p>
          <a:p>
            <a:pPr algn="ctr"/>
            <a:r>
              <a:rPr lang="el-GR" sz="2000" dirty="0">
                <a:solidFill>
                  <a:srgbClr val="412F32"/>
                </a:solidFill>
                <a:latin typeface="+mj-lt"/>
              </a:rPr>
              <a:t>ως % του συνόλου των αγορών τους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2013-2023</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grpSp>
        <p:nvGrpSpPr>
          <p:cNvPr id="14" name="Ομάδα 13"/>
          <p:cNvGrpSpPr/>
          <p:nvPr/>
        </p:nvGrpSpPr>
        <p:grpSpPr>
          <a:xfrm>
            <a:off x="80773" y="72771"/>
            <a:ext cx="1176528" cy="6709029"/>
            <a:chOff x="80773" y="72771"/>
            <a:chExt cx="1176528" cy="6709029"/>
          </a:xfrm>
        </p:grpSpPr>
        <p:sp>
          <p:nvSpPr>
            <p:cNvPr id="16" name="Στρογγυλεμένο ορθογώνιο 1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8" name="Ομάδα 17"/>
            <p:cNvGrpSpPr/>
            <p:nvPr/>
          </p:nvGrpSpPr>
          <p:grpSpPr>
            <a:xfrm>
              <a:off x="356686" y="981076"/>
              <a:ext cx="624703" cy="5749756"/>
              <a:chOff x="264825" y="1554402"/>
              <a:chExt cx="624703" cy="5176429"/>
            </a:xfrm>
          </p:grpSpPr>
          <p:sp>
            <p:nvSpPr>
              <p:cNvPr id="23" name="Ορθογώνιο 22"/>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4" name="Ορθογώνιο 23"/>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19"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7" name="Ελεύθερη σχεδίαση 26"/>
          <p:cNvSpPr/>
          <p:nvPr/>
        </p:nvSpPr>
        <p:spPr>
          <a:xfrm rot="10800000">
            <a:off x="10684500" y="730459"/>
            <a:ext cx="343556" cy="546244"/>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p:cNvSpPr txBox="1"/>
          <p:nvPr/>
        </p:nvSpPr>
        <p:spPr>
          <a:xfrm>
            <a:off x="10293509" y="1246728"/>
            <a:ext cx="1125537" cy="369332"/>
          </a:xfrm>
          <a:prstGeom prst="rect">
            <a:avLst/>
          </a:prstGeom>
          <a:noFill/>
        </p:spPr>
        <p:txBody>
          <a:bodyPr wrap="square" rtlCol="0">
            <a:spAutoFit/>
          </a:bodyPr>
          <a:lstStyle/>
          <a:p>
            <a:pPr algn="ctr"/>
            <a:r>
              <a:rPr lang="el-GR" dirty="0">
                <a:solidFill>
                  <a:srgbClr val="A6435C"/>
                </a:solidFill>
                <a:latin typeface="+mj-lt"/>
              </a:rPr>
              <a:t>-4,1</a:t>
            </a:r>
            <a:r>
              <a:rPr lang="en-US" dirty="0">
                <a:solidFill>
                  <a:srgbClr val="A6435C"/>
                </a:solidFill>
                <a:latin typeface="+mj-lt"/>
              </a:rPr>
              <a:t>%</a:t>
            </a:r>
            <a:endParaRPr lang="el-GR" dirty="0">
              <a:solidFill>
                <a:srgbClr val="A6435C"/>
              </a:solidFill>
              <a:latin typeface="+mj-lt"/>
            </a:endParaRPr>
          </a:p>
        </p:txBody>
      </p:sp>
      <p:sp>
        <p:nvSpPr>
          <p:cNvPr id="29" name="TextBox 28"/>
          <p:cNvSpPr txBox="1"/>
          <p:nvPr/>
        </p:nvSpPr>
        <p:spPr>
          <a:xfrm rot="16200000">
            <a:off x="9978788" y="1030154"/>
            <a:ext cx="860513" cy="374461"/>
          </a:xfrm>
          <a:prstGeom prst="rect">
            <a:avLst/>
          </a:prstGeom>
          <a:noFill/>
        </p:spPr>
        <p:txBody>
          <a:bodyPr wrap="square" rtlCol="0">
            <a:spAutoFit/>
          </a:bodyPr>
          <a:lstStyle/>
          <a:p>
            <a:pPr>
              <a:lnSpc>
                <a:spcPts val="1100"/>
              </a:lnSpc>
            </a:pPr>
            <a:r>
              <a:rPr lang="el-GR" sz="1100" dirty="0">
                <a:solidFill>
                  <a:srgbClr val="6F4643"/>
                </a:solidFill>
                <a:latin typeface="+mj-lt"/>
              </a:rPr>
              <a:t>Μεταβολή 2013-2023</a:t>
            </a:r>
          </a:p>
        </p:txBody>
      </p:sp>
      <p:sp>
        <p:nvSpPr>
          <p:cNvPr id="2" name="Θέση αριθμού διαφάνειας 3">
            <a:extLst>
              <a:ext uri="{FF2B5EF4-FFF2-40B4-BE49-F238E27FC236}">
                <a16:creationId xmlns:a16="http://schemas.microsoft.com/office/drawing/2014/main" xmlns="" id="{3B6B9313-7F0F-8B37-572E-5F7ABC707D1C}"/>
              </a:ext>
            </a:extLst>
          </p:cNvPr>
          <p:cNvSpPr>
            <a:spLocks noGrp="1"/>
          </p:cNvSpPr>
          <p:nvPr>
            <p:ph type="sldNum" sz="quarter" idx="12"/>
          </p:nvPr>
        </p:nvSpPr>
        <p:spPr>
          <a:xfrm>
            <a:off x="11805823" y="88940"/>
            <a:ext cx="305403" cy="365125"/>
          </a:xfrm>
        </p:spPr>
        <p:txBody>
          <a:bodyPr/>
          <a:lstStyle/>
          <a:p>
            <a:fld id="{D930A329-35E0-4F42-9430-72E023F6B717}" type="slidenum">
              <a:rPr lang="el-GR" sz="2000" smtClean="0">
                <a:solidFill>
                  <a:srgbClr val="704748"/>
                </a:solidFill>
              </a:rPr>
              <a:t>4</a:t>
            </a:fld>
            <a:endParaRPr lang="el-GR" sz="2000" dirty="0">
              <a:solidFill>
                <a:srgbClr val="704748"/>
              </a:solidFill>
            </a:endParaRPr>
          </a:p>
        </p:txBody>
      </p:sp>
    </p:spTree>
    <p:extLst>
      <p:ext uri="{BB962C8B-B14F-4D97-AF65-F5344CB8AC3E}">
        <p14:creationId xmlns:p14="http://schemas.microsoft.com/office/powerpoint/2010/main" val="409716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8DAE80-8EE6-1537-7E3C-8D3C4C54E1FD}"/>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xmlns="" id="{E63FF144-4583-FB59-6339-478C9DD39992}"/>
              </a:ext>
            </a:extLst>
          </p:cNvPr>
          <p:cNvSpPr txBox="1"/>
          <p:nvPr/>
        </p:nvSpPr>
        <p:spPr>
          <a:xfrm>
            <a:off x="2530800" y="197878"/>
            <a:ext cx="8230929" cy="600164"/>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Με ποια </a:t>
            </a:r>
            <a:r>
              <a:rPr lang="el-GR" sz="2000" dirty="0">
                <a:solidFill>
                  <a:srgbClr val="A6435C"/>
                </a:solidFill>
                <a:latin typeface="+mj-lt"/>
              </a:rPr>
              <a:t>κριτήρια</a:t>
            </a:r>
            <a:r>
              <a:rPr lang="el-GR" sz="2000" dirty="0">
                <a:solidFill>
                  <a:srgbClr val="412F32"/>
                </a:solidFill>
                <a:latin typeface="+mj-lt"/>
              </a:rPr>
              <a:t> επιλέξατε το συγκεκριμένο Κέντρο Ξένων Γλωσσών;</a:t>
            </a:r>
            <a:br>
              <a:rPr lang="el-GR" sz="2000" dirty="0">
                <a:solidFill>
                  <a:srgbClr val="412F32"/>
                </a:solidFill>
                <a:latin typeface="+mj-lt"/>
              </a:rPr>
            </a:br>
            <a:r>
              <a:rPr lang="el-GR" sz="1300" i="1" dirty="0">
                <a:solidFill>
                  <a:srgbClr val="412F32"/>
                </a:solidFill>
                <a:latin typeface="+mj-lt"/>
              </a:rPr>
              <a:t>Πολλαπλή/Έως δύο απαντήσεις</a:t>
            </a:r>
          </a:p>
        </p:txBody>
      </p:sp>
      <p:sp>
        <p:nvSpPr>
          <p:cNvPr id="23" name="TextBox 22">
            <a:extLst>
              <a:ext uri="{FF2B5EF4-FFF2-40B4-BE49-F238E27FC236}">
                <a16:creationId xmlns:a16="http://schemas.microsoft.com/office/drawing/2014/main" xmlns="" id="{7E58B148-95A5-55DA-B657-6DA77FD17709}"/>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27" name="Picture 2">
            <a:extLst>
              <a:ext uri="{FF2B5EF4-FFF2-40B4-BE49-F238E27FC236}">
                <a16:creationId xmlns:a16="http://schemas.microsoft.com/office/drawing/2014/main" xmlns="" id="{EF26F28D-ECA9-2789-DD74-C757AB08A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Γράφημα 27">
            <a:extLst>
              <a:ext uri="{FF2B5EF4-FFF2-40B4-BE49-F238E27FC236}">
                <a16:creationId xmlns:a16="http://schemas.microsoft.com/office/drawing/2014/main" xmlns="" id="{C3922791-005C-6C98-E1B4-12B0D147EBD8}"/>
              </a:ext>
            </a:extLst>
          </p:cNvPr>
          <p:cNvGraphicFramePr/>
          <p:nvPr>
            <p:extLst>
              <p:ext uri="{D42A27DB-BD31-4B8C-83A1-F6EECF244321}">
                <p14:modId xmlns:p14="http://schemas.microsoft.com/office/powerpoint/2010/main" val="744475407"/>
              </p:ext>
            </p:extLst>
          </p:nvPr>
        </p:nvGraphicFramePr>
        <p:xfrm>
          <a:off x="1858299" y="1196752"/>
          <a:ext cx="4691359" cy="4916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Γράφημα 28">
            <a:extLst>
              <a:ext uri="{FF2B5EF4-FFF2-40B4-BE49-F238E27FC236}">
                <a16:creationId xmlns:a16="http://schemas.microsoft.com/office/drawing/2014/main" xmlns="" id="{1748D355-51FF-00FF-924D-33E89F1C4C67}"/>
              </a:ext>
            </a:extLst>
          </p:cNvPr>
          <p:cNvGraphicFramePr/>
          <p:nvPr>
            <p:extLst>
              <p:ext uri="{D42A27DB-BD31-4B8C-83A1-F6EECF244321}">
                <p14:modId xmlns:p14="http://schemas.microsoft.com/office/powerpoint/2010/main" val="2852134389"/>
              </p:ext>
            </p:extLst>
          </p:nvPr>
        </p:nvGraphicFramePr>
        <p:xfrm>
          <a:off x="6795350" y="1196752"/>
          <a:ext cx="4691359" cy="491696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Ομάδα 1">
            <a:extLst>
              <a:ext uri="{FF2B5EF4-FFF2-40B4-BE49-F238E27FC236}">
                <a16:creationId xmlns:a16="http://schemas.microsoft.com/office/drawing/2014/main" xmlns="" id="{0769E887-DEBC-E738-B591-84E271C15E5D}"/>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0418852E-DE26-567C-0BCB-B08EB3D1395A}"/>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AFD4E907-0F73-1182-BF7D-3BFE65A0B3C3}"/>
                </a:ext>
              </a:extLst>
            </p:cNvPr>
            <p:cNvGrpSpPr/>
            <p:nvPr/>
          </p:nvGrpSpPr>
          <p:grpSpPr>
            <a:xfrm>
              <a:off x="356686" y="981076"/>
              <a:ext cx="613162" cy="5749755"/>
              <a:chOff x="264825" y="1554402"/>
              <a:chExt cx="613162" cy="5176428"/>
            </a:xfrm>
          </p:grpSpPr>
          <p:sp>
            <p:nvSpPr>
              <p:cNvPr id="10" name="Ορθογώνιο 9">
                <a:extLst>
                  <a:ext uri="{FF2B5EF4-FFF2-40B4-BE49-F238E27FC236}">
                    <a16:creationId xmlns:a16="http://schemas.microsoft.com/office/drawing/2014/main" xmlns="" id="{6DBFC222-85A2-E7CA-8944-20AAFF71FFE0}"/>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1" name="Ορθογώνιο 10">
                <a:extLst>
                  <a:ext uri="{FF2B5EF4-FFF2-40B4-BE49-F238E27FC236}">
                    <a16:creationId xmlns:a16="http://schemas.microsoft.com/office/drawing/2014/main" xmlns="" id="{C185F841-69A0-2BC4-1300-AE9DA241132A}"/>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9" name="Picture 9" descr="C:\Users\pol\Pictures\Εικόνες ΚΑΝΕΠ\ΚΑΝΕΠ (Σήμα).png">
              <a:extLst>
                <a:ext uri="{FF2B5EF4-FFF2-40B4-BE49-F238E27FC236}">
                  <a16:creationId xmlns:a16="http://schemas.microsoft.com/office/drawing/2014/main" xmlns="" id="{6C1F6DB8-8D47-B9F9-0BD4-4B4C0E767F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Θέση αριθμού διαφάνειας 3">
            <a:extLst>
              <a:ext uri="{FF2B5EF4-FFF2-40B4-BE49-F238E27FC236}">
                <a16:creationId xmlns:a16="http://schemas.microsoft.com/office/drawing/2014/main" xmlns="" id="{054C346C-6C35-D5D7-9B43-0820EF8F08A2}"/>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40</a:t>
            </a:fld>
            <a:endParaRPr lang="el-GR" sz="2000" dirty="0">
              <a:solidFill>
                <a:srgbClr val="704748"/>
              </a:solidFill>
            </a:endParaRPr>
          </a:p>
        </p:txBody>
      </p:sp>
    </p:spTree>
    <p:extLst>
      <p:ext uri="{BB962C8B-B14F-4D97-AF65-F5344CB8AC3E}">
        <p14:creationId xmlns:p14="http://schemas.microsoft.com/office/powerpoint/2010/main" val="2326123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Γράφημα 30">
            <a:extLst>
              <a:ext uri="{FF2B5EF4-FFF2-40B4-BE49-F238E27FC236}">
                <a16:creationId xmlns:a16="http://schemas.microsoft.com/office/drawing/2014/main" xmlns="" id="{5F4D2F4E-38A8-A46E-D4AF-F19D1DE0CFBD}"/>
              </a:ext>
            </a:extLst>
          </p:cNvPr>
          <p:cNvGraphicFramePr/>
          <p:nvPr>
            <p:extLst>
              <p:ext uri="{D42A27DB-BD31-4B8C-83A1-F6EECF244321}">
                <p14:modId xmlns:p14="http://schemas.microsoft.com/office/powerpoint/2010/main" val="483083116"/>
              </p:ext>
            </p:extLst>
          </p:nvPr>
        </p:nvGraphicFramePr>
        <p:xfrm>
          <a:off x="6795350" y="1196752"/>
          <a:ext cx="4691359" cy="4757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Γράφημα 29">
            <a:extLst>
              <a:ext uri="{FF2B5EF4-FFF2-40B4-BE49-F238E27FC236}">
                <a16:creationId xmlns:a16="http://schemas.microsoft.com/office/drawing/2014/main" xmlns="" id="{0DC2889D-63F5-5186-204F-9EEF9CC7838B}"/>
              </a:ext>
            </a:extLst>
          </p:cNvPr>
          <p:cNvGraphicFramePr/>
          <p:nvPr>
            <p:extLst>
              <p:ext uri="{D42A27DB-BD31-4B8C-83A1-F6EECF244321}">
                <p14:modId xmlns:p14="http://schemas.microsoft.com/office/powerpoint/2010/main" val="1204210121"/>
              </p:ext>
            </p:extLst>
          </p:nvPr>
        </p:nvGraphicFramePr>
        <p:xfrm>
          <a:off x="1858299" y="1196752"/>
          <a:ext cx="4691359" cy="475748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xmlns="" id="{156D313E-DDD2-3355-2FDD-0629E63461C7}"/>
              </a:ext>
            </a:extLst>
          </p:cNvPr>
          <p:cNvSpPr txBox="1"/>
          <p:nvPr/>
        </p:nvSpPr>
        <p:spPr>
          <a:xfrm>
            <a:off x="2530800" y="197878"/>
            <a:ext cx="8230929" cy="707886"/>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Πόσο </a:t>
            </a:r>
            <a:r>
              <a:rPr lang="el-GR" sz="2000" dirty="0">
                <a:solidFill>
                  <a:srgbClr val="A6435C"/>
                </a:solidFill>
                <a:latin typeface="+mj-lt"/>
              </a:rPr>
              <a:t>ικανοποιημένοι</a:t>
            </a:r>
            <a:r>
              <a:rPr lang="el-GR" sz="2000" dirty="0">
                <a:solidFill>
                  <a:srgbClr val="223038"/>
                </a:solidFill>
                <a:latin typeface="+mj-lt"/>
              </a:rPr>
              <a:t> </a:t>
            </a:r>
            <a:r>
              <a:rPr lang="el-GR" sz="2000" dirty="0">
                <a:solidFill>
                  <a:srgbClr val="412F32"/>
                </a:solidFill>
                <a:latin typeface="+mj-lt"/>
              </a:rPr>
              <a:t>μείνατε συνολικά από την παρακολούθηση μαθημάτων στο Κέντρο Ξένων Γλωσσών; </a:t>
            </a:r>
          </a:p>
        </p:txBody>
      </p:sp>
      <p:sp>
        <p:nvSpPr>
          <p:cNvPr id="13" name="Right Brace 12">
            <a:extLst>
              <a:ext uri="{FF2B5EF4-FFF2-40B4-BE49-F238E27FC236}">
                <a16:creationId xmlns:a16="http://schemas.microsoft.com/office/drawing/2014/main" xmlns="" id="{0426A31E-E5B2-9962-BEBB-C85D0116CAE0}"/>
              </a:ext>
            </a:extLst>
          </p:cNvPr>
          <p:cNvSpPr/>
          <p:nvPr/>
        </p:nvSpPr>
        <p:spPr>
          <a:xfrm>
            <a:off x="5698756" y="4683681"/>
            <a:ext cx="163748" cy="855882"/>
          </a:xfrm>
          <a:prstGeom prst="rightBrace">
            <a:avLst/>
          </a:prstGeom>
          <a:ln>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Right Brace 17">
            <a:extLst>
              <a:ext uri="{FF2B5EF4-FFF2-40B4-BE49-F238E27FC236}">
                <a16:creationId xmlns:a16="http://schemas.microsoft.com/office/drawing/2014/main" xmlns="" id="{5AA6F55A-416C-EAF5-0DFE-F78C0B018D23}"/>
              </a:ext>
            </a:extLst>
          </p:cNvPr>
          <p:cNvSpPr/>
          <p:nvPr/>
        </p:nvSpPr>
        <p:spPr>
          <a:xfrm>
            <a:off x="10308706" y="4683680"/>
            <a:ext cx="165600" cy="856800"/>
          </a:xfrm>
          <a:prstGeom prst="rightBrace">
            <a:avLst/>
          </a:prstGeom>
          <a:ln>
            <a:solidFill>
              <a:srgbClr val="A643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 name="TextBox 24">
            <a:extLst>
              <a:ext uri="{FF2B5EF4-FFF2-40B4-BE49-F238E27FC236}">
                <a16:creationId xmlns:a16="http://schemas.microsoft.com/office/drawing/2014/main" xmlns="" id="{E228D023-875F-D7EB-7F7D-DC1C7D9BBF68}"/>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29" name="Picture 2">
            <a:extLst>
              <a:ext uri="{FF2B5EF4-FFF2-40B4-BE49-F238E27FC236}">
                <a16:creationId xmlns:a16="http://schemas.microsoft.com/office/drawing/2014/main" xmlns="" id="{A850DC93-9692-7DEA-A1EF-64A06584E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32" name="Έλλειψη 16">
            <a:extLst>
              <a:ext uri="{FF2B5EF4-FFF2-40B4-BE49-F238E27FC236}">
                <a16:creationId xmlns:a16="http://schemas.microsoft.com/office/drawing/2014/main" xmlns="" id="{71D51B4B-2A07-B265-5AA5-6B2E4BD369EE}"/>
              </a:ext>
            </a:extLst>
          </p:cNvPr>
          <p:cNvSpPr/>
          <p:nvPr/>
        </p:nvSpPr>
        <p:spPr>
          <a:xfrm>
            <a:off x="5883770" y="4853805"/>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86</a:t>
            </a:r>
            <a:r>
              <a:rPr lang="en-US" sz="1200" dirty="0">
                <a:latin typeface="+mj-lt"/>
              </a:rPr>
              <a:t>%</a:t>
            </a:r>
            <a:endParaRPr lang="el-GR" sz="1200" dirty="0">
              <a:latin typeface="+mj-lt"/>
            </a:endParaRPr>
          </a:p>
        </p:txBody>
      </p:sp>
      <p:sp>
        <p:nvSpPr>
          <p:cNvPr id="33" name="Έλλειψη 16">
            <a:extLst>
              <a:ext uri="{FF2B5EF4-FFF2-40B4-BE49-F238E27FC236}">
                <a16:creationId xmlns:a16="http://schemas.microsoft.com/office/drawing/2014/main" xmlns="" id="{9B71DF88-9D1E-B749-C41E-88B79C3ECD89}"/>
              </a:ext>
            </a:extLst>
          </p:cNvPr>
          <p:cNvSpPr/>
          <p:nvPr/>
        </p:nvSpPr>
        <p:spPr>
          <a:xfrm>
            <a:off x="10533036" y="4855306"/>
            <a:ext cx="540000" cy="540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79</a:t>
            </a:r>
            <a:r>
              <a:rPr lang="en-US" sz="1200" dirty="0">
                <a:latin typeface="+mj-lt"/>
              </a:rPr>
              <a:t>%</a:t>
            </a:r>
            <a:endParaRPr lang="el-GR" sz="1200" dirty="0">
              <a:latin typeface="+mj-lt"/>
            </a:endParaRPr>
          </a:p>
        </p:txBody>
      </p:sp>
      <p:grpSp>
        <p:nvGrpSpPr>
          <p:cNvPr id="2" name="Ομάδα 1">
            <a:extLst>
              <a:ext uri="{FF2B5EF4-FFF2-40B4-BE49-F238E27FC236}">
                <a16:creationId xmlns:a16="http://schemas.microsoft.com/office/drawing/2014/main" xmlns="" id="{3675288E-B150-ACEF-E3CF-9A05C026DECB}"/>
              </a:ext>
            </a:extLst>
          </p:cNvPr>
          <p:cNvGrpSpPr/>
          <p:nvPr/>
        </p:nvGrpSpPr>
        <p:grpSpPr>
          <a:xfrm>
            <a:off x="80773" y="72771"/>
            <a:ext cx="1176528" cy="6709029"/>
            <a:chOff x="80773" y="72771"/>
            <a:chExt cx="1176528" cy="6709029"/>
          </a:xfrm>
        </p:grpSpPr>
        <p:sp>
          <p:nvSpPr>
            <p:cNvPr id="5" name="Στρογγυλεμένο ορθογώνιο 10">
              <a:extLst>
                <a:ext uri="{FF2B5EF4-FFF2-40B4-BE49-F238E27FC236}">
                  <a16:creationId xmlns:a16="http://schemas.microsoft.com/office/drawing/2014/main" xmlns="" id="{3707D1B3-E3FF-22AD-01DA-879822ED76D8}"/>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xmlns="" id="{71428FC8-750E-E904-DE57-4981E534AE94}"/>
                </a:ext>
              </a:extLst>
            </p:cNvPr>
            <p:cNvGrpSpPr/>
            <p:nvPr/>
          </p:nvGrpSpPr>
          <p:grpSpPr>
            <a:xfrm>
              <a:off x="356686" y="981076"/>
              <a:ext cx="613162" cy="5749755"/>
              <a:chOff x="264825" y="1554402"/>
              <a:chExt cx="613162" cy="5176428"/>
            </a:xfrm>
          </p:grpSpPr>
          <p:sp>
            <p:nvSpPr>
              <p:cNvPr id="9" name="Ορθογώνιο 8">
                <a:extLst>
                  <a:ext uri="{FF2B5EF4-FFF2-40B4-BE49-F238E27FC236}">
                    <a16:creationId xmlns:a16="http://schemas.microsoft.com/office/drawing/2014/main" xmlns="" id="{E81F4E2F-EF11-E75E-7D2A-EEA4C6DFC5D8}"/>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10" name="Ορθογώνιο 9">
                <a:extLst>
                  <a:ext uri="{FF2B5EF4-FFF2-40B4-BE49-F238E27FC236}">
                    <a16:creationId xmlns:a16="http://schemas.microsoft.com/office/drawing/2014/main" xmlns="" id="{0E7695F0-B2C5-8A3E-3F46-072EC64841E7}"/>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8" name="Picture 9" descr="C:\Users\pol\Pictures\Εικόνες ΚΑΝΕΠ\ΚΑΝΕΠ (Σήμα).png">
              <a:extLst>
                <a:ext uri="{FF2B5EF4-FFF2-40B4-BE49-F238E27FC236}">
                  <a16:creationId xmlns:a16="http://schemas.microsoft.com/office/drawing/2014/main" xmlns="" id="{C38E947D-908E-9051-1A91-E8711D06AF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Θέση αριθμού διαφάνειας 3">
            <a:extLst>
              <a:ext uri="{FF2B5EF4-FFF2-40B4-BE49-F238E27FC236}">
                <a16:creationId xmlns:a16="http://schemas.microsoft.com/office/drawing/2014/main" xmlns="" id="{0C6F95C3-C5A2-C755-47BB-5B043AF69827}"/>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41</a:t>
            </a:fld>
            <a:endParaRPr lang="el-GR" sz="2000" dirty="0">
              <a:solidFill>
                <a:srgbClr val="704748"/>
              </a:solidFill>
            </a:endParaRPr>
          </a:p>
        </p:txBody>
      </p:sp>
    </p:spTree>
    <p:extLst>
      <p:ext uri="{BB962C8B-B14F-4D97-AF65-F5344CB8AC3E}">
        <p14:creationId xmlns:p14="http://schemas.microsoft.com/office/powerpoint/2010/main" val="33261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CD66D9-E654-4DF7-4D57-4D4A251EB289}"/>
            </a:ext>
          </a:extLst>
        </p:cNvPr>
        <p:cNvGrpSpPr/>
        <p:nvPr/>
      </p:nvGrpSpPr>
      <p:grpSpPr>
        <a:xfrm>
          <a:off x="0" y="0"/>
          <a:ext cx="0" cy="0"/>
          <a:chOff x="0" y="0"/>
          <a:chExt cx="0" cy="0"/>
        </a:xfrm>
      </p:grpSpPr>
      <p:graphicFrame>
        <p:nvGraphicFramePr>
          <p:cNvPr id="44" name="Γράφημα 43">
            <a:extLst>
              <a:ext uri="{FF2B5EF4-FFF2-40B4-BE49-F238E27FC236}">
                <a16:creationId xmlns:a16="http://schemas.microsoft.com/office/drawing/2014/main" xmlns="" id="{9BAB75E7-641D-F6E7-AA09-9FE7114632AC}"/>
              </a:ext>
            </a:extLst>
          </p:cNvPr>
          <p:cNvGraphicFramePr/>
          <p:nvPr>
            <p:extLst>
              <p:ext uri="{D42A27DB-BD31-4B8C-83A1-F6EECF244321}">
                <p14:modId xmlns:p14="http://schemas.microsoft.com/office/powerpoint/2010/main" val="80989609"/>
              </p:ext>
            </p:extLst>
          </p:nvPr>
        </p:nvGraphicFramePr>
        <p:xfrm>
          <a:off x="2074012" y="778172"/>
          <a:ext cx="9027665" cy="546337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xmlns="" id="{15CB6E77-62F4-A3F1-1079-54F1B6416405}"/>
              </a:ext>
            </a:extLst>
          </p:cNvPr>
          <p:cNvSpPr txBox="1"/>
          <p:nvPr/>
        </p:nvSpPr>
        <p:spPr>
          <a:xfrm>
            <a:off x="2530800" y="197878"/>
            <a:ext cx="8230929" cy="400110"/>
          </a:xfrm>
          <a:prstGeom prst="rect">
            <a:avLst/>
          </a:prstGeom>
          <a:noFill/>
        </p:spPr>
        <p:txBody>
          <a:bodyPr wrap="square" rtlCol="0">
            <a:spAutoFit/>
          </a:bodyPr>
          <a:lstStyle/>
          <a:p>
            <a:pPr algn="ctr"/>
            <a:r>
              <a:rPr lang="el-GR" sz="2000" dirty="0" err="1">
                <a:solidFill>
                  <a:srgbClr val="412F32"/>
                </a:solidFill>
                <a:latin typeface="+mj-lt"/>
              </a:rPr>
              <a:t>Ερ</a:t>
            </a:r>
            <a:r>
              <a:rPr lang="el-GR" sz="2000" dirty="0">
                <a:solidFill>
                  <a:srgbClr val="412F32"/>
                </a:solidFill>
                <a:latin typeface="+mj-lt"/>
              </a:rPr>
              <a:t>. Ειδικότερα πόσο ικανοποιημένοι μείνατε από τα ακόλουθα; </a:t>
            </a:r>
          </a:p>
        </p:txBody>
      </p:sp>
      <p:sp>
        <p:nvSpPr>
          <p:cNvPr id="31" name="TextBox 30">
            <a:extLst>
              <a:ext uri="{FF2B5EF4-FFF2-40B4-BE49-F238E27FC236}">
                <a16:creationId xmlns:a16="http://schemas.microsoft.com/office/drawing/2014/main" xmlns="" id="{14F79CA1-0E99-0D3E-659C-90872F4DD3C6}"/>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33" name="Picture 2">
            <a:extLst>
              <a:ext uri="{FF2B5EF4-FFF2-40B4-BE49-F238E27FC236}">
                <a16:creationId xmlns:a16="http://schemas.microsoft.com/office/drawing/2014/main" xmlns="" id="{89CB0987-919C-48E4-4CE8-30A630B0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6A776BA4-FF4A-2A9F-3B9B-65CE311D9AF6}"/>
              </a:ext>
            </a:extLst>
          </p:cNvPr>
          <p:cNvSpPr txBox="1"/>
          <p:nvPr/>
        </p:nvSpPr>
        <p:spPr>
          <a:xfrm>
            <a:off x="10900508" y="1431315"/>
            <a:ext cx="51809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5B9BD5"/>
                </a:solidFill>
                <a:effectLst/>
                <a:uLnTx/>
                <a:uFillTx/>
                <a:latin typeface="+mj-lt"/>
              </a:rPr>
              <a:t>top2box</a:t>
            </a:r>
            <a:endParaRPr kumimoji="0" lang="el-GR" sz="800" b="0" i="1" u="none" strike="noStrike" kern="1200" cap="none" spc="0" normalizeH="0" baseline="0" noProof="0" dirty="0">
              <a:ln>
                <a:noFill/>
              </a:ln>
              <a:solidFill>
                <a:srgbClr val="5B9BD5"/>
              </a:solidFill>
              <a:effectLst/>
              <a:uLnTx/>
              <a:uFillTx/>
              <a:latin typeface="+mj-lt"/>
            </a:endParaRPr>
          </a:p>
        </p:txBody>
      </p:sp>
      <p:sp>
        <p:nvSpPr>
          <p:cNvPr id="45" name="Έλλειψη 16">
            <a:extLst>
              <a:ext uri="{FF2B5EF4-FFF2-40B4-BE49-F238E27FC236}">
                <a16:creationId xmlns:a16="http://schemas.microsoft.com/office/drawing/2014/main" xmlns="" id="{C6B2B5A5-1160-5064-3C05-88ACCE0D02FF}"/>
              </a:ext>
            </a:extLst>
          </p:cNvPr>
          <p:cNvSpPr/>
          <p:nvPr/>
        </p:nvSpPr>
        <p:spPr>
          <a:xfrm>
            <a:off x="10889553" y="1721928"/>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78</a:t>
            </a:r>
            <a:r>
              <a:rPr lang="en-US" sz="1200" dirty="0">
                <a:latin typeface="+mj-lt"/>
              </a:rPr>
              <a:t>%</a:t>
            </a:r>
            <a:endParaRPr lang="el-GR" sz="1200" dirty="0">
              <a:latin typeface="+mj-lt"/>
            </a:endParaRPr>
          </a:p>
        </p:txBody>
      </p:sp>
      <p:sp>
        <p:nvSpPr>
          <p:cNvPr id="46" name="Έλλειψη 16">
            <a:extLst>
              <a:ext uri="{FF2B5EF4-FFF2-40B4-BE49-F238E27FC236}">
                <a16:creationId xmlns:a16="http://schemas.microsoft.com/office/drawing/2014/main" xmlns="" id="{CBEB29FC-7E0D-8669-5501-8CD2C1BD7E63}"/>
              </a:ext>
            </a:extLst>
          </p:cNvPr>
          <p:cNvSpPr/>
          <p:nvPr/>
        </p:nvSpPr>
        <p:spPr>
          <a:xfrm>
            <a:off x="10889553" y="2814989"/>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77</a:t>
            </a:r>
            <a:r>
              <a:rPr lang="en-US" sz="1200" dirty="0">
                <a:latin typeface="+mj-lt"/>
              </a:rPr>
              <a:t>%</a:t>
            </a:r>
            <a:endParaRPr lang="el-GR" sz="1200" dirty="0">
              <a:latin typeface="+mj-lt"/>
            </a:endParaRPr>
          </a:p>
        </p:txBody>
      </p:sp>
      <p:sp>
        <p:nvSpPr>
          <p:cNvPr id="47" name="Έλλειψη 16">
            <a:extLst>
              <a:ext uri="{FF2B5EF4-FFF2-40B4-BE49-F238E27FC236}">
                <a16:creationId xmlns:a16="http://schemas.microsoft.com/office/drawing/2014/main" xmlns="" id="{F1567043-C942-24EF-F435-4E175B2446A1}"/>
              </a:ext>
            </a:extLst>
          </p:cNvPr>
          <p:cNvSpPr/>
          <p:nvPr/>
        </p:nvSpPr>
        <p:spPr>
          <a:xfrm>
            <a:off x="10889553" y="3908050"/>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6</a:t>
            </a:r>
            <a:r>
              <a:rPr lang="en-US" sz="1200" dirty="0">
                <a:latin typeface="+mj-lt"/>
              </a:rPr>
              <a:t>8%</a:t>
            </a:r>
            <a:endParaRPr lang="el-GR" sz="1200" dirty="0">
              <a:latin typeface="+mj-lt"/>
            </a:endParaRPr>
          </a:p>
        </p:txBody>
      </p:sp>
      <p:sp>
        <p:nvSpPr>
          <p:cNvPr id="48" name="Έλλειψη 16">
            <a:extLst>
              <a:ext uri="{FF2B5EF4-FFF2-40B4-BE49-F238E27FC236}">
                <a16:creationId xmlns:a16="http://schemas.microsoft.com/office/drawing/2014/main" xmlns="" id="{23160F5F-AB9B-6D2B-4F80-5E504B7D5FF1}"/>
              </a:ext>
            </a:extLst>
          </p:cNvPr>
          <p:cNvSpPr/>
          <p:nvPr/>
        </p:nvSpPr>
        <p:spPr>
          <a:xfrm>
            <a:off x="10889553" y="4991586"/>
            <a:ext cx="540000" cy="540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200" dirty="0">
                <a:latin typeface="+mj-lt"/>
              </a:rPr>
              <a:t>66</a:t>
            </a:r>
            <a:r>
              <a:rPr lang="en-US" sz="1200" dirty="0">
                <a:latin typeface="+mj-lt"/>
              </a:rPr>
              <a:t>%</a:t>
            </a:r>
            <a:endParaRPr lang="el-GR" sz="1200" dirty="0">
              <a:latin typeface="+mj-lt"/>
            </a:endParaRPr>
          </a:p>
        </p:txBody>
      </p:sp>
      <p:grpSp>
        <p:nvGrpSpPr>
          <p:cNvPr id="2" name="Ομάδα 1">
            <a:extLst>
              <a:ext uri="{FF2B5EF4-FFF2-40B4-BE49-F238E27FC236}">
                <a16:creationId xmlns:a16="http://schemas.microsoft.com/office/drawing/2014/main" xmlns="" id="{F89A6958-1C91-FF5B-8DAA-A3F00614E2B8}"/>
              </a:ext>
            </a:extLst>
          </p:cNvPr>
          <p:cNvGrpSpPr/>
          <p:nvPr/>
        </p:nvGrpSpPr>
        <p:grpSpPr>
          <a:xfrm>
            <a:off x="80773" y="72771"/>
            <a:ext cx="1176528" cy="6709029"/>
            <a:chOff x="80773" y="72771"/>
            <a:chExt cx="1176528" cy="6709029"/>
          </a:xfrm>
        </p:grpSpPr>
        <p:sp>
          <p:nvSpPr>
            <p:cNvPr id="4" name="Στρογγυλεμένο ορθογώνιο 10">
              <a:extLst>
                <a:ext uri="{FF2B5EF4-FFF2-40B4-BE49-F238E27FC236}">
                  <a16:creationId xmlns:a16="http://schemas.microsoft.com/office/drawing/2014/main" xmlns="" id="{18A08F7D-905D-C3BA-5A6F-193386F12607}"/>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xmlns="" id="{DFB6E094-452A-5852-93A1-669F9D7FC41D}"/>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B982A9A2-26F1-F3F5-5082-76DE41BC5C0B}"/>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8" name="Ορθογώνιο 7">
                <a:extLst>
                  <a:ext uri="{FF2B5EF4-FFF2-40B4-BE49-F238E27FC236}">
                    <a16:creationId xmlns:a16="http://schemas.microsoft.com/office/drawing/2014/main" xmlns="" id="{B79396EA-B094-A33F-4A6E-078CEE6DF5FB}"/>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Στάσεις &amp; απόψεις γονέων και νέων για τα Κέντρα Ξένων Γλωσσών</a:t>
                </a:r>
              </a:p>
            </p:txBody>
          </p:sp>
        </p:grpSp>
        <p:pic>
          <p:nvPicPr>
            <p:cNvPr id="6" name="Picture 9" descr="C:\Users\pol\Pictures\Εικόνες ΚΑΝΕΠ\ΚΑΝΕΠ (Σήμα).png">
              <a:extLst>
                <a:ext uri="{FF2B5EF4-FFF2-40B4-BE49-F238E27FC236}">
                  <a16:creationId xmlns:a16="http://schemas.microsoft.com/office/drawing/2014/main" xmlns="" id="{F777DD84-E977-91BD-D1AF-5A2B8164FB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9" name="Θέση αριθμού διαφάνειας 3">
            <a:extLst>
              <a:ext uri="{FF2B5EF4-FFF2-40B4-BE49-F238E27FC236}">
                <a16:creationId xmlns:a16="http://schemas.microsoft.com/office/drawing/2014/main" xmlns="" id="{13093D82-EA92-66A0-AAA2-787C67CB7D99}"/>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42</a:t>
            </a:fld>
            <a:endParaRPr lang="el-GR" sz="2000" dirty="0">
              <a:solidFill>
                <a:srgbClr val="704748"/>
              </a:solidFill>
            </a:endParaRPr>
          </a:p>
        </p:txBody>
      </p:sp>
    </p:spTree>
    <p:extLst>
      <p:ext uri="{BB962C8B-B14F-4D97-AF65-F5344CB8AC3E}">
        <p14:creationId xmlns:p14="http://schemas.microsoft.com/office/powerpoint/2010/main" val="244096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C9B5B8"/>
            </a:gs>
            <a:gs pos="0">
              <a:schemeClr val="bg1"/>
            </a:gs>
            <a:gs pos="19000">
              <a:srgbClr val="F1ECE7"/>
            </a:gs>
          </a:gsLst>
          <a:path path="circle">
            <a:fillToRect l="100000" t="100000"/>
          </a:path>
          <a:tileRect r="-100000" b="-100000"/>
        </a:gradFill>
        <a:effectLst/>
      </p:bgPr>
    </p:bg>
    <p:spTree>
      <p:nvGrpSpPr>
        <p:cNvPr id="1" name="">
          <a:extLst>
            <a:ext uri="{FF2B5EF4-FFF2-40B4-BE49-F238E27FC236}">
              <a16:creationId xmlns:a16="http://schemas.microsoft.com/office/drawing/2014/main" xmlns="" id="{401A14A9-D2BD-F725-1EFF-6E8F3834FD56}"/>
            </a:ext>
          </a:extLst>
        </p:cNvPr>
        <p:cNvGrpSpPr/>
        <p:nvPr/>
      </p:nvGrpSpPr>
      <p:grpSpPr>
        <a:xfrm>
          <a:off x="0" y="0"/>
          <a:ext cx="0" cy="0"/>
          <a:chOff x="0" y="0"/>
          <a:chExt cx="0" cy="0"/>
        </a:xfrm>
      </p:grpSpPr>
      <p:grpSp>
        <p:nvGrpSpPr>
          <p:cNvPr id="33" name="Ομάδα 32">
            <a:extLst>
              <a:ext uri="{FF2B5EF4-FFF2-40B4-BE49-F238E27FC236}">
                <a16:creationId xmlns:a16="http://schemas.microsoft.com/office/drawing/2014/main" xmlns="" id="{9342CEF9-7C44-F252-171E-8A2D02DD5F74}"/>
              </a:ext>
            </a:extLst>
          </p:cNvPr>
          <p:cNvGrpSpPr/>
          <p:nvPr/>
        </p:nvGrpSpPr>
        <p:grpSpPr>
          <a:xfrm>
            <a:off x="229097" y="923265"/>
            <a:ext cx="613162" cy="5749755"/>
            <a:chOff x="264825" y="1554402"/>
            <a:chExt cx="613162" cy="5176428"/>
          </a:xfrm>
        </p:grpSpPr>
        <p:sp>
          <p:nvSpPr>
            <p:cNvPr id="35" name="Ορθογώνιο 34">
              <a:extLst>
                <a:ext uri="{FF2B5EF4-FFF2-40B4-BE49-F238E27FC236}">
                  <a16:creationId xmlns:a16="http://schemas.microsoft.com/office/drawing/2014/main" xmlns="" id="{1B5022D3-D7AD-AB39-7D42-47A36B2D3AE3}"/>
                </a:ext>
              </a:extLst>
            </p:cNvPr>
            <p:cNvSpPr/>
            <p:nvPr/>
          </p:nvSpPr>
          <p:spPr>
            <a:xfrm rot="16200000">
              <a:off x="-2157959" y="3977186"/>
              <a:ext cx="5176427" cy="330860"/>
            </a:xfrm>
            <a:prstGeom prst="rect">
              <a:avLst/>
            </a:prstGeom>
            <a:noFill/>
            <a:ln>
              <a:noFill/>
            </a:ln>
          </p:spPr>
          <p:txBody>
            <a:bodyPr wrap="square">
              <a:spAutoFit/>
            </a:bodyPr>
            <a:lstStyle/>
            <a:p>
              <a:r>
                <a:rPr lang="el-GR" sz="1550" dirty="0">
                  <a:solidFill>
                    <a:srgbClr val="9E7A7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solidFill>
                  <a:srgbClr val="9E7A7F"/>
                </a:solidFill>
                <a:latin typeface="+mj-lt"/>
              </a:endParaRPr>
            </a:p>
          </p:txBody>
        </p:sp>
        <p:sp>
          <p:nvSpPr>
            <p:cNvPr id="36" name="Ορθογώνιο 35">
              <a:extLst>
                <a:ext uri="{FF2B5EF4-FFF2-40B4-BE49-F238E27FC236}">
                  <a16:creationId xmlns:a16="http://schemas.microsoft.com/office/drawing/2014/main" xmlns="" id="{0DD0DF9D-BEE8-0B8B-906E-F310A9799C7F}"/>
                </a:ext>
              </a:extLst>
            </p:cNvPr>
            <p:cNvSpPr/>
            <p:nvPr/>
          </p:nvSpPr>
          <p:spPr>
            <a:xfrm rot="16200000">
              <a:off x="-1894893" y="3957951"/>
              <a:ext cx="5176427" cy="369332"/>
            </a:xfrm>
            <a:prstGeom prst="rect">
              <a:avLst/>
            </a:prstGeom>
          </p:spPr>
          <p:txBody>
            <a:bodyPr wrap="square">
              <a:spAutoFit/>
            </a:bodyPr>
            <a:lstStyle/>
            <a:p>
              <a:r>
                <a:rPr lang="el-GR" spc="-90" dirty="0">
                  <a:ln w="1270">
                    <a:noFill/>
                  </a:ln>
                  <a:solidFill>
                    <a:srgbClr val="9E7A7F"/>
                  </a:solid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34" name="Picture 9" descr="C:\Users\pol\Pictures\Εικόνες ΚΑΝΕΠ\ΚΑΝΕΠ (Σήμα).png">
            <a:extLst>
              <a:ext uri="{FF2B5EF4-FFF2-40B4-BE49-F238E27FC236}">
                <a16:creationId xmlns:a16="http://schemas.microsoft.com/office/drawing/2014/main" xmlns="" id="{DC827E28-6CBC-E66E-BF82-CBC157F9AB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3141" y="5807976"/>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E9F5695F-2D1E-1A45-F0DA-45D7C54BE9F9}"/>
              </a:ext>
            </a:extLst>
          </p:cNvPr>
          <p:cNvSpPr txBox="1"/>
          <p:nvPr/>
        </p:nvSpPr>
        <p:spPr>
          <a:xfrm>
            <a:off x="3898761" y="2043817"/>
            <a:ext cx="7515195" cy="1754326"/>
          </a:xfrm>
          <a:prstGeom prst="rect">
            <a:avLst/>
          </a:prstGeom>
          <a:noFill/>
        </p:spPr>
        <p:txBody>
          <a:bodyPr wrap="square" rtlCol="0">
            <a:spAutoFit/>
          </a:bodyPr>
          <a:lstStyle/>
          <a:p>
            <a:r>
              <a:rPr lang="el-GR" sz="3600" b="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rPr>
              <a:t>Απόψεις εκπαιδευτικών εργαζομένων στα Κέντρα Ξένων Γλωσσών</a:t>
            </a:r>
            <a:endParaRPr lang="el-GR" sz="2000" b="1" i="1" dirty="0">
              <a:solidFill>
                <a:srgbClr val="A6435C"/>
              </a:solidFill>
              <a:latin typeface="Corbel" panose="020B0503020204020204" pitchFamily="34" charset="0"/>
              <a:ea typeface="Cascadia Code SemiBold" panose="020B0609020000020004" pitchFamily="49" charset="0"/>
              <a:cs typeface="Cascadia Code SemiBold" panose="020B0609020000020004" pitchFamily="49" charset="0"/>
            </a:endParaRPr>
          </a:p>
        </p:txBody>
      </p:sp>
      <p:sp>
        <p:nvSpPr>
          <p:cNvPr id="2" name="Έλλειψη 1">
            <a:extLst>
              <a:ext uri="{FF2B5EF4-FFF2-40B4-BE49-F238E27FC236}">
                <a16:creationId xmlns:a16="http://schemas.microsoft.com/office/drawing/2014/main" xmlns="" id="{DEB002C0-8BC2-977F-2CAF-0DA3C3AAE47E}"/>
              </a:ext>
            </a:extLst>
          </p:cNvPr>
          <p:cNvSpPr/>
          <p:nvPr/>
        </p:nvSpPr>
        <p:spPr>
          <a:xfrm>
            <a:off x="1420851" y="1900014"/>
            <a:ext cx="2041934" cy="2041934"/>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a:extLst>
              <a:ext uri="{FF2B5EF4-FFF2-40B4-BE49-F238E27FC236}">
                <a16:creationId xmlns:a16="http://schemas.microsoft.com/office/drawing/2014/main" xmlns="" id="{92B30A47-EEF0-CC4E-19A5-299423D8BA69}"/>
              </a:ext>
            </a:extLst>
          </p:cNvPr>
          <p:cNvCxnSpPr/>
          <p:nvPr/>
        </p:nvCxnSpPr>
        <p:spPr>
          <a:xfrm>
            <a:off x="2441818" y="4180114"/>
            <a:ext cx="0" cy="2677886"/>
          </a:xfrm>
          <a:prstGeom prst="line">
            <a:avLst/>
          </a:prstGeom>
          <a:ln>
            <a:solidFill>
              <a:srgbClr val="A6435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D669EC23-CEA0-F25F-A77B-EC76F26FEF33}"/>
              </a:ext>
            </a:extLst>
          </p:cNvPr>
          <p:cNvSpPr txBox="1"/>
          <p:nvPr/>
        </p:nvSpPr>
        <p:spPr>
          <a:xfrm>
            <a:off x="3898762" y="3924584"/>
            <a:ext cx="7234814" cy="1862048"/>
          </a:xfrm>
          <a:prstGeom prst="rect">
            <a:avLst/>
          </a:prstGeom>
          <a:noFill/>
        </p:spPr>
        <p:txBody>
          <a:bodyPr wrap="square" rtlCol="0">
            <a:spAutoFit/>
          </a:bodyPr>
          <a:lstStyle/>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Ποια είναι η επαγγελματική πραγματικότητα των εκπαιδευτικών που εργάζονται στα Κέντρα Ξένων Γλωσσών; Πώς αξιολογούν την ποιότητα της παρεχόμενης εκπαίδευσης και ποιες προκλήσεις αντιμετωπίζουν σε εργασιακό επίπεδο; Ποιος ρόλος αναγνωρίζεται στα ΚΞΓ από τους ίδιους, τους γονείς και τους φορείς εκπροσώπησης;</a:t>
            </a:r>
          </a:p>
          <a:p>
            <a:pPr>
              <a:spcAft>
                <a:spcPts val="1200"/>
              </a:spcAft>
            </a:pPr>
            <a:r>
              <a:rPr lang="el-GR" sz="1500" dirty="0">
                <a:solidFill>
                  <a:srgbClr val="412F32"/>
                </a:solidFill>
                <a:latin typeface="+mj-lt"/>
                <a:ea typeface="Cascadia Code SemiBold" panose="020B0609020000020004" pitchFamily="49" charset="0"/>
                <a:cs typeface="Cascadia Code SemiBold" panose="020B0609020000020004" pitchFamily="49" charset="0"/>
              </a:rPr>
              <a:t>Η παρούσα ενότητα παρουσιάζει ευρήματα ποιοτικής έρευνας της </a:t>
            </a:r>
            <a:r>
              <a:rPr lang="el-GR" sz="1500" dirty="0" err="1">
                <a:solidFill>
                  <a:srgbClr val="412F32"/>
                </a:solidFill>
                <a:latin typeface="+mj-lt"/>
                <a:ea typeface="Cascadia Code SemiBold" panose="020B0609020000020004" pitchFamily="49" charset="0"/>
                <a:cs typeface="Cascadia Code SemiBold" panose="020B0609020000020004" pitchFamily="49" charset="0"/>
              </a:rPr>
              <a:t>Metron</a:t>
            </a:r>
            <a:r>
              <a:rPr lang="el-GR" sz="1500" dirty="0">
                <a:solidFill>
                  <a:srgbClr val="412F32"/>
                </a:solidFill>
                <a:latin typeface="+mj-lt"/>
                <a:ea typeface="Cascadia Code SemiBold" panose="020B0609020000020004" pitchFamily="49" charset="0"/>
                <a:cs typeface="Cascadia Code SemiBold" panose="020B0609020000020004" pitchFamily="49" charset="0"/>
              </a:rPr>
              <a:t> </a:t>
            </a:r>
            <a:r>
              <a:rPr lang="el-GR" sz="1500" dirty="0" err="1">
                <a:solidFill>
                  <a:srgbClr val="412F32"/>
                </a:solidFill>
                <a:latin typeface="+mj-lt"/>
                <a:ea typeface="Cascadia Code SemiBold" panose="020B0609020000020004" pitchFamily="49" charset="0"/>
                <a:cs typeface="Cascadia Code SemiBold" panose="020B0609020000020004" pitchFamily="49" charset="0"/>
              </a:rPr>
              <a:t>Analysis</a:t>
            </a:r>
            <a:r>
              <a:rPr lang="el-GR" sz="1500" dirty="0">
                <a:solidFill>
                  <a:srgbClr val="412F32"/>
                </a:solidFill>
                <a:latin typeface="+mj-lt"/>
                <a:ea typeface="Cascadia Code SemiBold" panose="020B0609020000020004" pitchFamily="49" charset="0"/>
                <a:cs typeface="Cascadia Code SemiBold" panose="020B0609020000020004" pitchFamily="49" charset="0"/>
              </a:rPr>
              <a:t> που φωτίζουν τις κοινωνικές, παιδαγωγικές και εργασιακές όψεις του θεσμού των Κέντρων Ξένων Γλωσσών στην Ελλάδα.</a:t>
            </a:r>
            <a:endParaRPr lang="el-GR" sz="1500" i="1" dirty="0">
              <a:solidFill>
                <a:srgbClr val="412F32"/>
              </a:solidFill>
              <a:latin typeface="+mj-lt"/>
              <a:ea typeface="Cascadia Code SemiBold" panose="020B0609020000020004" pitchFamily="49" charset="0"/>
              <a:cs typeface="Cascadia Code SemiBold" panose="020B0609020000020004" pitchFamily="49" charset="0"/>
            </a:endParaRPr>
          </a:p>
        </p:txBody>
      </p:sp>
      <p:sp>
        <p:nvSpPr>
          <p:cNvPr id="18" name="TextBox 17">
            <a:extLst>
              <a:ext uri="{FF2B5EF4-FFF2-40B4-BE49-F238E27FC236}">
                <a16:creationId xmlns:a16="http://schemas.microsoft.com/office/drawing/2014/main" xmlns="" id="{3712AAC9-D75D-5A52-8A53-6850396C9402}"/>
              </a:ext>
            </a:extLst>
          </p:cNvPr>
          <p:cNvSpPr txBox="1"/>
          <p:nvPr/>
        </p:nvSpPr>
        <p:spPr>
          <a:xfrm>
            <a:off x="2469890" y="2351622"/>
            <a:ext cx="1575917" cy="1200329"/>
          </a:xfrm>
          <a:prstGeom prst="rect">
            <a:avLst/>
          </a:prstGeom>
          <a:noFill/>
        </p:spPr>
        <p:txBody>
          <a:bodyPr wrap="square" rtlCol="0">
            <a:spAutoFit/>
          </a:bodyPr>
          <a:lstStyle/>
          <a:p>
            <a:pPr algn="ctr"/>
            <a:r>
              <a:rPr lang="en-US" sz="7200" dirty="0">
                <a:solidFill>
                  <a:srgbClr val="EFE9EA"/>
                </a:solidFill>
                <a:latin typeface="Arial Rounded MT Bold" panose="020F0704030504030204" pitchFamily="34" charset="0"/>
              </a:rPr>
              <a:t>0</a:t>
            </a:r>
            <a:r>
              <a:rPr lang="el-GR" sz="7200" dirty="0">
                <a:solidFill>
                  <a:srgbClr val="EFE9EA"/>
                </a:solidFill>
                <a:latin typeface="Arial Rounded MT Bold" panose="020F0704030504030204" pitchFamily="34" charset="0"/>
              </a:rPr>
              <a:t>5</a:t>
            </a:r>
            <a:endParaRPr lang="el-GR" sz="4800" i="1" dirty="0">
              <a:solidFill>
                <a:srgbClr val="EFE9EA"/>
              </a:solidFill>
              <a:latin typeface="Arial Black" panose="020B0A04020102020204" pitchFamily="34" charset="0"/>
            </a:endParaRPr>
          </a:p>
        </p:txBody>
      </p:sp>
    </p:spTree>
    <p:extLst>
      <p:ext uri="{BB962C8B-B14F-4D97-AF65-F5344CB8AC3E}">
        <p14:creationId xmlns:p14="http://schemas.microsoft.com/office/powerpoint/2010/main" val="1356211446"/>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82511C-12D1-8F91-AAC0-11EAEE4E226C}"/>
            </a:ext>
          </a:extLst>
        </p:cNvPr>
        <p:cNvGrpSpPr/>
        <p:nvPr/>
      </p:nvGrpSpPr>
      <p:grpSpPr>
        <a:xfrm>
          <a:off x="0" y="0"/>
          <a:ext cx="0" cy="0"/>
          <a:chOff x="0" y="0"/>
          <a:chExt cx="0" cy="0"/>
        </a:xfrm>
      </p:grpSpPr>
      <p:grpSp>
        <p:nvGrpSpPr>
          <p:cNvPr id="11" name="Ομάδα 10">
            <a:extLst>
              <a:ext uri="{FF2B5EF4-FFF2-40B4-BE49-F238E27FC236}">
                <a16:creationId xmlns:a16="http://schemas.microsoft.com/office/drawing/2014/main" xmlns="" id="{A42DA447-D24D-D3E6-E462-E061F56E78B3}"/>
              </a:ext>
            </a:extLst>
          </p:cNvPr>
          <p:cNvGrpSpPr/>
          <p:nvPr/>
        </p:nvGrpSpPr>
        <p:grpSpPr>
          <a:xfrm>
            <a:off x="80773" y="72771"/>
            <a:ext cx="1176528" cy="6709029"/>
            <a:chOff x="80773" y="72771"/>
            <a:chExt cx="1176528" cy="6709029"/>
          </a:xfrm>
        </p:grpSpPr>
        <p:sp>
          <p:nvSpPr>
            <p:cNvPr id="17" name="Στρογγυλεμένο ορθογώνιο 10">
              <a:extLst>
                <a:ext uri="{FF2B5EF4-FFF2-40B4-BE49-F238E27FC236}">
                  <a16:creationId xmlns:a16="http://schemas.microsoft.com/office/drawing/2014/main" xmlns="" id="{A006D836-A9FF-F6BB-F8D4-A3BDE02FCC37}"/>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8" name="Ομάδα 17">
              <a:extLst>
                <a:ext uri="{FF2B5EF4-FFF2-40B4-BE49-F238E27FC236}">
                  <a16:creationId xmlns:a16="http://schemas.microsoft.com/office/drawing/2014/main" xmlns="" id="{7388DBD1-F5E6-7054-BE0B-8ADB780BB6D6}"/>
                </a:ext>
              </a:extLst>
            </p:cNvPr>
            <p:cNvGrpSpPr/>
            <p:nvPr/>
          </p:nvGrpSpPr>
          <p:grpSpPr>
            <a:xfrm>
              <a:off x="356686" y="981076"/>
              <a:ext cx="613162" cy="5749755"/>
              <a:chOff x="264825" y="1554402"/>
              <a:chExt cx="613162" cy="5176428"/>
            </a:xfrm>
          </p:grpSpPr>
          <p:sp>
            <p:nvSpPr>
              <p:cNvPr id="21" name="Ορθογώνιο 20">
                <a:extLst>
                  <a:ext uri="{FF2B5EF4-FFF2-40B4-BE49-F238E27FC236}">
                    <a16:creationId xmlns:a16="http://schemas.microsoft.com/office/drawing/2014/main" xmlns="" id="{8742D34C-7490-91A0-1F37-9218A80AFED3}"/>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25" name="Ορθογώνιο 24">
                <a:extLst>
                  <a:ext uri="{FF2B5EF4-FFF2-40B4-BE49-F238E27FC236}">
                    <a16:creationId xmlns:a16="http://schemas.microsoft.com/office/drawing/2014/main" xmlns="" id="{FB6C6A05-BECA-86CD-B542-FD2EA329C838}"/>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20" name="Picture 9" descr="C:\Users\pol\Pictures\Εικόνες ΚΑΝΕΠ\ΚΑΝΕΠ (Σήμα).png">
              <a:extLst>
                <a:ext uri="{FF2B5EF4-FFF2-40B4-BE49-F238E27FC236}">
                  <a16:creationId xmlns:a16="http://schemas.microsoft.com/office/drawing/2014/main" xmlns="" id="{6B62456C-CB6E-B836-15C5-B083BDE269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26" name="TextBox 25">
            <a:extLst>
              <a:ext uri="{FF2B5EF4-FFF2-40B4-BE49-F238E27FC236}">
                <a16:creationId xmlns:a16="http://schemas.microsoft.com/office/drawing/2014/main" xmlns="" id="{64725BED-CA86-C283-28B6-E85956BEC183}"/>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sp>
        <p:nvSpPr>
          <p:cNvPr id="27" name="TextBox 26">
            <a:extLst>
              <a:ext uri="{FF2B5EF4-FFF2-40B4-BE49-F238E27FC236}">
                <a16:creationId xmlns:a16="http://schemas.microsoft.com/office/drawing/2014/main" xmlns="" id="{226FCBC9-E488-68AE-A0E0-7BAB90D7829B}"/>
              </a:ext>
            </a:extLst>
          </p:cNvPr>
          <p:cNvSpPr txBox="1"/>
          <p:nvPr/>
        </p:nvSpPr>
        <p:spPr>
          <a:xfrm>
            <a:off x="2529219" y="197878"/>
            <a:ext cx="8230929" cy="400110"/>
          </a:xfrm>
          <a:prstGeom prst="rect">
            <a:avLst/>
          </a:prstGeom>
          <a:noFill/>
        </p:spPr>
        <p:txBody>
          <a:bodyPr wrap="square" rtlCol="0">
            <a:spAutoFit/>
          </a:bodyPr>
          <a:lstStyle/>
          <a:p>
            <a:pPr algn="ctr"/>
            <a:r>
              <a:rPr lang="el-GR" sz="2000" dirty="0">
                <a:solidFill>
                  <a:srgbClr val="412F32"/>
                </a:solidFill>
                <a:latin typeface="+mj-lt"/>
              </a:rPr>
              <a:t>Ταυτότητα ποιοτικών ερευνών</a:t>
            </a:r>
            <a:endParaRPr lang="el-GR" sz="1300" dirty="0">
              <a:solidFill>
                <a:srgbClr val="412F32"/>
              </a:solidFill>
              <a:latin typeface="+mj-lt"/>
            </a:endParaRPr>
          </a:p>
        </p:txBody>
      </p:sp>
      <p:pic>
        <p:nvPicPr>
          <p:cNvPr id="30" name="Picture 2">
            <a:extLst>
              <a:ext uri="{FF2B5EF4-FFF2-40B4-BE49-F238E27FC236}">
                <a16:creationId xmlns:a16="http://schemas.microsoft.com/office/drawing/2014/main" xmlns="" id="{CB98F908-1CFD-DE6D-A3FD-D4D32EA1C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9">
            <a:extLst>
              <a:ext uri="{FF2B5EF4-FFF2-40B4-BE49-F238E27FC236}">
                <a16:creationId xmlns:a16="http://schemas.microsoft.com/office/drawing/2014/main" xmlns="" id="{57B7412A-44EB-A27B-07E9-251764271F0D}"/>
              </a:ext>
            </a:extLst>
          </p:cNvPr>
          <p:cNvSpPr>
            <a:spLocks noChangeArrowheads="1"/>
          </p:cNvSpPr>
          <p:nvPr/>
        </p:nvSpPr>
        <p:spPr bwMode="auto">
          <a:xfrm>
            <a:off x="2435837" y="5667396"/>
            <a:ext cx="9040746" cy="430887"/>
          </a:xfrm>
          <a:prstGeom prst="rect">
            <a:avLst/>
          </a:prstGeom>
          <a:solidFill>
            <a:srgbClr val="571009">
              <a:alpha val="3922"/>
            </a:srgbClr>
          </a:solidFill>
        </p:spPr>
        <p:txBody>
          <a:bodyPr wrap="square" rtlCol="0">
            <a:spAutoFit/>
          </a:bodyPr>
          <a:lstStyle/>
          <a:p>
            <a:r>
              <a:rPr lang="en-US" sz="1100" dirty="0">
                <a:solidFill>
                  <a:srgbClr val="5F5D6A"/>
                </a:solidFill>
                <a:latin typeface="+mj-lt"/>
                <a:ea typeface="Yu Gothic UI Light" panose="020B0300000000000000" pitchFamily="34" charset="-128"/>
              </a:rPr>
              <a:t>(*)</a:t>
            </a:r>
            <a:r>
              <a:rPr lang="el-GR" sz="1100" dirty="0">
                <a:solidFill>
                  <a:srgbClr val="5F5D6A"/>
                </a:solidFill>
                <a:latin typeface="+mj-lt"/>
                <a:ea typeface="Yu Gothic UI Light" panose="020B0300000000000000" pitchFamily="34" charset="-128"/>
              </a:rPr>
              <a:t> Η </a:t>
            </a:r>
            <a:r>
              <a:rPr lang="en-US" sz="1100" dirty="0" err="1">
                <a:solidFill>
                  <a:srgbClr val="5F5D6A"/>
                </a:solidFill>
                <a:latin typeface="+mj-lt"/>
                <a:ea typeface="Yu Gothic UI Light" panose="020B0300000000000000" pitchFamily="34" charset="-128"/>
              </a:rPr>
              <a:t>Metron</a:t>
            </a:r>
            <a:r>
              <a:rPr lang="en-US" sz="1100" dirty="0">
                <a:solidFill>
                  <a:srgbClr val="5F5D6A"/>
                </a:solidFill>
                <a:latin typeface="+mj-lt"/>
                <a:ea typeface="Yu Gothic UI Light" panose="020B0300000000000000" pitchFamily="34" charset="-128"/>
              </a:rPr>
              <a:t> Analysis </a:t>
            </a:r>
            <a:r>
              <a:rPr lang="el-GR" sz="1100" dirty="0">
                <a:solidFill>
                  <a:srgbClr val="5F5D6A"/>
                </a:solidFill>
                <a:latin typeface="+mj-lt"/>
                <a:ea typeface="Yu Gothic UI Light" panose="020B0300000000000000" pitchFamily="34" charset="-128"/>
              </a:rPr>
              <a:t>είναι μέλος των </a:t>
            </a:r>
            <a:r>
              <a:rPr lang="en-US" sz="1100" dirty="0">
                <a:solidFill>
                  <a:srgbClr val="5F5D6A"/>
                </a:solidFill>
                <a:latin typeface="+mj-lt"/>
                <a:ea typeface="Yu Gothic UI Light" panose="020B0300000000000000" pitchFamily="34" charset="-128"/>
              </a:rPr>
              <a:t>European Society of Opinion and Marketing Research, Marketing Research Society, World Association of Public Opinion Research </a:t>
            </a:r>
            <a:r>
              <a:rPr lang="el-GR" sz="1100" dirty="0">
                <a:solidFill>
                  <a:srgbClr val="5F5D6A"/>
                </a:solidFill>
                <a:latin typeface="+mj-lt"/>
                <a:ea typeface="Yu Gothic UI Light" panose="020B0300000000000000" pitchFamily="34" charset="-128"/>
              </a:rPr>
              <a:t>και του Συλλόγου Εταιρειών Δημοσκοπήσεων και Έρευνας Αγοράς και τηρεί πιστά τους αντίστοιχους κώδικες και αρχές επαγγελματικής πρακτικής.</a:t>
            </a:r>
          </a:p>
        </p:txBody>
      </p:sp>
      <p:sp>
        <p:nvSpPr>
          <p:cNvPr id="4" name="TextBox 3">
            <a:extLst>
              <a:ext uri="{FF2B5EF4-FFF2-40B4-BE49-F238E27FC236}">
                <a16:creationId xmlns:a16="http://schemas.microsoft.com/office/drawing/2014/main" xmlns="" id="{FA2D1DEA-72BB-8427-9DFE-42DD3661FBD4}"/>
              </a:ext>
            </a:extLst>
          </p:cNvPr>
          <p:cNvSpPr txBox="1"/>
          <p:nvPr/>
        </p:nvSpPr>
        <p:spPr>
          <a:xfrm>
            <a:off x="1900981" y="950079"/>
            <a:ext cx="9040746" cy="4855432"/>
          </a:xfrm>
          <a:prstGeom prst="rect">
            <a:avLst/>
          </a:prstGeom>
          <a:noFill/>
        </p:spPr>
        <p:txBody>
          <a:bodyPr wrap="square">
            <a:spAutoFit/>
          </a:bodyPr>
          <a:lstStyle/>
          <a:p>
            <a:pPr algn="just">
              <a:lnSpc>
                <a:spcPct val="150000"/>
              </a:lnSpc>
            </a:pPr>
            <a:r>
              <a:rPr lang="el-GR" sz="1600" b="1" dirty="0">
                <a:solidFill>
                  <a:srgbClr val="C47A4D"/>
                </a:solidFill>
                <a:latin typeface="+mj-lt"/>
              </a:rPr>
              <a:t>Διεξαγωγή: </a:t>
            </a:r>
            <a:r>
              <a:rPr lang="en-US" sz="1600" dirty="0" err="1">
                <a:latin typeface="+mj-lt"/>
                <a:cs typeface="Times New Roman" panose="02020603050405020304" pitchFamily="18" charset="0"/>
              </a:rPr>
              <a:t>Metron</a:t>
            </a:r>
            <a:r>
              <a:rPr lang="en-US" sz="1600" dirty="0">
                <a:latin typeface="+mj-lt"/>
                <a:cs typeface="Times New Roman" panose="02020603050405020304" pitchFamily="18" charset="0"/>
              </a:rPr>
              <a:t> Analysis</a:t>
            </a:r>
            <a:r>
              <a:rPr lang="en-US" sz="1600" baseline="30000" dirty="0">
                <a:latin typeface="+mj-lt"/>
                <a:cs typeface="Times New Roman" panose="02020603050405020304" pitchFamily="18" charset="0"/>
              </a:rPr>
              <a:t>(*)</a:t>
            </a:r>
            <a:endParaRPr lang="el-GR" sz="1600" baseline="30000" dirty="0">
              <a:latin typeface="+mj-lt"/>
              <a:cs typeface="Times New Roman" panose="02020603050405020304" pitchFamily="18" charset="0"/>
            </a:endParaRPr>
          </a:p>
          <a:p>
            <a:pPr algn="just">
              <a:lnSpc>
                <a:spcPct val="150000"/>
              </a:lnSpc>
            </a:pPr>
            <a:r>
              <a:rPr lang="el-GR" sz="1600" b="1" dirty="0">
                <a:solidFill>
                  <a:srgbClr val="C47A4D"/>
                </a:solidFill>
                <a:latin typeface="+mj-lt"/>
              </a:rPr>
              <a:t>Ανάθεση</a:t>
            </a:r>
            <a:r>
              <a:rPr lang="en-US" sz="1600" dirty="0">
                <a:solidFill>
                  <a:srgbClr val="C47A4D"/>
                </a:solidFill>
                <a:latin typeface="+mj-lt"/>
              </a:rPr>
              <a:t>: </a:t>
            </a:r>
            <a:r>
              <a:rPr lang="el-GR" sz="1600" dirty="0">
                <a:latin typeface="+mj-lt"/>
                <a:cs typeface="Times New Roman" panose="02020603050405020304" pitchFamily="18" charset="0"/>
              </a:rPr>
              <a:t>ΚΕΝΤΡΟ ΑΝΑΠΤΥΞΗΣ ΕΚΠΑΙΔΕΥΤΙΚΗΣ ΠΟΛΙΤΙΚΗΣ της ΓΣΕΕ (ΚΑΝΕΠ-ΓΣΕΕ)</a:t>
            </a:r>
            <a:endParaRPr lang="en-US" sz="1600" dirty="0">
              <a:latin typeface="+mj-lt"/>
              <a:cs typeface="Times New Roman" panose="02020603050405020304" pitchFamily="18" charset="0"/>
            </a:endParaRPr>
          </a:p>
          <a:p>
            <a:pPr marL="342900" indent="-342900" algn="just">
              <a:lnSpc>
                <a:spcPct val="150000"/>
              </a:lnSpc>
              <a:buFont typeface="+mj-lt"/>
              <a:buAutoNum type="alphaUcPeriod"/>
            </a:pPr>
            <a:r>
              <a:rPr lang="el-GR" sz="1600" b="1" dirty="0">
                <a:solidFill>
                  <a:srgbClr val="C47A4D"/>
                </a:solidFill>
                <a:latin typeface="+mj-lt"/>
              </a:rPr>
              <a:t>Μεθοδολογία έρευνας</a:t>
            </a:r>
            <a:r>
              <a:rPr lang="en-US" sz="1600" dirty="0">
                <a:solidFill>
                  <a:srgbClr val="C47A4D"/>
                </a:solidFill>
                <a:latin typeface="+mj-lt"/>
              </a:rPr>
              <a:t>: </a:t>
            </a:r>
            <a:r>
              <a:rPr lang="el-GR" sz="1600" dirty="0">
                <a:latin typeface="+mj-lt"/>
                <a:cs typeface="Times New Roman" panose="02020603050405020304" pitchFamily="18" charset="0"/>
              </a:rPr>
              <a:t>εις βάθος ατομικές συνεντεύξεις (</a:t>
            </a:r>
            <a:r>
              <a:rPr lang="en-US" sz="1600" dirty="0">
                <a:latin typeface="+mj-lt"/>
                <a:cs typeface="Times New Roman" panose="02020603050405020304" pitchFamily="18" charset="0"/>
              </a:rPr>
              <a:t>IDIs</a:t>
            </a:r>
            <a:r>
              <a:rPr lang="el-GR" sz="1600" dirty="0">
                <a:latin typeface="+mj-lt"/>
                <a:cs typeface="Times New Roman" panose="02020603050405020304" pitchFamily="18" charset="0"/>
              </a:rPr>
              <a:t>) </a:t>
            </a:r>
            <a:endParaRPr lang="en-US" sz="1600" dirty="0">
              <a:latin typeface="+mj-lt"/>
              <a:cs typeface="Times New Roman" panose="02020603050405020304" pitchFamily="18" charset="0"/>
            </a:endParaRPr>
          </a:p>
          <a:p>
            <a:pPr lvl="1" algn="just">
              <a:lnSpc>
                <a:spcPct val="150000"/>
              </a:lnSpc>
            </a:pPr>
            <a:r>
              <a:rPr lang="el-GR" sz="1600" b="1" dirty="0">
                <a:solidFill>
                  <a:srgbClr val="C47A4D"/>
                </a:solidFill>
                <a:latin typeface="+mj-lt"/>
              </a:rPr>
              <a:t>Συμμετέχοντες</a:t>
            </a:r>
            <a:r>
              <a:rPr lang="en-US" sz="1600" dirty="0">
                <a:solidFill>
                  <a:srgbClr val="C47A4D"/>
                </a:solidFill>
                <a:latin typeface="+mj-lt"/>
              </a:rPr>
              <a:t>:</a:t>
            </a:r>
            <a:endParaRPr lang="el-GR" sz="1600" dirty="0">
              <a:solidFill>
                <a:srgbClr val="C47A4D"/>
              </a:solidFill>
              <a:latin typeface="+mj-lt"/>
            </a:endParaRPr>
          </a:p>
          <a:p>
            <a:pPr marL="742950" lvl="1" indent="-285750" algn="just">
              <a:lnSpc>
                <a:spcPct val="150000"/>
              </a:lnSpc>
              <a:buFontTx/>
              <a:buChar char="-"/>
            </a:pPr>
            <a:r>
              <a:rPr lang="en-US" sz="1600" dirty="0">
                <a:latin typeface="+mj-lt"/>
                <a:cs typeface="Times New Roman" panose="02020603050405020304" pitchFamily="18" charset="0"/>
              </a:rPr>
              <a:t>10 </a:t>
            </a:r>
            <a:r>
              <a:rPr lang="el-GR" sz="1600" dirty="0">
                <a:latin typeface="+mj-lt"/>
                <a:cs typeface="Times New Roman" panose="02020603050405020304" pitchFamily="18" charset="0"/>
              </a:rPr>
              <a:t>καθηγητές Κέντρων Ξένων Γλωσσών (6 Αττική (2 Αλυσίδα – 4 Μη Αλυσίδα), 4 Περιφέρεια (Μη Αλυσίδα))</a:t>
            </a:r>
          </a:p>
          <a:p>
            <a:pPr marL="742950" lvl="1" indent="-285750" algn="just">
              <a:lnSpc>
                <a:spcPct val="150000"/>
              </a:lnSpc>
              <a:buFontTx/>
              <a:buChar char="-"/>
            </a:pPr>
            <a:r>
              <a:rPr lang="el-GR" sz="1600" dirty="0">
                <a:latin typeface="+mj-lt"/>
                <a:cs typeface="Times New Roman" panose="02020603050405020304" pitchFamily="18" charset="0"/>
              </a:rPr>
              <a:t>3 Φορείς Εκπροσώπησης</a:t>
            </a:r>
          </a:p>
          <a:p>
            <a:pPr marL="342900" indent="-342900" algn="just">
              <a:lnSpc>
                <a:spcPct val="150000"/>
              </a:lnSpc>
              <a:buFont typeface="+mj-lt"/>
              <a:buAutoNum type="alphaUcPeriod"/>
            </a:pPr>
            <a:r>
              <a:rPr lang="el-GR" sz="1600" b="1" dirty="0">
                <a:solidFill>
                  <a:srgbClr val="C47A4D"/>
                </a:solidFill>
                <a:latin typeface="+mj-lt"/>
              </a:rPr>
              <a:t>Μεθοδολογία έρευνας</a:t>
            </a:r>
            <a:r>
              <a:rPr lang="en-US" sz="1600" dirty="0">
                <a:solidFill>
                  <a:srgbClr val="C47A4D"/>
                </a:solidFill>
                <a:latin typeface="+mj-lt"/>
              </a:rPr>
              <a:t>: </a:t>
            </a:r>
            <a:r>
              <a:rPr lang="en-US" sz="1600" dirty="0">
                <a:latin typeface="+mj-lt"/>
                <a:cs typeface="Times New Roman" panose="02020603050405020304" pitchFamily="18" charset="0"/>
              </a:rPr>
              <a:t>Focus groups</a:t>
            </a:r>
          </a:p>
          <a:p>
            <a:pPr lvl="1" algn="just">
              <a:lnSpc>
                <a:spcPct val="150000"/>
              </a:lnSpc>
            </a:pPr>
            <a:r>
              <a:rPr lang="el-GR" sz="1600" b="1" dirty="0">
                <a:solidFill>
                  <a:srgbClr val="C47A4D"/>
                </a:solidFill>
                <a:latin typeface="+mj-lt"/>
              </a:rPr>
              <a:t>Συμμετέχοντες</a:t>
            </a:r>
            <a:r>
              <a:rPr lang="en-US" sz="1600" dirty="0">
                <a:solidFill>
                  <a:srgbClr val="C47A4D"/>
                </a:solidFill>
                <a:latin typeface="+mj-lt"/>
              </a:rPr>
              <a:t>:</a:t>
            </a:r>
            <a:r>
              <a:rPr lang="el-GR" sz="1600" dirty="0">
                <a:solidFill>
                  <a:srgbClr val="C47A4D"/>
                </a:solidFill>
                <a:latin typeface="+mj-lt"/>
              </a:rPr>
              <a:t> </a:t>
            </a:r>
            <a:r>
              <a:rPr lang="el-GR" sz="1600" dirty="0">
                <a:latin typeface="+mj-lt"/>
              </a:rPr>
              <a:t>4 ομάδες γονέων </a:t>
            </a:r>
            <a:r>
              <a:rPr lang="el-GR" sz="1600" dirty="0">
                <a:latin typeface="+mj-lt"/>
                <a:cs typeface="Times New Roman" panose="02020603050405020304" pitchFamily="18" charset="0"/>
              </a:rPr>
              <a:t>(Α’ </a:t>
            </a:r>
            <a:r>
              <a:rPr lang="el-GR" sz="1600" dirty="0" err="1">
                <a:latin typeface="+mj-lt"/>
                <a:cs typeface="Times New Roman" panose="02020603050405020304" pitchFamily="18" charset="0"/>
              </a:rPr>
              <a:t>βάθμια</a:t>
            </a:r>
            <a:r>
              <a:rPr lang="el-GR" sz="1600" dirty="0">
                <a:latin typeface="+mj-lt"/>
                <a:cs typeface="Times New Roman" panose="02020603050405020304" pitchFamily="18" charset="0"/>
              </a:rPr>
              <a:t> Αττικής, Β’ </a:t>
            </a:r>
            <a:r>
              <a:rPr lang="el-GR" sz="1600" dirty="0" err="1">
                <a:latin typeface="+mj-lt"/>
                <a:cs typeface="Times New Roman" panose="02020603050405020304" pitchFamily="18" charset="0"/>
              </a:rPr>
              <a:t>βάθμια</a:t>
            </a:r>
            <a:r>
              <a:rPr lang="el-GR" sz="1600" dirty="0">
                <a:latin typeface="+mj-lt"/>
                <a:cs typeface="Times New Roman" panose="02020603050405020304" pitchFamily="18" charset="0"/>
              </a:rPr>
              <a:t> Αττικής, Α’ </a:t>
            </a:r>
            <a:r>
              <a:rPr lang="el-GR" sz="1600" dirty="0" err="1">
                <a:latin typeface="+mj-lt"/>
                <a:cs typeface="Times New Roman" panose="02020603050405020304" pitchFamily="18" charset="0"/>
              </a:rPr>
              <a:t>βάθμια</a:t>
            </a:r>
            <a:r>
              <a:rPr lang="el-GR" sz="1600" dirty="0">
                <a:latin typeface="+mj-lt"/>
                <a:cs typeface="Times New Roman" panose="02020603050405020304" pitchFamily="18" charset="0"/>
              </a:rPr>
              <a:t> Περιφέρειας, Β’ </a:t>
            </a:r>
            <a:r>
              <a:rPr lang="el-GR" sz="1600" dirty="0" err="1">
                <a:latin typeface="+mj-lt"/>
                <a:cs typeface="Times New Roman" panose="02020603050405020304" pitchFamily="18" charset="0"/>
              </a:rPr>
              <a:t>βάθμια</a:t>
            </a:r>
            <a:r>
              <a:rPr lang="el-GR" sz="1600" dirty="0">
                <a:latin typeface="+mj-lt"/>
                <a:cs typeface="Times New Roman" panose="02020603050405020304" pitchFamily="18" charset="0"/>
              </a:rPr>
              <a:t> Περιφέρειας)</a:t>
            </a:r>
          </a:p>
          <a:p>
            <a:pPr marL="0" lvl="1" algn="just">
              <a:lnSpc>
                <a:spcPct val="150000"/>
              </a:lnSpc>
            </a:pPr>
            <a:r>
              <a:rPr lang="el-GR" sz="1600" b="1" dirty="0">
                <a:solidFill>
                  <a:srgbClr val="C47A4D"/>
                </a:solidFill>
                <a:latin typeface="+mj-lt"/>
              </a:rPr>
              <a:t/>
            </a:r>
            <a:br>
              <a:rPr lang="el-GR" sz="1600" b="1" dirty="0">
                <a:solidFill>
                  <a:srgbClr val="C47A4D"/>
                </a:solidFill>
                <a:latin typeface="+mj-lt"/>
              </a:rPr>
            </a:br>
            <a:r>
              <a:rPr lang="el-GR" sz="1600" b="1" dirty="0">
                <a:solidFill>
                  <a:srgbClr val="C47A4D"/>
                </a:solidFill>
                <a:latin typeface="+mj-lt"/>
              </a:rPr>
              <a:t>Περίοδος διεξαγωγής</a:t>
            </a:r>
            <a:r>
              <a:rPr lang="en-US" sz="1600" dirty="0">
                <a:solidFill>
                  <a:srgbClr val="C47A4D"/>
                </a:solidFill>
                <a:latin typeface="+mj-lt"/>
              </a:rPr>
              <a:t>: </a:t>
            </a:r>
            <a:r>
              <a:rPr lang="el-GR" sz="1600" dirty="0">
                <a:effectLst/>
                <a:latin typeface="+mj-lt"/>
                <a:ea typeface="Calibri" panose="020F0502020204030204" pitchFamily="34" charset="0"/>
                <a:cs typeface="Times New Roman" panose="02020603050405020304" pitchFamily="18" charset="0"/>
              </a:rPr>
              <a:t>10 </a:t>
            </a:r>
            <a:r>
              <a:rPr lang="el-GR" sz="1600" dirty="0" err="1">
                <a:effectLst/>
                <a:latin typeface="+mj-lt"/>
                <a:ea typeface="Calibri" panose="020F0502020204030204" pitchFamily="34" charset="0"/>
                <a:cs typeface="Times New Roman" panose="02020603050405020304" pitchFamily="18" charset="0"/>
              </a:rPr>
              <a:t>Μαϊου</a:t>
            </a:r>
            <a:r>
              <a:rPr lang="el-GR" sz="1600" dirty="0">
                <a:effectLst/>
                <a:latin typeface="+mj-lt"/>
                <a:ea typeface="Calibri" panose="020F0502020204030204" pitchFamily="34" charset="0"/>
                <a:cs typeface="Times New Roman" panose="02020603050405020304" pitchFamily="18" charset="0"/>
              </a:rPr>
              <a:t> έως 4 Σεπτεμβρίου 2023</a:t>
            </a:r>
          </a:p>
          <a:p>
            <a:pPr lvl="1" algn="just">
              <a:lnSpc>
                <a:spcPct val="150000"/>
              </a:lnSpc>
            </a:pPr>
            <a:endParaRPr lang="el-GR" sz="1600" dirty="0">
              <a:latin typeface="+mj-lt"/>
            </a:endParaRPr>
          </a:p>
        </p:txBody>
      </p:sp>
      <p:sp>
        <p:nvSpPr>
          <p:cNvPr id="5" name="Θέση αριθμού διαφάνειας 3">
            <a:extLst>
              <a:ext uri="{FF2B5EF4-FFF2-40B4-BE49-F238E27FC236}">
                <a16:creationId xmlns:a16="http://schemas.microsoft.com/office/drawing/2014/main" xmlns="" id="{9DA5D599-347D-AF43-677B-BCA8BEBC4C35}"/>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44</a:t>
            </a:fld>
            <a:endParaRPr lang="el-GR" sz="2000" dirty="0">
              <a:solidFill>
                <a:srgbClr val="704748"/>
              </a:solidFill>
            </a:endParaRPr>
          </a:p>
        </p:txBody>
      </p:sp>
    </p:spTree>
    <p:extLst>
      <p:ext uri="{BB962C8B-B14F-4D97-AF65-F5344CB8AC3E}">
        <p14:creationId xmlns:p14="http://schemas.microsoft.com/office/powerpoint/2010/main" val="330738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5020B660-70A3-9884-20C6-23F66CC50BA8}"/>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17" name="Picture 2">
            <a:extLst>
              <a:ext uri="{FF2B5EF4-FFF2-40B4-BE49-F238E27FC236}">
                <a16:creationId xmlns:a16="http://schemas.microsoft.com/office/drawing/2014/main" xmlns="" id="{D0F17E92-C59F-63D7-FF55-2396ED306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48BEEE3F-8A55-BDBC-44A0-D127986D8B57}"/>
              </a:ext>
            </a:extLst>
          </p:cNvPr>
          <p:cNvSpPr txBox="1"/>
          <p:nvPr/>
        </p:nvSpPr>
        <p:spPr>
          <a:xfrm>
            <a:off x="2609186" y="197878"/>
            <a:ext cx="8230929" cy="400110"/>
          </a:xfrm>
          <a:prstGeom prst="rect">
            <a:avLst/>
          </a:prstGeom>
          <a:noFill/>
        </p:spPr>
        <p:txBody>
          <a:bodyPr wrap="square" rtlCol="0">
            <a:spAutoFit/>
          </a:bodyPr>
          <a:lstStyle/>
          <a:p>
            <a:pPr algn="ctr"/>
            <a:r>
              <a:rPr lang="el-GR" sz="2000" dirty="0">
                <a:solidFill>
                  <a:srgbClr val="412F32"/>
                </a:solidFill>
                <a:latin typeface="+mj-lt"/>
              </a:rPr>
              <a:t>Εκπαιδευτικοί στα Κέντρα Ξένων Γλωσσών - </a:t>
            </a:r>
            <a:r>
              <a:rPr lang="el-GR" sz="2000" dirty="0">
                <a:solidFill>
                  <a:srgbClr val="A6435C"/>
                </a:solidFill>
                <a:latin typeface="+mj-lt"/>
              </a:rPr>
              <a:t>Προφίλ</a:t>
            </a:r>
          </a:p>
        </p:txBody>
      </p:sp>
      <p:sp>
        <p:nvSpPr>
          <p:cNvPr id="21" name="Στρογγυλεμένο ορθογώνιο 19">
            <a:extLst>
              <a:ext uri="{FF2B5EF4-FFF2-40B4-BE49-F238E27FC236}">
                <a16:creationId xmlns:a16="http://schemas.microsoft.com/office/drawing/2014/main" xmlns="" id="{4A79E278-8CE6-2DE9-88E4-EBD487FD7DFC}"/>
              </a:ext>
            </a:extLst>
          </p:cNvPr>
          <p:cNvSpPr/>
          <p:nvPr/>
        </p:nvSpPr>
        <p:spPr>
          <a:xfrm>
            <a:off x="2662565" y="5205977"/>
            <a:ext cx="8124170" cy="983899"/>
          </a:xfrm>
          <a:prstGeom prst="roundRect">
            <a:avLst/>
          </a:prstGeom>
          <a:solidFill>
            <a:srgbClr val="E0D8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700" i="1" dirty="0">
                <a:solidFill>
                  <a:sysClr val="windowText" lastClr="000000"/>
                </a:solidFill>
                <a:latin typeface="+mj-lt"/>
              </a:rPr>
              <a:t>Η φροντιστηριακή εκπαίδευση αντιμετωπίζεται από τους/τις εκπαιδευτικούς ως «προθάλαμος» μιας πιθανής και πιο προσδοκώμενης μετάβασης στην ιδιωτική ή/και δημόσια σχολική εκπαίδευση.</a:t>
            </a:r>
          </a:p>
        </p:txBody>
      </p:sp>
      <p:grpSp>
        <p:nvGrpSpPr>
          <p:cNvPr id="28" name="Ομάδα 27">
            <a:extLst>
              <a:ext uri="{FF2B5EF4-FFF2-40B4-BE49-F238E27FC236}">
                <a16:creationId xmlns:a16="http://schemas.microsoft.com/office/drawing/2014/main" xmlns="" id="{4C0D26CC-87C9-BAF9-B7CA-0E6D343F35EC}"/>
              </a:ext>
            </a:extLst>
          </p:cNvPr>
          <p:cNvGrpSpPr/>
          <p:nvPr/>
        </p:nvGrpSpPr>
        <p:grpSpPr>
          <a:xfrm>
            <a:off x="1871363" y="753184"/>
            <a:ext cx="9706574" cy="3810794"/>
            <a:chOff x="1501131" y="753184"/>
            <a:chExt cx="9706574" cy="3810794"/>
          </a:xfrm>
        </p:grpSpPr>
        <p:sp>
          <p:nvSpPr>
            <p:cNvPr id="22" name="Στρογγυλεμένο ορθογώνιο 19">
              <a:extLst>
                <a:ext uri="{FF2B5EF4-FFF2-40B4-BE49-F238E27FC236}">
                  <a16:creationId xmlns:a16="http://schemas.microsoft.com/office/drawing/2014/main" xmlns="" id="{EDC5C6CA-EDD8-C4EB-CABA-B056E251C375}"/>
                </a:ext>
              </a:extLst>
            </p:cNvPr>
            <p:cNvSpPr/>
            <p:nvPr/>
          </p:nvSpPr>
          <p:spPr>
            <a:xfrm>
              <a:off x="1667296" y="1395183"/>
              <a:ext cx="4011604" cy="3168795"/>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700" dirty="0">
                  <a:solidFill>
                    <a:sysClr val="windowText" lastClr="000000"/>
                  </a:solidFill>
                  <a:latin typeface="+mj-lt"/>
                </a:rPr>
                <a:t>Παιδαγωγικά και δημογραφικά χαρακτηριστικά</a:t>
              </a:r>
            </a:p>
            <a:p>
              <a:pPr marL="285750" indent="-285750">
                <a:buFont typeface="Wingdings" panose="05000000000000000000" pitchFamily="2" charset="2"/>
                <a:buChar char="ü"/>
              </a:pPr>
              <a:r>
                <a:rPr lang="el-GR" sz="1700" dirty="0">
                  <a:solidFill>
                    <a:sysClr val="windowText" lastClr="000000"/>
                  </a:solidFill>
                  <a:latin typeface="+mj-lt"/>
                </a:rPr>
                <a:t>Νεότερης ηλικίας και δη γυναίκες</a:t>
              </a:r>
            </a:p>
            <a:p>
              <a:pPr marL="285750" indent="-285750">
                <a:buFont typeface="Wingdings" panose="05000000000000000000" pitchFamily="2" charset="2"/>
                <a:buChar char="ü"/>
              </a:pPr>
              <a:r>
                <a:rPr lang="el-GR" sz="1700" dirty="0">
                  <a:solidFill>
                    <a:sysClr val="windowText" lastClr="000000"/>
                  </a:solidFill>
                  <a:latin typeface="+mj-lt"/>
                </a:rPr>
                <a:t>Μίνιμουμ πιστοποιημένων γνώσεων (μετά και την κατάργηση της «επάρκειας»)</a:t>
              </a:r>
            </a:p>
            <a:p>
              <a:pPr marL="285750" indent="-285750">
                <a:buFont typeface="Wingdings" panose="05000000000000000000" pitchFamily="2" charset="2"/>
                <a:buChar char="ü"/>
              </a:pPr>
              <a:r>
                <a:rPr lang="el-GR" sz="1700" dirty="0">
                  <a:solidFill>
                    <a:sysClr val="windowText" lastClr="000000"/>
                  </a:solidFill>
                  <a:latin typeface="+mj-lt"/>
                </a:rPr>
                <a:t>Αλλά το πτυχίο ΑΕΙ δεν σημαίνει αναγκαστικά παιδαγωγική επάρκεια</a:t>
              </a:r>
            </a:p>
          </p:txBody>
        </p:sp>
        <p:sp>
          <p:nvSpPr>
            <p:cNvPr id="24" name="TextBox 23">
              <a:extLst>
                <a:ext uri="{FF2B5EF4-FFF2-40B4-BE49-F238E27FC236}">
                  <a16:creationId xmlns:a16="http://schemas.microsoft.com/office/drawing/2014/main" xmlns="" id="{66C553C7-C385-5BC1-336E-D6BEE3D8B321}"/>
                </a:ext>
              </a:extLst>
            </p:cNvPr>
            <p:cNvSpPr txBox="1"/>
            <p:nvPr/>
          </p:nvSpPr>
          <p:spPr>
            <a:xfrm>
              <a:off x="1501131" y="753184"/>
              <a:ext cx="4343935" cy="646331"/>
            </a:xfrm>
            <a:prstGeom prst="rect">
              <a:avLst/>
            </a:prstGeom>
            <a:noFill/>
          </p:spPr>
          <p:txBody>
            <a:bodyPr wrap="square">
              <a:spAutoFit/>
            </a:bodyPr>
            <a:lstStyle/>
            <a:p>
              <a:pPr algn="ctr"/>
              <a:r>
                <a:rPr lang="el-GR" sz="1800" dirty="0">
                  <a:solidFill>
                    <a:srgbClr val="5B9BD5"/>
                  </a:solidFill>
                  <a:latin typeface="+mj-lt"/>
                </a:rPr>
                <a:t>Παιδαγωγικά και δημογραφικά χαρακτηριστικά</a:t>
              </a:r>
            </a:p>
          </p:txBody>
        </p:sp>
        <p:sp>
          <p:nvSpPr>
            <p:cNvPr id="25" name="Στρογγυλεμένο ορθογώνιο 19">
              <a:extLst>
                <a:ext uri="{FF2B5EF4-FFF2-40B4-BE49-F238E27FC236}">
                  <a16:creationId xmlns:a16="http://schemas.microsoft.com/office/drawing/2014/main" xmlns="" id="{A97CA1BA-22EA-FFB3-7F99-B8B337B8C340}"/>
                </a:ext>
              </a:extLst>
            </p:cNvPr>
            <p:cNvSpPr/>
            <p:nvPr/>
          </p:nvSpPr>
          <p:spPr>
            <a:xfrm>
              <a:off x="7029935" y="1395183"/>
              <a:ext cx="4011604" cy="3168795"/>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û"/>
              </a:pPr>
              <a:endParaRPr lang="el-GR" sz="1700" dirty="0">
                <a:solidFill>
                  <a:sysClr val="windowText" lastClr="000000"/>
                </a:solidFill>
                <a:latin typeface="+mj-lt"/>
              </a:endParaRPr>
            </a:p>
            <a:p>
              <a:pPr marL="285750" indent="-285750">
                <a:buFont typeface="Wingdings" panose="05000000000000000000" pitchFamily="2" charset="2"/>
                <a:buChar char="û"/>
              </a:pPr>
              <a:r>
                <a:rPr lang="el-GR" sz="1700" dirty="0">
                  <a:solidFill>
                    <a:sysClr val="windowText" lastClr="000000"/>
                  </a:solidFill>
                  <a:latin typeface="+mj-lt"/>
                </a:rPr>
                <a:t>Δύσκολα ωράρια</a:t>
              </a:r>
            </a:p>
            <a:p>
              <a:pPr marL="285750" indent="-285750">
                <a:buFont typeface="Wingdings" panose="05000000000000000000" pitchFamily="2" charset="2"/>
                <a:buChar char="û"/>
              </a:pPr>
              <a:r>
                <a:rPr lang="el-GR" sz="1700" dirty="0">
                  <a:solidFill>
                    <a:sysClr val="windowText" lastClr="000000"/>
                  </a:solidFill>
                  <a:latin typeface="+mj-lt"/>
                </a:rPr>
                <a:t>Χαμηλές απολαβές και επισφάλεια</a:t>
              </a:r>
              <a:br>
                <a:rPr lang="el-GR" sz="1700" dirty="0">
                  <a:solidFill>
                    <a:sysClr val="windowText" lastClr="000000"/>
                  </a:solidFill>
                  <a:latin typeface="+mj-lt"/>
                </a:rPr>
              </a:br>
              <a:endParaRPr lang="el-GR" sz="1700" dirty="0">
                <a:solidFill>
                  <a:sysClr val="windowText" lastClr="000000"/>
                </a:solidFill>
                <a:latin typeface="+mj-lt"/>
              </a:endParaRPr>
            </a:p>
            <a:p>
              <a:pPr marL="285750" indent="-285750">
                <a:buFont typeface="Wingdings" panose="05000000000000000000" pitchFamily="2" charset="2"/>
                <a:buChar char="ü"/>
              </a:pPr>
              <a:r>
                <a:rPr lang="el-GR" sz="1700" dirty="0">
                  <a:solidFill>
                    <a:sysClr val="windowText" lastClr="000000"/>
                  </a:solidFill>
                  <a:latin typeface="+mj-lt"/>
                </a:rPr>
                <a:t>Απόκτηση ενσήμων</a:t>
              </a:r>
            </a:p>
            <a:p>
              <a:pPr marL="285750" indent="-285750">
                <a:buFont typeface="Wingdings" panose="05000000000000000000" pitchFamily="2" charset="2"/>
                <a:buChar char="ü"/>
              </a:pPr>
              <a:r>
                <a:rPr lang="el-GR" sz="1700" dirty="0">
                  <a:solidFill>
                    <a:sysClr val="windowText" lastClr="000000"/>
                  </a:solidFill>
                  <a:latin typeface="+mj-lt"/>
                </a:rPr>
                <a:t>Εργασιακή-παιδαγωγική εμπειρία</a:t>
              </a:r>
            </a:p>
          </p:txBody>
        </p:sp>
        <p:sp>
          <p:nvSpPr>
            <p:cNvPr id="26" name="TextBox 25">
              <a:extLst>
                <a:ext uri="{FF2B5EF4-FFF2-40B4-BE49-F238E27FC236}">
                  <a16:creationId xmlns:a16="http://schemas.microsoft.com/office/drawing/2014/main" xmlns="" id="{F396AEC3-6E5F-9963-3B2B-338B562A9863}"/>
                </a:ext>
              </a:extLst>
            </p:cNvPr>
            <p:cNvSpPr txBox="1"/>
            <p:nvPr/>
          </p:nvSpPr>
          <p:spPr>
            <a:xfrm>
              <a:off x="6863770" y="753184"/>
              <a:ext cx="4343935" cy="646331"/>
            </a:xfrm>
            <a:prstGeom prst="rect">
              <a:avLst/>
            </a:prstGeom>
            <a:noFill/>
          </p:spPr>
          <p:txBody>
            <a:bodyPr wrap="square">
              <a:spAutoFit/>
            </a:bodyPr>
            <a:lstStyle/>
            <a:p>
              <a:pPr algn="ctr"/>
              <a:r>
                <a:rPr lang="el-GR" sz="1800" dirty="0">
                  <a:solidFill>
                    <a:srgbClr val="A6435C"/>
                  </a:solidFill>
                  <a:latin typeface="+mj-lt"/>
                </a:rPr>
                <a:t>Εργασιακό προφίλ</a:t>
              </a:r>
              <a:br>
                <a:rPr lang="el-GR" sz="1800" dirty="0">
                  <a:solidFill>
                    <a:srgbClr val="A6435C"/>
                  </a:solidFill>
                  <a:latin typeface="+mj-lt"/>
                </a:rPr>
              </a:br>
              <a:r>
                <a:rPr lang="el-GR" sz="1800" dirty="0">
                  <a:solidFill>
                    <a:srgbClr val="A6435C"/>
                  </a:solidFill>
                  <a:latin typeface="+mj-lt"/>
                </a:rPr>
                <a:t>και επιλογές</a:t>
              </a:r>
            </a:p>
          </p:txBody>
        </p:sp>
      </p:grpSp>
      <p:grpSp>
        <p:nvGrpSpPr>
          <p:cNvPr id="2" name="Ομάδα 1">
            <a:extLst>
              <a:ext uri="{FF2B5EF4-FFF2-40B4-BE49-F238E27FC236}">
                <a16:creationId xmlns:a16="http://schemas.microsoft.com/office/drawing/2014/main" xmlns="" id="{8D26A8AC-5543-DC9C-7BED-57495563D432}"/>
              </a:ext>
            </a:extLst>
          </p:cNvPr>
          <p:cNvGrpSpPr/>
          <p:nvPr/>
        </p:nvGrpSpPr>
        <p:grpSpPr>
          <a:xfrm>
            <a:off x="80773" y="72771"/>
            <a:ext cx="1176528" cy="6709029"/>
            <a:chOff x="80773" y="72771"/>
            <a:chExt cx="1176528" cy="6709029"/>
          </a:xfrm>
        </p:grpSpPr>
        <p:sp>
          <p:nvSpPr>
            <p:cNvPr id="3" name="Στρογγυλεμένο ορθογώνιο 10">
              <a:extLst>
                <a:ext uri="{FF2B5EF4-FFF2-40B4-BE49-F238E27FC236}">
                  <a16:creationId xmlns:a16="http://schemas.microsoft.com/office/drawing/2014/main" xmlns="" id="{9E4F3762-C756-321F-F3A1-56C9FB6133E9}"/>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Ομάδα 3">
              <a:extLst>
                <a:ext uri="{FF2B5EF4-FFF2-40B4-BE49-F238E27FC236}">
                  <a16:creationId xmlns:a16="http://schemas.microsoft.com/office/drawing/2014/main" xmlns="" id="{7A083C94-047D-CDDC-AFA4-E9D078AFF90D}"/>
                </a:ext>
              </a:extLst>
            </p:cNvPr>
            <p:cNvGrpSpPr/>
            <p:nvPr/>
          </p:nvGrpSpPr>
          <p:grpSpPr>
            <a:xfrm>
              <a:off x="356686" y="981076"/>
              <a:ext cx="613162" cy="5749755"/>
              <a:chOff x="264825" y="1554402"/>
              <a:chExt cx="613162" cy="5176428"/>
            </a:xfrm>
          </p:grpSpPr>
          <p:sp>
            <p:nvSpPr>
              <p:cNvPr id="6" name="Ορθογώνιο 5">
                <a:extLst>
                  <a:ext uri="{FF2B5EF4-FFF2-40B4-BE49-F238E27FC236}">
                    <a16:creationId xmlns:a16="http://schemas.microsoft.com/office/drawing/2014/main" xmlns="" id="{254588E7-2A92-3D7B-A89B-0D16C6B49D61}"/>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7" name="Ορθογώνιο 6">
                <a:extLst>
                  <a:ext uri="{FF2B5EF4-FFF2-40B4-BE49-F238E27FC236}">
                    <a16:creationId xmlns:a16="http://schemas.microsoft.com/office/drawing/2014/main" xmlns="" id="{2065B43F-D3C0-6FD8-2730-E202C73940C7}"/>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5" name="Picture 9" descr="C:\Users\pol\Pictures\Εικόνες ΚΑΝΕΠ\ΚΑΝΕΠ (Σήμα).png">
              <a:extLst>
                <a:ext uri="{FF2B5EF4-FFF2-40B4-BE49-F238E27FC236}">
                  <a16:creationId xmlns:a16="http://schemas.microsoft.com/office/drawing/2014/main" xmlns="" id="{5F423A1D-19E3-0A2F-923F-DC94E0ABB8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9" name="Θέση αριθμού διαφάνειας 3">
            <a:extLst>
              <a:ext uri="{FF2B5EF4-FFF2-40B4-BE49-F238E27FC236}">
                <a16:creationId xmlns:a16="http://schemas.microsoft.com/office/drawing/2014/main" xmlns="" id="{E262F437-BC9F-EA2F-9AEA-706E2F2467E0}"/>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45</a:t>
            </a:fld>
            <a:endParaRPr lang="el-GR" sz="2000" dirty="0">
              <a:solidFill>
                <a:srgbClr val="704748"/>
              </a:solidFill>
            </a:endParaRPr>
          </a:p>
        </p:txBody>
      </p:sp>
    </p:spTree>
    <p:extLst>
      <p:ext uri="{BB962C8B-B14F-4D97-AF65-F5344CB8AC3E}">
        <p14:creationId xmlns:p14="http://schemas.microsoft.com/office/powerpoint/2010/main" val="336517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13B2E378-54D9-8993-9176-B6231BE23EE6}"/>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19" name="Picture 2">
            <a:extLst>
              <a:ext uri="{FF2B5EF4-FFF2-40B4-BE49-F238E27FC236}">
                <a16:creationId xmlns:a16="http://schemas.microsoft.com/office/drawing/2014/main" xmlns="" id="{E45710C6-B7E9-5BF5-9706-06636A5B7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8DDB970C-0937-4EAD-504F-53BCC0FD7A5C}"/>
              </a:ext>
            </a:extLst>
          </p:cNvPr>
          <p:cNvSpPr txBox="1"/>
          <p:nvPr/>
        </p:nvSpPr>
        <p:spPr>
          <a:xfrm>
            <a:off x="2609186" y="197878"/>
            <a:ext cx="8230929" cy="400110"/>
          </a:xfrm>
          <a:prstGeom prst="rect">
            <a:avLst/>
          </a:prstGeom>
          <a:noFill/>
        </p:spPr>
        <p:txBody>
          <a:bodyPr wrap="square" rtlCol="0">
            <a:spAutoFit/>
          </a:bodyPr>
          <a:lstStyle/>
          <a:p>
            <a:pPr algn="ctr"/>
            <a:r>
              <a:rPr lang="el-GR" sz="2000" dirty="0">
                <a:solidFill>
                  <a:srgbClr val="A6435C"/>
                </a:solidFill>
                <a:latin typeface="+mj-lt"/>
              </a:rPr>
              <a:t>Εργασιακές σχέσεις </a:t>
            </a:r>
            <a:r>
              <a:rPr lang="el-GR" sz="2000" dirty="0">
                <a:solidFill>
                  <a:srgbClr val="412F32"/>
                </a:solidFill>
                <a:latin typeface="+mj-lt"/>
              </a:rPr>
              <a:t>στα Κέντρα Ξένων Γλωσσών</a:t>
            </a:r>
            <a:endParaRPr lang="el-GR" sz="1300" dirty="0">
              <a:solidFill>
                <a:srgbClr val="412F32"/>
              </a:solidFill>
              <a:latin typeface="+mj-lt"/>
            </a:endParaRPr>
          </a:p>
        </p:txBody>
      </p:sp>
      <p:grpSp>
        <p:nvGrpSpPr>
          <p:cNvPr id="25" name="Ομάδα 24">
            <a:extLst>
              <a:ext uri="{FF2B5EF4-FFF2-40B4-BE49-F238E27FC236}">
                <a16:creationId xmlns:a16="http://schemas.microsoft.com/office/drawing/2014/main" xmlns="" id="{2B3337CC-99BC-24EE-60C5-9B078CBAEC45}"/>
              </a:ext>
            </a:extLst>
          </p:cNvPr>
          <p:cNvGrpSpPr/>
          <p:nvPr/>
        </p:nvGrpSpPr>
        <p:grpSpPr>
          <a:xfrm>
            <a:off x="1871363" y="753184"/>
            <a:ext cx="9706574" cy="4150980"/>
            <a:chOff x="1501131" y="753184"/>
            <a:chExt cx="9706574" cy="4150980"/>
          </a:xfrm>
        </p:grpSpPr>
        <p:sp>
          <p:nvSpPr>
            <p:cNvPr id="26" name="Στρογγυλεμένο ορθογώνιο 19">
              <a:extLst>
                <a:ext uri="{FF2B5EF4-FFF2-40B4-BE49-F238E27FC236}">
                  <a16:creationId xmlns:a16="http://schemas.microsoft.com/office/drawing/2014/main" xmlns="" id="{B3578555-C3C6-D561-F307-57152A86935B}"/>
                </a:ext>
              </a:extLst>
            </p:cNvPr>
            <p:cNvSpPr/>
            <p:nvPr/>
          </p:nvSpPr>
          <p:spPr>
            <a:xfrm>
              <a:off x="1667296" y="1395183"/>
              <a:ext cx="4011604" cy="350898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û"/>
              </a:pPr>
              <a:r>
                <a:rPr lang="el-GR" sz="1700" dirty="0">
                  <a:solidFill>
                    <a:sysClr val="windowText" lastClr="000000"/>
                  </a:solidFill>
                  <a:latin typeface="+mj-lt"/>
                </a:rPr>
                <a:t>Χαμηλές απολαβές</a:t>
              </a:r>
            </a:p>
            <a:p>
              <a:pPr marL="285750" indent="-285750">
                <a:buFont typeface="Wingdings" panose="05000000000000000000" pitchFamily="2" charset="2"/>
                <a:buChar char="û"/>
              </a:pPr>
              <a:r>
                <a:rPr lang="el-GR" sz="1700" dirty="0">
                  <a:solidFill>
                    <a:sysClr val="windowText" lastClr="000000"/>
                  </a:solidFill>
                  <a:latin typeface="+mj-lt"/>
                </a:rPr>
                <a:t>Μη αμειβόμενη εργασία (προετοιμασία μαθήματος)</a:t>
              </a:r>
            </a:p>
            <a:p>
              <a:pPr marL="285750" indent="-285750">
                <a:buFont typeface="Wingdings" panose="05000000000000000000" pitchFamily="2" charset="2"/>
                <a:buChar char="û"/>
              </a:pPr>
              <a:r>
                <a:rPr lang="el-GR" sz="1700" dirty="0">
                  <a:solidFill>
                    <a:sysClr val="windowText" lastClr="000000"/>
                  </a:solidFill>
                  <a:latin typeface="+mj-lt"/>
                </a:rPr>
                <a:t>Γκρίζες ζώνες (ανασφάλιστη/αδήλωτη εργασία, μη καταβολή δώρων/επιδομάτων, επισφάλεια)</a:t>
              </a:r>
            </a:p>
            <a:p>
              <a:pPr marL="285750" indent="-285750">
                <a:buFont typeface="Wingdings" panose="05000000000000000000" pitchFamily="2" charset="2"/>
                <a:buChar char="û"/>
              </a:pPr>
              <a:r>
                <a:rPr lang="el-GR" sz="1700" dirty="0">
                  <a:solidFill>
                    <a:sysClr val="windowText" lastClr="000000"/>
                  </a:solidFill>
                  <a:latin typeface="+mj-lt"/>
                </a:rPr>
                <a:t>Κατάργηση συλλογικών συμβάσεων</a:t>
              </a:r>
            </a:p>
            <a:p>
              <a:pPr marL="285750" indent="-285750">
                <a:buFont typeface="Wingdings" panose="05000000000000000000" pitchFamily="2" charset="2"/>
                <a:buChar char="û"/>
              </a:pPr>
              <a:r>
                <a:rPr lang="el-GR" sz="1700" dirty="0">
                  <a:solidFill>
                    <a:sysClr val="windowText" lastClr="000000"/>
                  </a:solidFill>
                  <a:latin typeface="+mj-lt"/>
                </a:rPr>
                <a:t>Ελλιπείς ελεγκτικοί μηχανισμοί</a:t>
              </a:r>
            </a:p>
          </p:txBody>
        </p:sp>
        <p:sp>
          <p:nvSpPr>
            <p:cNvPr id="27" name="TextBox 26">
              <a:extLst>
                <a:ext uri="{FF2B5EF4-FFF2-40B4-BE49-F238E27FC236}">
                  <a16:creationId xmlns:a16="http://schemas.microsoft.com/office/drawing/2014/main" xmlns="" id="{F07AADBB-70B7-1424-F362-A2B3F9FA43E2}"/>
                </a:ext>
              </a:extLst>
            </p:cNvPr>
            <p:cNvSpPr txBox="1"/>
            <p:nvPr/>
          </p:nvSpPr>
          <p:spPr>
            <a:xfrm>
              <a:off x="1501131" y="753184"/>
              <a:ext cx="4343935" cy="646331"/>
            </a:xfrm>
            <a:prstGeom prst="rect">
              <a:avLst/>
            </a:prstGeom>
            <a:noFill/>
          </p:spPr>
          <p:txBody>
            <a:bodyPr wrap="square">
              <a:spAutoFit/>
            </a:bodyPr>
            <a:lstStyle/>
            <a:p>
              <a:pPr algn="ctr"/>
              <a:r>
                <a:rPr lang="el-GR" sz="1800" dirty="0">
                  <a:solidFill>
                    <a:srgbClr val="5B9BD5"/>
                  </a:solidFill>
                  <a:latin typeface="+mj-lt"/>
                </a:rPr>
                <a:t>Εργασιακή</a:t>
              </a:r>
              <a:br>
                <a:rPr lang="el-GR" sz="1800" dirty="0">
                  <a:solidFill>
                    <a:srgbClr val="5B9BD5"/>
                  </a:solidFill>
                  <a:latin typeface="+mj-lt"/>
                </a:rPr>
              </a:br>
              <a:r>
                <a:rPr lang="el-GR" sz="1800" dirty="0">
                  <a:solidFill>
                    <a:srgbClr val="5B9BD5"/>
                  </a:solidFill>
                  <a:latin typeface="+mj-lt"/>
                </a:rPr>
                <a:t>πραγματικότητα</a:t>
              </a:r>
            </a:p>
          </p:txBody>
        </p:sp>
        <p:sp>
          <p:nvSpPr>
            <p:cNvPr id="28" name="Στρογγυλεμένο ορθογώνιο 19">
              <a:extLst>
                <a:ext uri="{FF2B5EF4-FFF2-40B4-BE49-F238E27FC236}">
                  <a16:creationId xmlns:a16="http://schemas.microsoft.com/office/drawing/2014/main" xmlns="" id="{6A2C7E20-FB33-2001-3465-E8DDCF9CA5C2}"/>
                </a:ext>
              </a:extLst>
            </p:cNvPr>
            <p:cNvSpPr/>
            <p:nvPr/>
          </p:nvSpPr>
          <p:spPr>
            <a:xfrm>
              <a:off x="7029935" y="1395183"/>
              <a:ext cx="4011604" cy="3508981"/>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700" dirty="0">
                  <a:solidFill>
                    <a:sysClr val="windowText" lastClr="000000"/>
                  </a:solidFill>
                  <a:latin typeface="+mj-lt"/>
                </a:rPr>
                <a:t>Καλύτερες αμοιβές</a:t>
              </a:r>
            </a:p>
            <a:p>
              <a:pPr marL="285750" indent="-285750">
                <a:buFont typeface="Wingdings" panose="05000000000000000000" pitchFamily="2" charset="2"/>
                <a:buChar char="ü"/>
              </a:pPr>
              <a:r>
                <a:rPr lang="el-GR" sz="1700" dirty="0">
                  <a:solidFill>
                    <a:sysClr val="windowText" lastClr="000000"/>
                  </a:solidFill>
                  <a:latin typeface="+mj-lt"/>
                </a:rPr>
                <a:t>Αμοιβή της εργασίας πριν και μετά το μάθημα</a:t>
              </a:r>
            </a:p>
            <a:p>
              <a:pPr marL="285750" indent="-285750">
                <a:buFont typeface="Wingdings" panose="05000000000000000000" pitchFamily="2" charset="2"/>
                <a:buChar char="ü"/>
              </a:pPr>
              <a:r>
                <a:rPr lang="el-GR" sz="1700" dirty="0">
                  <a:solidFill>
                    <a:sysClr val="windowText" lastClr="000000"/>
                  </a:solidFill>
                  <a:latin typeface="+mj-lt"/>
                </a:rPr>
                <a:t>Πιο προσωπική σχέση ιδιοκτήτη-εκπαιδευτικού</a:t>
              </a:r>
            </a:p>
            <a:p>
              <a:pPr marL="285750" indent="-285750">
                <a:buFont typeface="Wingdings" panose="05000000000000000000" pitchFamily="2" charset="2"/>
                <a:buChar char="ü"/>
              </a:pPr>
              <a:r>
                <a:rPr lang="el-GR" sz="1700" dirty="0">
                  <a:solidFill>
                    <a:sysClr val="windowText" lastClr="000000"/>
                  </a:solidFill>
                  <a:latin typeface="+mj-lt"/>
                </a:rPr>
                <a:t>Ενίσχυση της κρατικής εποπτείας</a:t>
              </a:r>
            </a:p>
            <a:p>
              <a:pPr marL="285750" indent="-285750">
                <a:buFont typeface="Wingdings" panose="05000000000000000000" pitchFamily="2" charset="2"/>
                <a:buChar char="ü"/>
              </a:pPr>
              <a:r>
                <a:rPr lang="el-GR" sz="1700" dirty="0">
                  <a:solidFill>
                    <a:sysClr val="windowText" lastClr="000000"/>
                  </a:solidFill>
                  <a:latin typeface="+mj-lt"/>
                </a:rPr>
                <a:t>Επαναφορά συλλογικών διαπραγματεύσεων</a:t>
              </a:r>
            </a:p>
            <a:p>
              <a:pPr marL="285750" indent="-285750">
                <a:buFont typeface="Wingdings" panose="05000000000000000000" pitchFamily="2" charset="2"/>
                <a:buChar char="ü"/>
              </a:pPr>
              <a:r>
                <a:rPr lang="el-GR" sz="1700" dirty="0">
                  <a:solidFill>
                    <a:sysClr val="windowText" lastClr="000000"/>
                  </a:solidFill>
                  <a:latin typeface="+mj-lt"/>
                </a:rPr>
                <a:t>Συμβάσεις εργασίας που να καλύπτουν τις σημερινές εξελίξεις</a:t>
              </a:r>
            </a:p>
            <a:p>
              <a:pPr marL="285750" indent="-285750">
                <a:buFont typeface="Wingdings" panose="05000000000000000000" pitchFamily="2" charset="2"/>
                <a:buChar char="ü"/>
              </a:pPr>
              <a:r>
                <a:rPr lang="el-GR" sz="1700" dirty="0">
                  <a:solidFill>
                    <a:sysClr val="windowText" lastClr="000000"/>
                  </a:solidFill>
                  <a:latin typeface="+mj-lt"/>
                </a:rPr>
                <a:t>Αναγνώριση προϋπηρεσίας</a:t>
              </a:r>
            </a:p>
          </p:txBody>
        </p:sp>
        <p:sp>
          <p:nvSpPr>
            <p:cNvPr id="29" name="TextBox 28">
              <a:extLst>
                <a:ext uri="{FF2B5EF4-FFF2-40B4-BE49-F238E27FC236}">
                  <a16:creationId xmlns:a16="http://schemas.microsoft.com/office/drawing/2014/main" xmlns="" id="{9531471C-6956-C99C-ED29-E2A19E5BC5D1}"/>
                </a:ext>
              </a:extLst>
            </p:cNvPr>
            <p:cNvSpPr txBox="1"/>
            <p:nvPr/>
          </p:nvSpPr>
          <p:spPr>
            <a:xfrm>
              <a:off x="6863770" y="753184"/>
              <a:ext cx="4343935" cy="646331"/>
            </a:xfrm>
            <a:prstGeom prst="rect">
              <a:avLst/>
            </a:prstGeom>
            <a:noFill/>
          </p:spPr>
          <p:txBody>
            <a:bodyPr wrap="square">
              <a:spAutoFit/>
            </a:bodyPr>
            <a:lstStyle/>
            <a:p>
              <a:pPr algn="ctr"/>
              <a:r>
                <a:rPr lang="el-GR" sz="1800" dirty="0">
                  <a:solidFill>
                    <a:srgbClr val="A6435C"/>
                  </a:solidFill>
                  <a:latin typeface="+mj-lt"/>
                </a:rPr>
                <a:t>Βελτίωση</a:t>
              </a:r>
              <a:br>
                <a:rPr lang="el-GR" sz="1800" dirty="0">
                  <a:solidFill>
                    <a:srgbClr val="A6435C"/>
                  </a:solidFill>
                  <a:latin typeface="+mj-lt"/>
                </a:rPr>
              </a:br>
              <a:r>
                <a:rPr lang="el-GR" sz="1800" dirty="0">
                  <a:solidFill>
                    <a:srgbClr val="A6435C"/>
                  </a:solidFill>
                  <a:latin typeface="+mj-lt"/>
                </a:rPr>
                <a:t>εργασιακών συνθηκών</a:t>
              </a:r>
            </a:p>
          </p:txBody>
        </p:sp>
      </p:grpSp>
      <p:sp>
        <p:nvSpPr>
          <p:cNvPr id="10" name="Right Brace 9">
            <a:extLst>
              <a:ext uri="{FF2B5EF4-FFF2-40B4-BE49-F238E27FC236}">
                <a16:creationId xmlns:a16="http://schemas.microsoft.com/office/drawing/2014/main" xmlns="" id="{B1D3CF85-2AAA-1969-434F-A0DA3160D2D6}"/>
              </a:ext>
            </a:extLst>
          </p:cNvPr>
          <p:cNvSpPr/>
          <p:nvPr/>
        </p:nvSpPr>
        <p:spPr>
          <a:xfrm>
            <a:off x="6127550" y="3580863"/>
            <a:ext cx="106009" cy="646331"/>
          </a:xfrm>
          <a:prstGeom prst="rightBrace">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l-GR">
              <a:solidFill>
                <a:srgbClr val="5B9BD5"/>
              </a:solidFill>
              <a:latin typeface="+mj-lt"/>
            </a:endParaRPr>
          </a:p>
        </p:txBody>
      </p:sp>
      <p:sp>
        <p:nvSpPr>
          <p:cNvPr id="13" name="TextBox 12">
            <a:extLst>
              <a:ext uri="{FF2B5EF4-FFF2-40B4-BE49-F238E27FC236}">
                <a16:creationId xmlns:a16="http://schemas.microsoft.com/office/drawing/2014/main" xmlns="" id="{2F1AF5C6-308F-362D-2BEB-139A9B41DDC3}"/>
              </a:ext>
            </a:extLst>
          </p:cNvPr>
          <p:cNvSpPr txBox="1"/>
          <p:nvPr/>
        </p:nvSpPr>
        <p:spPr>
          <a:xfrm>
            <a:off x="6221448" y="3748430"/>
            <a:ext cx="1182918" cy="523220"/>
          </a:xfrm>
          <a:prstGeom prst="rect">
            <a:avLst/>
          </a:prstGeom>
          <a:noFill/>
        </p:spPr>
        <p:txBody>
          <a:bodyPr wrap="square" rtlCol="0">
            <a:spAutoFit/>
          </a:bodyPr>
          <a:lstStyle/>
          <a:p>
            <a:r>
              <a:rPr lang="el-GR" sz="1400" dirty="0">
                <a:solidFill>
                  <a:srgbClr val="5B9BD5"/>
                </a:solidFill>
                <a:latin typeface="+mj-lt"/>
              </a:rPr>
              <a:t>Φορείς</a:t>
            </a:r>
          </a:p>
          <a:p>
            <a:endParaRPr lang="el-GR" sz="1400" dirty="0">
              <a:solidFill>
                <a:srgbClr val="5B9BD5"/>
              </a:solidFill>
              <a:latin typeface="+mj-lt"/>
            </a:endParaRPr>
          </a:p>
        </p:txBody>
      </p:sp>
      <p:grpSp>
        <p:nvGrpSpPr>
          <p:cNvPr id="2" name="Ομάδα 1">
            <a:extLst>
              <a:ext uri="{FF2B5EF4-FFF2-40B4-BE49-F238E27FC236}">
                <a16:creationId xmlns:a16="http://schemas.microsoft.com/office/drawing/2014/main" xmlns="" id="{E5D22046-C4D1-7510-8DC1-637EF9C7BE4C}"/>
              </a:ext>
            </a:extLst>
          </p:cNvPr>
          <p:cNvGrpSpPr/>
          <p:nvPr/>
        </p:nvGrpSpPr>
        <p:grpSpPr>
          <a:xfrm>
            <a:off x="80773" y="72771"/>
            <a:ext cx="1176528" cy="6709029"/>
            <a:chOff x="80773" y="72771"/>
            <a:chExt cx="1176528" cy="6709029"/>
          </a:xfrm>
        </p:grpSpPr>
        <p:sp>
          <p:nvSpPr>
            <p:cNvPr id="3" name="Στρογγυλεμένο ορθογώνιο 10">
              <a:extLst>
                <a:ext uri="{FF2B5EF4-FFF2-40B4-BE49-F238E27FC236}">
                  <a16:creationId xmlns:a16="http://schemas.microsoft.com/office/drawing/2014/main" xmlns="" id="{E71D664F-60E0-E658-B584-99191F6033A8}"/>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Ομάδα 3">
              <a:extLst>
                <a:ext uri="{FF2B5EF4-FFF2-40B4-BE49-F238E27FC236}">
                  <a16:creationId xmlns:a16="http://schemas.microsoft.com/office/drawing/2014/main" xmlns="" id="{CB2333D0-EB1E-731D-D4FA-CA63AEE57BB1}"/>
                </a:ext>
              </a:extLst>
            </p:cNvPr>
            <p:cNvGrpSpPr/>
            <p:nvPr/>
          </p:nvGrpSpPr>
          <p:grpSpPr>
            <a:xfrm>
              <a:off x="356686" y="981076"/>
              <a:ext cx="613162" cy="5749755"/>
              <a:chOff x="264825" y="1554402"/>
              <a:chExt cx="613162" cy="5176428"/>
            </a:xfrm>
          </p:grpSpPr>
          <p:sp>
            <p:nvSpPr>
              <p:cNvPr id="7" name="Ορθογώνιο 6">
                <a:extLst>
                  <a:ext uri="{FF2B5EF4-FFF2-40B4-BE49-F238E27FC236}">
                    <a16:creationId xmlns:a16="http://schemas.microsoft.com/office/drawing/2014/main" xmlns="" id="{2B919BA9-029C-7472-AF32-7E0BB6C71291}"/>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8" name="Ορθογώνιο 7">
                <a:extLst>
                  <a:ext uri="{FF2B5EF4-FFF2-40B4-BE49-F238E27FC236}">
                    <a16:creationId xmlns:a16="http://schemas.microsoft.com/office/drawing/2014/main" xmlns="" id="{577B6E5D-B938-78D1-4119-3AAEE7A2A773}"/>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5" name="Picture 9" descr="C:\Users\pol\Pictures\Εικόνες ΚΑΝΕΠ\ΚΑΝΕΠ (Σήμα).png">
              <a:extLst>
                <a:ext uri="{FF2B5EF4-FFF2-40B4-BE49-F238E27FC236}">
                  <a16:creationId xmlns:a16="http://schemas.microsoft.com/office/drawing/2014/main" xmlns="" id="{7F816BF8-F622-FD17-C554-55BB8A790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14" name="Στρογγυλεμένο ορθογώνιο 19">
            <a:extLst>
              <a:ext uri="{FF2B5EF4-FFF2-40B4-BE49-F238E27FC236}">
                <a16:creationId xmlns:a16="http://schemas.microsoft.com/office/drawing/2014/main" xmlns="" id="{08EB2238-A184-4216-C545-6AE7604BF36F}"/>
              </a:ext>
            </a:extLst>
          </p:cNvPr>
          <p:cNvSpPr/>
          <p:nvPr/>
        </p:nvSpPr>
        <p:spPr>
          <a:xfrm>
            <a:off x="2662565" y="5205977"/>
            <a:ext cx="8124170" cy="983899"/>
          </a:xfrm>
          <a:prstGeom prst="roundRect">
            <a:avLst/>
          </a:prstGeom>
          <a:solidFill>
            <a:srgbClr val="E0D8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700" i="1" dirty="0">
                <a:solidFill>
                  <a:sysClr val="windowText" lastClr="000000"/>
                </a:solidFill>
                <a:latin typeface="+mj-lt"/>
              </a:rPr>
              <a:t>Τα παραπάνω θα προϋπέθεταν αλλά και θα ενίσχυαν τη συλλογική οργάνωση των εργαζομένων, θα αποτελούσαν παράγοντα μεγαλύτερης εργασιακής σταθερότητας του ανθρώπινου δυναμικού.</a:t>
            </a:r>
          </a:p>
        </p:txBody>
      </p:sp>
      <p:sp>
        <p:nvSpPr>
          <p:cNvPr id="9" name="Θέση αριθμού διαφάνειας 3">
            <a:extLst>
              <a:ext uri="{FF2B5EF4-FFF2-40B4-BE49-F238E27FC236}">
                <a16:creationId xmlns:a16="http://schemas.microsoft.com/office/drawing/2014/main" xmlns="" id="{38309C63-EC39-DF11-51E2-76146F989409}"/>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46</a:t>
            </a:fld>
            <a:endParaRPr lang="el-GR" sz="2000" dirty="0">
              <a:solidFill>
                <a:srgbClr val="704748"/>
              </a:solidFill>
            </a:endParaRPr>
          </a:p>
        </p:txBody>
      </p:sp>
    </p:spTree>
    <p:extLst>
      <p:ext uri="{BB962C8B-B14F-4D97-AF65-F5344CB8AC3E}">
        <p14:creationId xmlns:p14="http://schemas.microsoft.com/office/powerpoint/2010/main" val="545114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51659398-0684-018A-100C-8CBCC72A954A}"/>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17" name="Picture 2">
            <a:extLst>
              <a:ext uri="{FF2B5EF4-FFF2-40B4-BE49-F238E27FC236}">
                <a16:creationId xmlns:a16="http://schemas.microsoft.com/office/drawing/2014/main" xmlns="" id="{42497982-C331-2917-258C-1F36532E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9C038F1C-3515-4BF1-8961-89A94E27C733}"/>
              </a:ext>
            </a:extLst>
          </p:cNvPr>
          <p:cNvSpPr txBox="1"/>
          <p:nvPr/>
        </p:nvSpPr>
        <p:spPr>
          <a:xfrm>
            <a:off x="2609186" y="197878"/>
            <a:ext cx="8230929" cy="400110"/>
          </a:xfrm>
          <a:prstGeom prst="rect">
            <a:avLst/>
          </a:prstGeom>
          <a:noFill/>
        </p:spPr>
        <p:txBody>
          <a:bodyPr wrap="square" rtlCol="0">
            <a:spAutoFit/>
          </a:bodyPr>
          <a:lstStyle/>
          <a:p>
            <a:pPr algn="ctr"/>
            <a:r>
              <a:rPr lang="el-GR" sz="2000" dirty="0">
                <a:solidFill>
                  <a:srgbClr val="A6435C"/>
                </a:solidFill>
                <a:latin typeface="+mj-lt"/>
              </a:rPr>
              <a:t>Κριτήρια</a:t>
            </a:r>
            <a:r>
              <a:rPr lang="el-GR" sz="2000" dirty="0">
                <a:solidFill>
                  <a:srgbClr val="223038"/>
                </a:solidFill>
                <a:latin typeface="+mj-lt"/>
              </a:rPr>
              <a:t> </a:t>
            </a:r>
            <a:r>
              <a:rPr lang="el-GR" sz="2000" dirty="0">
                <a:solidFill>
                  <a:srgbClr val="A6435C"/>
                </a:solidFill>
                <a:latin typeface="+mj-lt"/>
              </a:rPr>
              <a:t>ποιότητας </a:t>
            </a:r>
            <a:r>
              <a:rPr lang="el-GR" sz="2000" dirty="0">
                <a:solidFill>
                  <a:srgbClr val="412F32"/>
                </a:solidFill>
                <a:latin typeface="+mj-lt"/>
              </a:rPr>
              <a:t>Κέντρων Ξένων Γλωσσών</a:t>
            </a:r>
          </a:p>
        </p:txBody>
      </p:sp>
      <p:grpSp>
        <p:nvGrpSpPr>
          <p:cNvPr id="22" name="Ομάδα 21">
            <a:extLst>
              <a:ext uri="{FF2B5EF4-FFF2-40B4-BE49-F238E27FC236}">
                <a16:creationId xmlns:a16="http://schemas.microsoft.com/office/drawing/2014/main" xmlns="" id="{5D5B2809-BAF3-95A6-A8EC-A55A02705E3A}"/>
              </a:ext>
            </a:extLst>
          </p:cNvPr>
          <p:cNvGrpSpPr/>
          <p:nvPr/>
        </p:nvGrpSpPr>
        <p:grpSpPr>
          <a:xfrm>
            <a:off x="2037528" y="981076"/>
            <a:ext cx="9374243" cy="4890333"/>
            <a:chOff x="1667296" y="1699981"/>
            <a:chExt cx="9374243" cy="4171428"/>
          </a:xfrm>
        </p:grpSpPr>
        <p:sp>
          <p:nvSpPr>
            <p:cNvPr id="23" name="Στρογγυλεμένο ορθογώνιο 19">
              <a:extLst>
                <a:ext uri="{FF2B5EF4-FFF2-40B4-BE49-F238E27FC236}">
                  <a16:creationId xmlns:a16="http://schemas.microsoft.com/office/drawing/2014/main" xmlns="" id="{AE726FDE-984B-330D-86F2-9203A3429054}"/>
                </a:ext>
              </a:extLst>
            </p:cNvPr>
            <p:cNvSpPr/>
            <p:nvPr/>
          </p:nvSpPr>
          <p:spPr>
            <a:xfrm>
              <a:off x="1667296" y="1699981"/>
              <a:ext cx="4011604" cy="417142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l-GR" sz="1700" dirty="0">
                  <a:solidFill>
                    <a:sysClr val="windowText" lastClr="000000"/>
                  </a:solidFill>
                  <a:latin typeface="+mj-lt"/>
                </a:rPr>
                <a:t>Για τους </a:t>
              </a:r>
              <a:r>
                <a:rPr lang="el-GR" sz="1700" dirty="0" err="1">
                  <a:solidFill>
                    <a:sysClr val="windowText" lastClr="000000"/>
                  </a:solidFill>
                  <a:latin typeface="+mj-lt"/>
                </a:rPr>
                <a:t>stakeholders</a:t>
              </a:r>
              <a:r>
                <a:rPr lang="el-GR" sz="1700" dirty="0">
                  <a:solidFill>
                    <a:sysClr val="windowText" lastClr="000000"/>
                  </a:solidFill>
                  <a:latin typeface="+mj-lt"/>
                </a:rPr>
                <a:t> (ιδίως εκπαιδευτικούς &amp; γονείς) πρωταρχικό κριτήριο ποιότητας αποτελεί το </a:t>
              </a:r>
              <a:r>
                <a:rPr lang="el-GR" sz="1700" b="1" dirty="0">
                  <a:solidFill>
                    <a:sysClr val="windowText" lastClr="000000"/>
                  </a:solidFill>
                  <a:latin typeface="+mj-lt"/>
                </a:rPr>
                <a:t>ανθρώπινο δυναμικό</a:t>
              </a:r>
              <a:r>
                <a:rPr lang="el-GR" sz="1700" dirty="0">
                  <a:solidFill>
                    <a:sysClr val="windowText" lastClr="000000"/>
                  </a:solidFill>
                  <a:latin typeface="+mj-lt"/>
                </a:rPr>
                <a:t>.</a:t>
              </a:r>
            </a:p>
            <a:p>
              <a:endParaRPr lang="el-GR" sz="1700" dirty="0">
                <a:solidFill>
                  <a:sysClr val="windowText" lastClr="000000"/>
                </a:solidFill>
                <a:latin typeface="+mj-lt"/>
              </a:endParaRPr>
            </a:p>
            <a:p>
              <a:r>
                <a:rPr lang="el-GR" sz="1700" dirty="0">
                  <a:solidFill>
                    <a:sysClr val="windowText" lastClr="000000"/>
                  </a:solidFill>
                  <a:latin typeface="+mj-lt"/>
                </a:rPr>
                <a:t>Αλλά και:</a:t>
              </a:r>
            </a:p>
            <a:p>
              <a:pPr marL="285750" indent="-285750">
                <a:buFont typeface="Wingdings" panose="05000000000000000000" pitchFamily="2" charset="2"/>
                <a:buChar char="ü"/>
              </a:pPr>
              <a:r>
                <a:rPr lang="el-GR" sz="1700" dirty="0">
                  <a:solidFill>
                    <a:sysClr val="windowText" lastClr="000000"/>
                  </a:solidFill>
                  <a:latin typeface="+mj-lt"/>
                </a:rPr>
                <a:t>ολιγομελή τμήματα (βασικό στοιχείο διαφοροποίησης από το δημόσιο σχολείο)</a:t>
              </a:r>
            </a:p>
            <a:p>
              <a:pPr marL="285750" indent="-285750">
                <a:buFont typeface="Wingdings" panose="05000000000000000000" pitchFamily="2" charset="2"/>
                <a:buChar char="ü"/>
              </a:pPr>
              <a:r>
                <a:rPr lang="el-GR" sz="1700" dirty="0">
                  <a:solidFill>
                    <a:sysClr val="windowText" lastClr="000000"/>
                  </a:solidFill>
                  <a:latin typeface="+mj-lt"/>
                </a:rPr>
                <a:t>καινοτόμες </a:t>
              </a:r>
              <a:r>
                <a:rPr lang="el-GR" sz="1700" dirty="0" err="1">
                  <a:solidFill>
                    <a:sysClr val="windowText" lastClr="000000"/>
                  </a:solidFill>
                  <a:latin typeface="+mj-lt"/>
                </a:rPr>
                <a:t>διαδραστικές</a:t>
              </a:r>
              <a:r>
                <a:rPr lang="el-GR" sz="1700" dirty="0">
                  <a:solidFill>
                    <a:sysClr val="windowText" lastClr="000000"/>
                  </a:solidFill>
                  <a:latin typeface="+mj-lt"/>
                </a:rPr>
                <a:t>-βιωματικές μέθοδοι διδασκαλίας</a:t>
              </a:r>
            </a:p>
            <a:p>
              <a:pPr marL="285750" indent="-285750">
                <a:buFont typeface="Wingdings" panose="05000000000000000000" pitchFamily="2" charset="2"/>
                <a:buChar char="ü"/>
              </a:pPr>
              <a:r>
                <a:rPr lang="el-GR" sz="1700" dirty="0">
                  <a:solidFill>
                    <a:sysClr val="windowText" lastClr="000000"/>
                  </a:solidFill>
                  <a:latin typeface="+mj-lt"/>
                </a:rPr>
                <a:t>σύγχρονο εκπαιδευτικό υλικό</a:t>
              </a:r>
            </a:p>
            <a:p>
              <a:pPr marL="285750" indent="-285750">
                <a:buFont typeface="Wingdings" panose="05000000000000000000" pitchFamily="2" charset="2"/>
                <a:buChar char="ü"/>
              </a:pPr>
              <a:r>
                <a:rPr lang="el-GR" sz="1700" dirty="0">
                  <a:solidFill>
                    <a:sysClr val="windowText" lastClr="000000"/>
                  </a:solidFill>
                  <a:latin typeface="+mj-lt"/>
                </a:rPr>
                <a:t>σύγχρονα μέσα διδασκαλίας</a:t>
              </a:r>
            </a:p>
            <a:p>
              <a:pPr marL="285750" indent="-285750">
                <a:buFont typeface="Wingdings" panose="05000000000000000000" pitchFamily="2" charset="2"/>
                <a:buChar char="ü"/>
              </a:pPr>
              <a:r>
                <a:rPr lang="el-GR" sz="1700" dirty="0">
                  <a:solidFill>
                    <a:sysClr val="windowText" lastClr="000000"/>
                  </a:solidFill>
                  <a:latin typeface="+mj-lt"/>
                </a:rPr>
                <a:t>ευχάριστο περιβάλλον (ειδικά για τις μικρότερες τάξεις) </a:t>
              </a:r>
            </a:p>
            <a:p>
              <a:pPr marL="285750" indent="-285750">
                <a:buFont typeface="Wingdings" panose="05000000000000000000" pitchFamily="2" charset="2"/>
                <a:buChar char="ü"/>
              </a:pPr>
              <a:r>
                <a:rPr lang="el-GR" sz="1700" dirty="0">
                  <a:solidFill>
                    <a:sysClr val="windowText" lastClr="000000"/>
                  </a:solidFill>
                  <a:latin typeface="+mj-lt"/>
                </a:rPr>
                <a:t/>
              </a:r>
              <a:br>
                <a:rPr lang="el-GR" sz="1700" dirty="0">
                  <a:solidFill>
                    <a:sysClr val="windowText" lastClr="000000"/>
                  </a:solidFill>
                  <a:latin typeface="+mj-lt"/>
                </a:rPr>
              </a:br>
              <a:endParaRPr lang="el-GR" sz="1700" dirty="0">
                <a:solidFill>
                  <a:sysClr val="windowText" lastClr="000000"/>
                </a:solidFill>
                <a:latin typeface="+mj-lt"/>
              </a:endParaRPr>
            </a:p>
          </p:txBody>
        </p:sp>
        <p:sp>
          <p:nvSpPr>
            <p:cNvPr id="25" name="Στρογγυλεμένο ορθογώνιο 19">
              <a:extLst>
                <a:ext uri="{FF2B5EF4-FFF2-40B4-BE49-F238E27FC236}">
                  <a16:creationId xmlns:a16="http://schemas.microsoft.com/office/drawing/2014/main" xmlns="" id="{2DFD2CC6-4E97-7FCB-791A-1A3F893F44AC}"/>
                </a:ext>
              </a:extLst>
            </p:cNvPr>
            <p:cNvSpPr/>
            <p:nvPr/>
          </p:nvSpPr>
          <p:spPr>
            <a:xfrm>
              <a:off x="7029935" y="1699981"/>
              <a:ext cx="4011604" cy="4171428"/>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l-GR" sz="1700" dirty="0">
                  <a:solidFill>
                    <a:sysClr val="windowText" lastClr="000000"/>
                  </a:solidFill>
                  <a:latin typeface="+mj-lt"/>
                </a:rPr>
                <a:t>Από εκεί και πέρα, κάθε ενδιαφερόμενο μέρος δίνει έμφαση σε διαστάσεις που αφορούν τη </a:t>
              </a:r>
              <a:r>
                <a:rPr lang="el-GR" sz="1700" dirty="0" err="1">
                  <a:solidFill>
                    <a:sysClr val="windowText" lastClr="000000"/>
                  </a:solidFill>
                  <a:latin typeface="+mj-lt"/>
                </a:rPr>
                <a:t>διάδρασή</a:t>
              </a:r>
              <a:r>
                <a:rPr lang="el-GR" sz="1700" dirty="0">
                  <a:solidFill>
                    <a:sysClr val="windowText" lastClr="000000"/>
                  </a:solidFill>
                  <a:latin typeface="+mj-lt"/>
                </a:rPr>
                <a:t> του με κάποιο άλλο:</a:t>
              </a:r>
            </a:p>
            <a:p>
              <a:pPr marL="285750" indent="-285750">
                <a:buFont typeface="Wingdings" panose="05000000000000000000" pitchFamily="2" charset="2"/>
                <a:buChar char="ü"/>
              </a:pPr>
              <a:endParaRPr lang="el-GR" sz="1700" dirty="0">
                <a:solidFill>
                  <a:sysClr val="windowText" lastClr="000000"/>
                </a:solidFill>
                <a:latin typeface="+mj-lt"/>
              </a:endParaRPr>
            </a:p>
            <a:p>
              <a:pPr marL="285750" indent="-285750">
                <a:buFont typeface="Wingdings" panose="05000000000000000000" pitchFamily="2" charset="2"/>
                <a:buChar char="ü"/>
              </a:pPr>
              <a:r>
                <a:rPr lang="el-GR" sz="1700" dirty="0">
                  <a:solidFill>
                    <a:sysClr val="windowText" lastClr="000000"/>
                  </a:solidFill>
                  <a:latin typeface="+mj-lt"/>
                </a:rPr>
                <a:t>Για τους </a:t>
              </a:r>
              <a:r>
                <a:rPr lang="el-GR" sz="1700" b="1" dirty="0">
                  <a:solidFill>
                    <a:sysClr val="windowText" lastClr="000000"/>
                  </a:solidFill>
                  <a:latin typeface="+mj-lt"/>
                </a:rPr>
                <a:t>γονείς</a:t>
              </a:r>
              <a:r>
                <a:rPr lang="el-GR" sz="1700" dirty="0">
                  <a:solidFill>
                    <a:sysClr val="windowText" lastClr="000000"/>
                  </a:solidFill>
                  <a:latin typeface="+mj-lt"/>
                </a:rPr>
                <a:t> βαραίνει η σχέση κόστους-αποδοτικότητας του ΚΞΓ</a:t>
              </a:r>
            </a:p>
            <a:p>
              <a:pPr marL="285750" indent="-285750">
                <a:buFont typeface="Wingdings" panose="05000000000000000000" pitchFamily="2" charset="2"/>
                <a:buChar char="ü"/>
              </a:pPr>
              <a:r>
                <a:rPr lang="el-GR" sz="1700" dirty="0">
                  <a:solidFill>
                    <a:sysClr val="windowText" lastClr="000000"/>
                  </a:solidFill>
                  <a:latin typeface="+mj-lt"/>
                </a:rPr>
                <a:t>Για τους </a:t>
              </a:r>
              <a:r>
                <a:rPr lang="el-GR" sz="1700" b="1" dirty="0">
                  <a:solidFill>
                    <a:sysClr val="windowText" lastClr="000000"/>
                  </a:solidFill>
                  <a:latin typeface="+mj-lt"/>
                </a:rPr>
                <a:t>εκπαιδευτικούς</a:t>
              </a:r>
              <a:r>
                <a:rPr lang="el-GR" sz="1700" dirty="0">
                  <a:solidFill>
                    <a:sysClr val="windowText" lastClr="000000"/>
                  </a:solidFill>
                  <a:latin typeface="+mj-lt"/>
                </a:rPr>
                <a:t> η αρμονική σχέση με τη διοίκηση του ΚΞΓ αλλά και με τους γονείς</a:t>
              </a:r>
            </a:p>
            <a:p>
              <a:pPr marL="285750" indent="-285750">
                <a:buFont typeface="Wingdings" panose="05000000000000000000" pitchFamily="2" charset="2"/>
                <a:buChar char="ü"/>
              </a:pPr>
              <a:r>
                <a:rPr lang="el-GR" sz="1700" dirty="0">
                  <a:solidFill>
                    <a:sysClr val="windowText" lastClr="000000"/>
                  </a:solidFill>
                  <a:latin typeface="+mj-lt"/>
                </a:rPr>
                <a:t>Για τους </a:t>
              </a:r>
              <a:r>
                <a:rPr lang="el-GR" sz="1700" b="1" dirty="0">
                  <a:solidFill>
                    <a:sysClr val="windowText" lastClr="000000"/>
                  </a:solidFill>
                  <a:latin typeface="+mj-lt"/>
                </a:rPr>
                <a:t>φορείς εκπροσώπησης </a:t>
              </a:r>
              <a:r>
                <a:rPr lang="el-GR" sz="1700" dirty="0">
                  <a:solidFill>
                    <a:sysClr val="windowText" lastClr="000000"/>
                  </a:solidFill>
                  <a:latin typeface="+mj-lt"/>
                </a:rPr>
                <a:t>η σχέση εμπιστοσύνης και αμοιβαίου σεβασμού εργαζομένων-εργοδοτών</a:t>
              </a:r>
            </a:p>
          </p:txBody>
        </p:sp>
      </p:grpSp>
      <p:grpSp>
        <p:nvGrpSpPr>
          <p:cNvPr id="2" name="Ομάδα 1">
            <a:extLst>
              <a:ext uri="{FF2B5EF4-FFF2-40B4-BE49-F238E27FC236}">
                <a16:creationId xmlns:a16="http://schemas.microsoft.com/office/drawing/2014/main" xmlns="" id="{DC2F44ED-5356-E424-ACBD-E0B26BF7744B}"/>
              </a:ext>
            </a:extLst>
          </p:cNvPr>
          <p:cNvGrpSpPr/>
          <p:nvPr/>
        </p:nvGrpSpPr>
        <p:grpSpPr>
          <a:xfrm>
            <a:off x="80773" y="72771"/>
            <a:ext cx="1176528" cy="6709029"/>
            <a:chOff x="80773" y="72771"/>
            <a:chExt cx="1176528" cy="6709029"/>
          </a:xfrm>
        </p:grpSpPr>
        <p:sp>
          <p:nvSpPr>
            <p:cNvPr id="3" name="Στρογγυλεμένο ορθογώνιο 10">
              <a:extLst>
                <a:ext uri="{FF2B5EF4-FFF2-40B4-BE49-F238E27FC236}">
                  <a16:creationId xmlns:a16="http://schemas.microsoft.com/office/drawing/2014/main" xmlns="" id="{813BE653-1FDF-5568-1B8F-F791653F4DA6}"/>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Ομάδα 3">
              <a:extLst>
                <a:ext uri="{FF2B5EF4-FFF2-40B4-BE49-F238E27FC236}">
                  <a16:creationId xmlns:a16="http://schemas.microsoft.com/office/drawing/2014/main" xmlns="" id="{33A9DFE4-E42A-2A99-6EB5-D335B72AD83C}"/>
                </a:ext>
              </a:extLst>
            </p:cNvPr>
            <p:cNvGrpSpPr/>
            <p:nvPr/>
          </p:nvGrpSpPr>
          <p:grpSpPr>
            <a:xfrm>
              <a:off x="356686" y="981076"/>
              <a:ext cx="613162" cy="5749755"/>
              <a:chOff x="264825" y="1554402"/>
              <a:chExt cx="613162" cy="5176428"/>
            </a:xfrm>
          </p:grpSpPr>
          <p:sp>
            <p:nvSpPr>
              <p:cNvPr id="6" name="Ορθογώνιο 5">
                <a:extLst>
                  <a:ext uri="{FF2B5EF4-FFF2-40B4-BE49-F238E27FC236}">
                    <a16:creationId xmlns:a16="http://schemas.microsoft.com/office/drawing/2014/main" xmlns="" id="{620C7F35-7AE7-14F5-53BF-80A31EAA3799}"/>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7" name="Ορθογώνιο 6">
                <a:extLst>
                  <a:ext uri="{FF2B5EF4-FFF2-40B4-BE49-F238E27FC236}">
                    <a16:creationId xmlns:a16="http://schemas.microsoft.com/office/drawing/2014/main" xmlns="" id="{44266818-3C5C-9EBA-3D92-30129EDA5397}"/>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5" name="Picture 9" descr="C:\Users\pol\Pictures\Εικόνες ΚΑΝΕΠ\ΚΑΝΕΠ (Σήμα).png">
              <a:extLst>
                <a:ext uri="{FF2B5EF4-FFF2-40B4-BE49-F238E27FC236}">
                  <a16:creationId xmlns:a16="http://schemas.microsoft.com/office/drawing/2014/main" xmlns="" id="{20F9CE87-0489-BC50-2E7E-D37094B2B2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9" name="Θέση αριθμού διαφάνειας 3">
            <a:extLst>
              <a:ext uri="{FF2B5EF4-FFF2-40B4-BE49-F238E27FC236}">
                <a16:creationId xmlns:a16="http://schemas.microsoft.com/office/drawing/2014/main" xmlns="" id="{5CB1859C-E460-2723-E2F1-79DAE85D4E7E}"/>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47</a:t>
            </a:fld>
            <a:endParaRPr lang="el-GR" sz="2000" dirty="0">
              <a:solidFill>
                <a:srgbClr val="704748"/>
              </a:solidFill>
            </a:endParaRPr>
          </a:p>
        </p:txBody>
      </p:sp>
    </p:spTree>
    <p:extLst>
      <p:ext uri="{BB962C8B-B14F-4D97-AF65-F5344CB8AC3E}">
        <p14:creationId xmlns:p14="http://schemas.microsoft.com/office/powerpoint/2010/main" val="339393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F1ECE7"/>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87C604-CC62-E0F5-48F3-6F52C0C2541C}"/>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5118" r="90569"/>
                    </a14:imgEffect>
                    <a14:imgEffect>
                      <a14:colorTemperature colorTemp="4700"/>
                    </a14:imgEffect>
                    <a14:imgEffect>
                      <a14:saturation sat="400000"/>
                    </a14:imgEffect>
                  </a14:imgLayer>
                </a14:imgProps>
              </a:ext>
            </a:extLst>
          </a:blip>
          <a:srcRect l="32196" t="18247" r="25125" b="33791"/>
          <a:stretch/>
        </p:blipFill>
        <p:spPr>
          <a:xfrm>
            <a:off x="7283116" y="1739870"/>
            <a:ext cx="2606842" cy="2551393"/>
          </a:xfrm>
          <a:prstGeom prst="rect">
            <a:avLst/>
          </a:prstGeom>
        </p:spPr>
      </p:pic>
      <p:sp>
        <p:nvSpPr>
          <p:cNvPr id="2" name="TextBox 1">
            <a:extLst>
              <a:ext uri="{FF2B5EF4-FFF2-40B4-BE49-F238E27FC236}">
                <a16:creationId xmlns:a16="http://schemas.microsoft.com/office/drawing/2014/main" xmlns="" id="{E2655F3A-7F66-9C7F-046A-711253EFBFB1}"/>
              </a:ext>
            </a:extLst>
          </p:cNvPr>
          <p:cNvSpPr txBox="1"/>
          <p:nvPr/>
        </p:nvSpPr>
        <p:spPr>
          <a:xfrm>
            <a:off x="2609186" y="197878"/>
            <a:ext cx="8230929" cy="400110"/>
          </a:xfrm>
          <a:prstGeom prst="rect">
            <a:avLst/>
          </a:prstGeom>
          <a:noFill/>
        </p:spPr>
        <p:txBody>
          <a:bodyPr wrap="square" rtlCol="0">
            <a:spAutoFit/>
          </a:bodyPr>
          <a:lstStyle/>
          <a:p>
            <a:pPr algn="ctr"/>
            <a:r>
              <a:rPr lang="el-GR" sz="2000" dirty="0">
                <a:solidFill>
                  <a:srgbClr val="A6435C"/>
                </a:solidFill>
                <a:latin typeface="+mj-lt"/>
              </a:rPr>
              <a:t>Αντιλαμβανόμενος ρόλος </a:t>
            </a:r>
            <a:r>
              <a:rPr lang="el-GR" sz="2000" dirty="0">
                <a:solidFill>
                  <a:srgbClr val="412F32"/>
                </a:solidFill>
                <a:latin typeface="+mj-lt"/>
              </a:rPr>
              <a:t>Κέντρων Ξένων Γλωσσών</a:t>
            </a:r>
          </a:p>
        </p:txBody>
      </p:sp>
      <p:sp>
        <p:nvSpPr>
          <p:cNvPr id="13" name="TextBox 12">
            <a:extLst>
              <a:ext uri="{FF2B5EF4-FFF2-40B4-BE49-F238E27FC236}">
                <a16:creationId xmlns:a16="http://schemas.microsoft.com/office/drawing/2014/main" xmlns="" id="{B939293A-0B5A-B1C0-020A-3A91F2F894AF}"/>
              </a:ext>
            </a:extLst>
          </p:cNvPr>
          <p:cNvSpPr txBox="1"/>
          <p:nvPr/>
        </p:nvSpPr>
        <p:spPr>
          <a:xfrm>
            <a:off x="7856378" y="984980"/>
            <a:ext cx="1460318" cy="492443"/>
          </a:xfrm>
          <a:prstGeom prst="rect">
            <a:avLst/>
          </a:prstGeom>
          <a:noFill/>
        </p:spPr>
        <p:txBody>
          <a:bodyPr wrap="square">
            <a:spAutoFit/>
          </a:bodyPr>
          <a:lstStyle/>
          <a:p>
            <a:pPr algn="ctr"/>
            <a:r>
              <a:rPr lang="el-GR" sz="1300" b="1" dirty="0">
                <a:solidFill>
                  <a:srgbClr val="A6435C"/>
                </a:solidFill>
                <a:latin typeface="+mj-lt"/>
              </a:rPr>
              <a:t>Στήριξη παιδιού/γονέων</a:t>
            </a:r>
            <a:endParaRPr lang="el-GR" sz="1300" dirty="0">
              <a:solidFill>
                <a:srgbClr val="A6435C"/>
              </a:solidFill>
              <a:latin typeface="+mj-lt"/>
            </a:endParaRPr>
          </a:p>
        </p:txBody>
      </p:sp>
      <p:sp>
        <p:nvSpPr>
          <p:cNvPr id="14" name="TextBox 13">
            <a:extLst>
              <a:ext uri="{FF2B5EF4-FFF2-40B4-BE49-F238E27FC236}">
                <a16:creationId xmlns:a16="http://schemas.microsoft.com/office/drawing/2014/main" xmlns="" id="{70FFDBE9-3911-DB8E-98E9-48AF55BC4B9E}"/>
              </a:ext>
            </a:extLst>
          </p:cNvPr>
          <p:cNvSpPr txBox="1"/>
          <p:nvPr/>
        </p:nvSpPr>
        <p:spPr>
          <a:xfrm>
            <a:off x="9889958" y="2375343"/>
            <a:ext cx="1460318" cy="492443"/>
          </a:xfrm>
          <a:prstGeom prst="rect">
            <a:avLst/>
          </a:prstGeom>
          <a:noFill/>
        </p:spPr>
        <p:txBody>
          <a:bodyPr wrap="square">
            <a:spAutoFit/>
          </a:bodyPr>
          <a:lstStyle/>
          <a:p>
            <a:pPr algn="ctr"/>
            <a:r>
              <a:rPr lang="el-GR" sz="1300" b="1" dirty="0">
                <a:solidFill>
                  <a:srgbClr val="A6435C"/>
                </a:solidFill>
                <a:latin typeface="+mj-lt"/>
              </a:rPr>
              <a:t>Κοινωνικοποίηση μαθητών</a:t>
            </a:r>
            <a:endParaRPr lang="el-GR" sz="1300" dirty="0">
              <a:solidFill>
                <a:srgbClr val="A6435C"/>
              </a:solidFill>
              <a:latin typeface="+mj-lt"/>
            </a:endParaRPr>
          </a:p>
        </p:txBody>
      </p:sp>
      <p:sp>
        <p:nvSpPr>
          <p:cNvPr id="15" name="TextBox 14">
            <a:extLst>
              <a:ext uri="{FF2B5EF4-FFF2-40B4-BE49-F238E27FC236}">
                <a16:creationId xmlns:a16="http://schemas.microsoft.com/office/drawing/2014/main" xmlns="" id="{C3B5E57D-940A-C0C4-44BB-A285D4B25B9A}"/>
              </a:ext>
            </a:extLst>
          </p:cNvPr>
          <p:cNvSpPr txBox="1"/>
          <p:nvPr/>
        </p:nvSpPr>
        <p:spPr>
          <a:xfrm>
            <a:off x="9556515" y="4196986"/>
            <a:ext cx="1460318" cy="892552"/>
          </a:xfrm>
          <a:prstGeom prst="rect">
            <a:avLst/>
          </a:prstGeom>
          <a:noFill/>
        </p:spPr>
        <p:txBody>
          <a:bodyPr wrap="square">
            <a:spAutoFit/>
          </a:bodyPr>
          <a:lstStyle/>
          <a:p>
            <a:pPr algn="ctr"/>
            <a:r>
              <a:rPr lang="el-GR" sz="1300" b="1" dirty="0">
                <a:solidFill>
                  <a:srgbClr val="A6435C"/>
                </a:solidFill>
                <a:latin typeface="+mj-lt"/>
              </a:rPr>
              <a:t>Εξειδικευμένη γνώση ξένης γλώσσας για σπουδές</a:t>
            </a:r>
            <a:endParaRPr lang="el-GR" sz="1300" dirty="0">
              <a:solidFill>
                <a:srgbClr val="A6435C"/>
              </a:solidFill>
              <a:latin typeface="+mj-lt"/>
            </a:endParaRPr>
          </a:p>
        </p:txBody>
      </p:sp>
      <p:sp>
        <p:nvSpPr>
          <p:cNvPr id="16" name="TextBox 15">
            <a:extLst>
              <a:ext uri="{FF2B5EF4-FFF2-40B4-BE49-F238E27FC236}">
                <a16:creationId xmlns:a16="http://schemas.microsoft.com/office/drawing/2014/main" xmlns="" id="{B2E73055-7F5B-7C7D-D31A-80BB1B3FAD19}"/>
              </a:ext>
            </a:extLst>
          </p:cNvPr>
          <p:cNvSpPr txBox="1"/>
          <p:nvPr/>
        </p:nvSpPr>
        <p:spPr>
          <a:xfrm>
            <a:off x="6442684" y="4150821"/>
            <a:ext cx="1460318" cy="492443"/>
          </a:xfrm>
          <a:prstGeom prst="rect">
            <a:avLst/>
          </a:prstGeom>
          <a:noFill/>
        </p:spPr>
        <p:txBody>
          <a:bodyPr wrap="square">
            <a:spAutoFit/>
          </a:bodyPr>
          <a:lstStyle/>
          <a:p>
            <a:pPr algn="ctr"/>
            <a:r>
              <a:rPr lang="el-GR" sz="1300" b="1" dirty="0">
                <a:solidFill>
                  <a:srgbClr val="A6435C"/>
                </a:solidFill>
                <a:latin typeface="+mj-lt"/>
              </a:rPr>
              <a:t>Λήψη πιστοποίησης</a:t>
            </a:r>
            <a:endParaRPr lang="el-GR" sz="1300" dirty="0">
              <a:solidFill>
                <a:srgbClr val="A6435C"/>
              </a:solidFill>
              <a:latin typeface="+mj-lt"/>
            </a:endParaRPr>
          </a:p>
        </p:txBody>
      </p:sp>
      <p:sp>
        <p:nvSpPr>
          <p:cNvPr id="17" name="TextBox 16">
            <a:extLst>
              <a:ext uri="{FF2B5EF4-FFF2-40B4-BE49-F238E27FC236}">
                <a16:creationId xmlns:a16="http://schemas.microsoft.com/office/drawing/2014/main" xmlns="" id="{3E072850-F4D7-5BAE-884C-3ED948CF978E}"/>
              </a:ext>
            </a:extLst>
          </p:cNvPr>
          <p:cNvSpPr txBox="1"/>
          <p:nvPr/>
        </p:nvSpPr>
        <p:spPr>
          <a:xfrm>
            <a:off x="5994491" y="2080202"/>
            <a:ext cx="1460318" cy="692497"/>
          </a:xfrm>
          <a:prstGeom prst="rect">
            <a:avLst/>
          </a:prstGeom>
          <a:noFill/>
        </p:spPr>
        <p:txBody>
          <a:bodyPr wrap="square">
            <a:spAutoFit/>
          </a:bodyPr>
          <a:lstStyle/>
          <a:p>
            <a:pPr algn="ctr"/>
            <a:r>
              <a:rPr lang="el-GR" sz="1300" b="1" dirty="0">
                <a:solidFill>
                  <a:srgbClr val="A6435C"/>
                </a:solidFill>
                <a:latin typeface="+mj-lt"/>
              </a:rPr>
              <a:t>Εκμάθηση βασικών γλωσσών (ανήλικοι)</a:t>
            </a:r>
            <a:endParaRPr lang="el-GR" sz="1300" dirty="0">
              <a:solidFill>
                <a:srgbClr val="A6435C"/>
              </a:solidFill>
              <a:latin typeface="+mj-lt"/>
            </a:endParaRPr>
          </a:p>
        </p:txBody>
      </p:sp>
      <p:sp>
        <p:nvSpPr>
          <p:cNvPr id="18" name="TextBox 17">
            <a:extLst>
              <a:ext uri="{FF2B5EF4-FFF2-40B4-BE49-F238E27FC236}">
                <a16:creationId xmlns:a16="http://schemas.microsoft.com/office/drawing/2014/main" xmlns="" id="{1DE9980C-1D5D-E0B4-CA31-173CFEFC811C}"/>
              </a:ext>
            </a:extLst>
          </p:cNvPr>
          <p:cNvSpPr txBox="1"/>
          <p:nvPr/>
        </p:nvSpPr>
        <p:spPr>
          <a:xfrm>
            <a:off x="7903002" y="5626798"/>
            <a:ext cx="1460318" cy="692497"/>
          </a:xfrm>
          <a:prstGeom prst="rect">
            <a:avLst/>
          </a:prstGeom>
          <a:noFill/>
        </p:spPr>
        <p:txBody>
          <a:bodyPr wrap="square">
            <a:spAutoFit/>
          </a:bodyPr>
          <a:lstStyle/>
          <a:p>
            <a:pPr algn="ctr"/>
            <a:r>
              <a:rPr lang="el-GR" sz="1300" b="1" dirty="0">
                <a:solidFill>
                  <a:srgbClr val="A6435C"/>
                </a:solidFill>
                <a:latin typeface="+mj-lt"/>
              </a:rPr>
              <a:t>Εκμάθηση ξένης γλώσσας για εργασία (ενήλικες)</a:t>
            </a:r>
            <a:endParaRPr lang="el-GR" sz="1300" dirty="0">
              <a:solidFill>
                <a:srgbClr val="A6435C"/>
              </a:solidFill>
              <a:latin typeface="+mj-lt"/>
            </a:endParaRPr>
          </a:p>
        </p:txBody>
      </p:sp>
      <p:sp>
        <p:nvSpPr>
          <p:cNvPr id="19" name="Οβάλ 18">
            <a:extLst>
              <a:ext uri="{FF2B5EF4-FFF2-40B4-BE49-F238E27FC236}">
                <a16:creationId xmlns:a16="http://schemas.microsoft.com/office/drawing/2014/main" xmlns="" id="{C49B9E56-EC78-C2CC-7EB0-5E0240D60F4E}"/>
              </a:ext>
            </a:extLst>
          </p:cNvPr>
          <p:cNvSpPr/>
          <p:nvPr/>
        </p:nvSpPr>
        <p:spPr>
          <a:xfrm>
            <a:off x="7571874" y="5444640"/>
            <a:ext cx="2093494" cy="1082842"/>
          </a:xfrm>
          <a:prstGeom prst="ellipse">
            <a:avLst/>
          </a:prstGeom>
          <a:noFill/>
          <a:ln>
            <a:solidFill>
              <a:srgbClr val="412F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xmlns="" id="{90869F0F-CF55-E1CC-A5F9-52793A2C55EC}"/>
              </a:ext>
            </a:extLst>
          </p:cNvPr>
          <p:cNvSpPr txBox="1"/>
          <p:nvPr/>
        </p:nvSpPr>
        <p:spPr>
          <a:xfrm>
            <a:off x="1863348" y="934159"/>
            <a:ext cx="3951435" cy="584775"/>
          </a:xfrm>
          <a:prstGeom prst="rect">
            <a:avLst/>
          </a:prstGeom>
          <a:noFill/>
        </p:spPr>
        <p:txBody>
          <a:bodyPr wrap="square">
            <a:spAutoFit/>
          </a:bodyPr>
          <a:lstStyle/>
          <a:p>
            <a:r>
              <a:rPr lang="el-GR" sz="1600" dirty="0">
                <a:solidFill>
                  <a:srgbClr val="5B9BD5"/>
                </a:solidFill>
                <a:latin typeface="+mj-lt"/>
              </a:rPr>
              <a:t>Το ΚΞΓ είναι αυτόνομο από το σχολείο στον βαθμό που αναλαμβάνει πολλαπλούς ρόλους</a:t>
            </a:r>
          </a:p>
        </p:txBody>
      </p:sp>
      <p:sp>
        <p:nvSpPr>
          <p:cNvPr id="21" name="TextBox 20">
            <a:extLst>
              <a:ext uri="{FF2B5EF4-FFF2-40B4-BE49-F238E27FC236}">
                <a16:creationId xmlns:a16="http://schemas.microsoft.com/office/drawing/2014/main" xmlns="" id="{3ADA0647-65F0-2768-3274-FD4EF7BE1860}"/>
              </a:ext>
            </a:extLst>
          </p:cNvPr>
          <p:cNvSpPr txBox="1"/>
          <p:nvPr/>
        </p:nvSpPr>
        <p:spPr>
          <a:xfrm>
            <a:off x="1863348" y="3994411"/>
            <a:ext cx="3872261" cy="584775"/>
          </a:xfrm>
          <a:prstGeom prst="rect">
            <a:avLst/>
          </a:prstGeom>
          <a:noFill/>
        </p:spPr>
        <p:txBody>
          <a:bodyPr wrap="square">
            <a:spAutoFit/>
          </a:bodyPr>
          <a:lstStyle/>
          <a:p>
            <a:r>
              <a:rPr lang="el-GR" sz="1600" dirty="0">
                <a:solidFill>
                  <a:srgbClr val="A6435C"/>
                </a:solidFill>
                <a:latin typeface="+mj-lt"/>
              </a:rPr>
              <a:t>Αλλά και παρέχει υπηρεσίες που δεν παρέχει το σχολείο</a:t>
            </a:r>
          </a:p>
        </p:txBody>
      </p:sp>
      <p:sp>
        <p:nvSpPr>
          <p:cNvPr id="22" name="Στρογγυλεμένο ορθογώνιο 19">
            <a:extLst>
              <a:ext uri="{FF2B5EF4-FFF2-40B4-BE49-F238E27FC236}">
                <a16:creationId xmlns:a16="http://schemas.microsoft.com/office/drawing/2014/main" xmlns="" id="{E712D8D7-FFBD-3DA6-D014-9A6EEE9526E9}"/>
              </a:ext>
            </a:extLst>
          </p:cNvPr>
          <p:cNvSpPr/>
          <p:nvPr/>
        </p:nvSpPr>
        <p:spPr>
          <a:xfrm>
            <a:off x="1841279" y="4633738"/>
            <a:ext cx="4011604" cy="1461553"/>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600" dirty="0">
                <a:solidFill>
                  <a:sysClr val="windowText" lastClr="000000"/>
                </a:solidFill>
                <a:latin typeface="+mj-lt"/>
              </a:rPr>
              <a:t>Εκμάθηση γλωσσών πέρα από τις βασικές</a:t>
            </a:r>
          </a:p>
          <a:p>
            <a:pPr marL="285750" indent="-285750">
              <a:buFont typeface="Wingdings" panose="05000000000000000000" pitchFamily="2" charset="2"/>
              <a:buChar char="ü"/>
            </a:pPr>
            <a:r>
              <a:rPr lang="el-GR" sz="1600" dirty="0">
                <a:solidFill>
                  <a:sysClr val="windowText" lastClr="000000"/>
                </a:solidFill>
                <a:latin typeface="+mj-lt"/>
              </a:rPr>
              <a:t>Ξένη γλώσσα για σπουδές...</a:t>
            </a:r>
          </a:p>
          <a:p>
            <a:pPr marL="285750" indent="-285750">
              <a:buFont typeface="Wingdings" panose="05000000000000000000" pitchFamily="2" charset="2"/>
              <a:buChar char="ü"/>
            </a:pPr>
            <a:r>
              <a:rPr lang="el-GR" sz="1600" dirty="0">
                <a:solidFill>
                  <a:sysClr val="windowText" lastClr="000000"/>
                </a:solidFill>
                <a:latin typeface="+mj-lt"/>
              </a:rPr>
              <a:t>...ή για εργασία (ενήλικες)</a:t>
            </a:r>
          </a:p>
        </p:txBody>
      </p:sp>
      <p:sp>
        <p:nvSpPr>
          <p:cNvPr id="23" name="Στρογγυλεμένο ορθογώνιο 19">
            <a:extLst>
              <a:ext uri="{FF2B5EF4-FFF2-40B4-BE49-F238E27FC236}">
                <a16:creationId xmlns:a16="http://schemas.microsoft.com/office/drawing/2014/main" xmlns="" id="{82F78D8E-9ADC-0CE9-7C1D-8A563D4691AD}"/>
              </a:ext>
            </a:extLst>
          </p:cNvPr>
          <p:cNvSpPr/>
          <p:nvPr/>
        </p:nvSpPr>
        <p:spPr>
          <a:xfrm>
            <a:off x="1802324" y="1518934"/>
            <a:ext cx="4011604" cy="2327337"/>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600" dirty="0">
                <a:solidFill>
                  <a:sysClr val="windowText" lastClr="000000"/>
                </a:solidFill>
                <a:latin typeface="+mj-lt"/>
              </a:rPr>
              <a:t>Παρέχει εκμάθηση βασικών γλωσσών</a:t>
            </a:r>
          </a:p>
          <a:p>
            <a:pPr marL="285750" indent="-285750">
              <a:buFont typeface="Wingdings" panose="05000000000000000000" pitchFamily="2" charset="2"/>
              <a:buChar char="ü"/>
            </a:pPr>
            <a:r>
              <a:rPr lang="el-GR" sz="1600" dirty="0">
                <a:solidFill>
                  <a:sysClr val="windowText" lastClr="000000"/>
                </a:solidFill>
                <a:latin typeface="+mj-lt"/>
              </a:rPr>
              <a:t>Οδηγεί στην πιστοποίηση (ανταποκρινόμενο και στις προσδοκίες γονέων)</a:t>
            </a:r>
          </a:p>
          <a:p>
            <a:pPr marL="285750" indent="-285750">
              <a:buFont typeface="Wingdings" panose="05000000000000000000" pitchFamily="2" charset="2"/>
              <a:buChar char="ü"/>
            </a:pPr>
            <a:r>
              <a:rPr lang="el-GR" sz="1600" dirty="0">
                <a:solidFill>
                  <a:sysClr val="windowText" lastClr="000000"/>
                </a:solidFill>
                <a:latin typeface="+mj-lt"/>
              </a:rPr>
              <a:t>Συμβάλλει στην κοινωνικοποίηση των (μικρών) μαθητών/τριών...</a:t>
            </a:r>
          </a:p>
          <a:p>
            <a:pPr marL="285750" indent="-285750">
              <a:buFont typeface="Wingdings" panose="05000000000000000000" pitchFamily="2" charset="2"/>
              <a:buChar char="ü"/>
            </a:pPr>
            <a:r>
              <a:rPr lang="el-GR" sz="1600" dirty="0">
                <a:solidFill>
                  <a:sysClr val="windowText" lastClr="000000"/>
                </a:solidFill>
                <a:latin typeface="+mj-lt"/>
              </a:rPr>
              <a:t>...και στον εντοπισμό μαθησιακών δυσκολιών</a:t>
            </a:r>
          </a:p>
        </p:txBody>
      </p:sp>
      <p:grpSp>
        <p:nvGrpSpPr>
          <p:cNvPr id="25" name="Ομάδα 24">
            <a:extLst>
              <a:ext uri="{FF2B5EF4-FFF2-40B4-BE49-F238E27FC236}">
                <a16:creationId xmlns:a16="http://schemas.microsoft.com/office/drawing/2014/main" xmlns="" id="{1C8D315A-12C2-406F-E1FB-56C83B05E820}"/>
              </a:ext>
            </a:extLst>
          </p:cNvPr>
          <p:cNvGrpSpPr/>
          <p:nvPr/>
        </p:nvGrpSpPr>
        <p:grpSpPr>
          <a:xfrm>
            <a:off x="80773" y="72771"/>
            <a:ext cx="1176528" cy="6709029"/>
            <a:chOff x="80773" y="72771"/>
            <a:chExt cx="1176528" cy="6709029"/>
          </a:xfrm>
        </p:grpSpPr>
        <p:sp>
          <p:nvSpPr>
            <p:cNvPr id="26" name="Στρογγυλεμένο ορθογώνιο 10">
              <a:extLst>
                <a:ext uri="{FF2B5EF4-FFF2-40B4-BE49-F238E27FC236}">
                  <a16:creationId xmlns:a16="http://schemas.microsoft.com/office/drawing/2014/main" xmlns="" id="{829343CB-673A-9774-86F6-822DDC1AC424}"/>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 name="Ομάδα 26">
              <a:extLst>
                <a:ext uri="{FF2B5EF4-FFF2-40B4-BE49-F238E27FC236}">
                  <a16:creationId xmlns:a16="http://schemas.microsoft.com/office/drawing/2014/main" xmlns="" id="{8B113F07-EA5A-2D72-4318-69ED4B684B51}"/>
                </a:ext>
              </a:extLst>
            </p:cNvPr>
            <p:cNvGrpSpPr/>
            <p:nvPr/>
          </p:nvGrpSpPr>
          <p:grpSpPr>
            <a:xfrm>
              <a:off x="356686" y="981076"/>
              <a:ext cx="613162" cy="5749755"/>
              <a:chOff x="264825" y="1554402"/>
              <a:chExt cx="613162" cy="5176428"/>
            </a:xfrm>
          </p:grpSpPr>
          <p:sp>
            <p:nvSpPr>
              <p:cNvPr id="29" name="Ορθογώνιο 28">
                <a:extLst>
                  <a:ext uri="{FF2B5EF4-FFF2-40B4-BE49-F238E27FC236}">
                    <a16:creationId xmlns:a16="http://schemas.microsoft.com/office/drawing/2014/main" xmlns="" id="{2F08EED0-7A0F-B692-F28D-06C04B676E20}"/>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30" name="Ορθογώνιο 29">
                <a:extLst>
                  <a:ext uri="{FF2B5EF4-FFF2-40B4-BE49-F238E27FC236}">
                    <a16:creationId xmlns:a16="http://schemas.microsoft.com/office/drawing/2014/main" xmlns="" id="{14DEA2B8-A5A7-D734-6D74-75100C796443}"/>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28" name="Picture 9" descr="C:\Users\pol\Pictures\Εικόνες ΚΑΝΕΠ\ΚΑΝΕΠ (Σήμα).png">
              <a:extLst>
                <a:ext uri="{FF2B5EF4-FFF2-40B4-BE49-F238E27FC236}">
                  <a16:creationId xmlns:a16="http://schemas.microsoft.com/office/drawing/2014/main" xmlns="" id="{2B22CFDE-B97B-351D-598F-4926920846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37" name="TextBox 36">
            <a:extLst>
              <a:ext uri="{FF2B5EF4-FFF2-40B4-BE49-F238E27FC236}">
                <a16:creationId xmlns:a16="http://schemas.microsoft.com/office/drawing/2014/main" xmlns="" id="{C0E968EC-0FC2-9DCD-7447-B87F65758D2C}"/>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38" name="Picture 2">
            <a:extLst>
              <a:ext uri="{FF2B5EF4-FFF2-40B4-BE49-F238E27FC236}">
                <a16:creationId xmlns:a16="http://schemas.microsoft.com/office/drawing/2014/main" xmlns="" id="{E5CBF354-5315-4140-76FC-0F9CA1A0AC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xmlns="" id="{58D93F42-F9F0-09D6-6F21-8305C89E46DA}"/>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48</a:t>
            </a:fld>
            <a:endParaRPr lang="el-GR" sz="2000" dirty="0">
              <a:solidFill>
                <a:srgbClr val="704748"/>
              </a:solidFill>
            </a:endParaRPr>
          </a:p>
        </p:txBody>
      </p:sp>
    </p:spTree>
    <p:extLst>
      <p:ext uri="{BB962C8B-B14F-4D97-AF65-F5344CB8AC3E}">
        <p14:creationId xmlns:p14="http://schemas.microsoft.com/office/powerpoint/2010/main" val="87793233"/>
      </p:ext>
    </p:extLst>
  </p:cSld>
  <p:clrMapOvr>
    <a:overrideClrMapping bg1="lt1" tx1="dk1" bg2="lt2" tx2="dk2" accent1="accent1" accent2="accent2" accent3="accent3" accent4="accent4" accent5="accent5" accent6="accent6" hlink="hlink" folHlink="folHlink"/>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FE69F5-256A-3994-385D-FEBF1A9789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BC0E6C33-32D5-1675-E9D8-E640ADD696B8}"/>
              </a:ext>
            </a:extLst>
          </p:cNvPr>
          <p:cNvSpPr txBox="1"/>
          <p:nvPr/>
        </p:nvSpPr>
        <p:spPr>
          <a:xfrm>
            <a:off x="2609186" y="197878"/>
            <a:ext cx="8230929" cy="400110"/>
          </a:xfrm>
          <a:prstGeom prst="rect">
            <a:avLst/>
          </a:prstGeom>
          <a:noFill/>
        </p:spPr>
        <p:txBody>
          <a:bodyPr wrap="square" rtlCol="0">
            <a:spAutoFit/>
          </a:bodyPr>
          <a:lstStyle/>
          <a:p>
            <a:pPr algn="ctr"/>
            <a:r>
              <a:rPr lang="el-GR" sz="2000" dirty="0">
                <a:solidFill>
                  <a:srgbClr val="A6435C"/>
                </a:solidFill>
                <a:latin typeface="+mj-lt"/>
              </a:rPr>
              <a:t>Κάλυψη αναγκών</a:t>
            </a:r>
            <a:endParaRPr lang="el-GR" sz="2000" dirty="0">
              <a:solidFill>
                <a:srgbClr val="412F32"/>
              </a:solidFill>
              <a:latin typeface="+mj-lt"/>
            </a:endParaRPr>
          </a:p>
        </p:txBody>
      </p:sp>
      <p:sp>
        <p:nvSpPr>
          <p:cNvPr id="21" name="TextBox 20">
            <a:extLst>
              <a:ext uri="{FF2B5EF4-FFF2-40B4-BE49-F238E27FC236}">
                <a16:creationId xmlns:a16="http://schemas.microsoft.com/office/drawing/2014/main" xmlns="" id="{E5AECB32-7FF9-F2DF-3FAF-098211A261F4}"/>
              </a:ext>
            </a:extLst>
          </p:cNvPr>
          <p:cNvSpPr txBox="1"/>
          <p:nvPr/>
        </p:nvSpPr>
        <p:spPr>
          <a:xfrm>
            <a:off x="1841279" y="3088731"/>
            <a:ext cx="3872261" cy="338554"/>
          </a:xfrm>
          <a:prstGeom prst="rect">
            <a:avLst/>
          </a:prstGeom>
          <a:noFill/>
        </p:spPr>
        <p:txBody>
          <a:bodyPr wrap="square">
            <a:spAutoFit/>
          </a:bodyPr>
          <a:lstStyle/>
          <a:p>
            <a:r>
              <a:rPr lang="el-GR" sz="1600" dirty="0">
                <a:solidFill>
                  <a:srgbClr val="A6435C"/>
                </a:solidFill>
                <a:latin typeface="+mj-lt"/>
              </a:rPr>
              <a:t>Πιστοποιήσεις</a:t>
            </a:r>
          </a:p>
        </p:txBody>
      </p:sp>
      <p:sp>
        <p:nvSpPr>
          <p:cNvPr id="22" name="Στρογγυλεμένο ορθογώνιο 19">
            <a:extLst>
              <a:ext uri="{FF2B5EF4-FFF2-40B4-BE49-F238E27FC236}">
                <a16:creationId xmlns:a16="http://schemas.microsoft.com/office/drawing/2014/main" xmlns="" id="{75FBB164-95FA-AC17-C29A-02377B2BCBE6}"/>
              </a:ext>
            </a:extLst>
          </p:cNvPr>
          <p:cNvSpPr/>
          <p:nvPr/>
        </p:nvSpPr>
        <p:spPr>
          <a:xfrm>
            <a:off x="1841279" y="3427285"/>
            <a:ext cx="2883121" cy="2687765"/>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600" b="1" dirty="0">
                <a:solidFill>
                  <a:sysClr val="windowText" lastClr="000000"/>
                </a:solidFill>
                <a:latin typeface="+mj-lt"/>
              </a:rPr>
              <a:t>Γονείς</a:t>
            </a:r>
            <a:r>
              <a:rPr lang="el-GR" sz="1600" dirty="0">
                <a:solidFill>
                  <a:sysClr val="windowText" lastClr="000000"/>
                </a:solidFill>
                <a:latin typeface="+mj-lt"/>
              </a:rPr>
              <a:t>: αποδεκτό το χαμηλότερο επίπεδο πιστοποίησης, αφού σημαίνει ταχύτερη πιστοποίηση</a:t>
            </a:r>
          </a:p>
          <a:p>
            <a:pPr marL="285750" indent="-285750">
              <a:buFont typeface="Wingdings" panose="05000000000000000000" pitchFamily="2" charset="2"/>
              <a:buChar char="ü"/>
            </a:pPr>
            <a:r>
              <a:rPr lang="el-GR" sz="1600" b="1" dirty="0">
                <a:solidFill>
                  <a:sysClr val="windowText" lastClr="000000"/>
                </a:solidFill>
                <a:latin typeface="+mj-lt"/>
              </a:rPr>
              <a:t>Εκπαιδευτικοί</a:t>
            </a:r>
            <a:r>
              <a:rPr lang="el-GR" sz="1600" dirty="0">
                <a:solidFill>
                  <a:sysClr val="windowText" lastClr="000000"/>
                </a:solidFill>
                <a:latin typeface="+mj-lt"/>
              </a:rPr>
              <a:t>, </a:t>
            </a:r>
            <a:r>
              <a:rPr lang="el-GR" sz="1600" b="1" dirty="0">
                <a:solidFill>
                  <a:sysClr val="windowText" lastClr="000000"/>
                </a:solidFill>
                <a:latin typeface="+mj-lt"/>
              </a:rPr>
              <a:t>φορείς</a:t>
            </a:r>
            <a:r>
              <a:rPr lang="el-GR" sz="1600" dirty="0">
                <a:solidFill>
                  <a:sysClr val="windowText" lastClr="000000"/>
                </a:solidFill>
                <a:latin typeface="+mj-lt"/>
              </a:rPr>
              <a:t>: σημαίνει χαμηλότερο επίπεδο εκπαίδευσης</a:t>
            </a:r>
          </a:p>
        </p:txBody>
      </p:sp>
      <p:sp>
        <p:nvSpPr>
          <p:cNvPr id="23" name="Στρογγυλεμένο ορθογώνιο 19">
            <a:extLst>
              <a:ext uri="{FF2B5EF4-FFF2-40B4-BE49-F238E27FC236}">
                <a16:creationId xmlns:a16="http://schemas.microsoft.com/office/drawing/2014/main" xmlns="" id="{285624CD-A862-D212-BE8F-00AD6A3B9CFC}"/>
              </a:ext>
            </a:extLst>
          </p:cNvPr>
          <p:cNvSpPr/>
          <p:nvPr/>
        </p:nvSpPr>
        <p:spPr>
          <a:xfrm>
            <a:off x="1802324" y="852184"/>
            <a:ext cx="2883121" cy="191959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600" dirty="0">
                <a:solidFill>
                  <a:sysClr val="windowText" lastClr="000000"/>
                </a:solidFill>
                <a:latin typeface="+mj-lt"/>
              </a:rPr>
              <a:t>Το ΚΞΓ καλύπτει ανάγκες μαθητών/τριών και γονέων, που δεν ταυτίζονται πάντα</a:t>
            </a:r>
          </a:p>
          <a:p>
            <a:pPr marL="285750" indent="-285750">
              <a:buFont typeface="Wingdings" panose="05000000000000000000" pitchFamily="2" charset="2"/>
              <a:buChar char="ü"/>
            </a:pPr>
            <a:r>
              <a:rPr lang="el-GR" sz="1600" dirty="0">
                <a:solidFill>
                  <a:sysClr val="windowText" lastClr="000000"/>
                </a:solidFill>
                <a:latin typeface="+mj-lt"/>
              </a:rPr>
              <a:t>Έχει οφέλη πέρα από τα μαθησιακά, αλλά και αρνητικές επιδράσεις</a:t>
            </a:r>
          </a:p>
        </p:txBody>
      </p:sp>
      <p:grpSp>
        <p:nvGrpSpPr>
          <p:cNvPr id="25" name="Ομάδα 24">
            <a:extLst>
              <a:ext uri="{FF2B5EF4-FFF2-40B4-BE49-F238E27FC236}">
                <a16:creationId xmlns:a16="http://schemas.microsoft.com/office/drawing/2014/main" xmlns="" id="{6B7FA946-B7FF-1EB4-A182-60EEDA7E0449}"/>
              </a:ext>
            </a:extLst>
          </p:cNvPr>
          <p:cNvGrpSpPr/>
          <p:nvPr/>
        </p:nvGrpSpPr>
        <p:grpSpPr>
          <a:xfrm>
            <a:off x="80773" y="72771"/>
            <a:ext cx="1176528" cy="6709029"/>
            <a:chOff x="80773" y="72771"/>
            <a:chExt cx="1176528" cy="6709029"/>
          </a:xfrm>
        </p:grpSpPr>
        <p:sp>
          <p:nvSpPr>
            <p:cNvPr id="26" name="Στρογγυλεμένο ορθογώνιο 10">
              <a:extLst>
                <a:ext uri="{FF2B5EF4-FFF2-40B4-BE49-F238E27FC236}">
                  <a16:creationId xmlns:a16="http://schemas.microsoft.com/office/drawing/2014/main" xmlns="" id="{EAD515AF-EBDF-166D-D379-158A27322A1F}"/>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 name="Ομάδα 26">
              <a:extLst>
                <a:ext uri="{FF2B5EF4-FFF2-40B4-BE49-F238E27FC236}">
                  <a16:creationId xmlns:a16="http://schemas.microsoft.com/office/drawing/2014/main" xmlns="" id="{FBD8E64E-2C52-378C-221D-E5D5BC928C38}"/>
                </a:ext>
              </a:extLst>
            </p:cNvPr>
            <p:cNvGrpSpPr/>
            <p:nvPr/>
          </p:nvGrpSpPr>
          <p:grpSpPr>
            <a:xfrm>
              <a:off x="356686" y="981076"/>
              <a:ext cx="613162" cy="5749755"/>
              <a:chOff x="264825" y="1554402"/>
              <a:chExt cx="613162" cy="5176428"/>
            </a:xfrm>
          </p:grpSpPr>
          <p:sp>
            <p:nvSpPr>
              <p:cNvPr id="29" name="Ορθογώνιο 28">
                <a:extLst>
                  <a:ext uri="{FF2B5EF4-FFF2-40B4-BE49-F238E27FC236}">
                    <a16:creationId xmlns:a16="http://schemas.microsoft.com/office/drawing/2014/main" xmlns="" id="{A42010DA-5879-10B0-E065-11AB92D41336}"/>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30" name="Ορθογώνιο 29">
                <a:extLst>
                  <a:ext uri="{FF2B5EF4-FFF2-40B4-BE49-F238E27FC236}">
                    <a16:creationId xmlns:a16="http://schemas.microsoft.com/office/drawing/2014/main" xmlns="" id="{993BE928-7053-3B6C-D8E1-C26F3A839AB4}"/>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28" name="Picture 9" descr="C:\Users\pol\Pictures\Εικόνες ΚΑΝΕΠ\ΚΑΝΕΠ (Σήμα).png">
              <a:extLst>
                <a:ext uri="{FF2B5EF4-FFF2-40B4-BE49-F238E27FC236}">
                  <a16:creationId xmlns:a16="http://schemas.microsoft.com/office/drawing/2014/main" xmlns="" id="{058D24B7-4028-F81A-D3DB-A77C4FFFB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pic>
        <p:nvPicPr>
          <p:cNvPr id="3" name="Picture 4">
            <a:extLst>
              <a:ext uri="{FF2B5EF4-FFF2-40B4-BE49-F238E27FC236}">
                <a16:creationId xmlns:a16="http://schemas.microsoft.com/office/drawing/2014/main" xmlns="" id="{71C4668F-B490-426C-E942-8C11328D268E}"/>
              </a:ext>
            </a:extLst>
          </p:cNvPr>
          <p:cNvPicPr>
            <a:picLocks noChangeAspect="1"/>
          </p:cNvPicPr>
          <p:nvPr/>
        </p:nvPicPr>
        <p:blipFill>
          <a:blip r:embed="rId3">
            <a:grayscl/>
          </a:blip>
          <a:stretch>
            <a:fillRect/>
          </a:stretch>
        </p:blipFill>
        <p:spPr>
          <a:xfrm>
            <a:off x="4895850" y="660764"/>
            <a:ext cx="7094632" cy="5533042"/>
          </a:xfrm>
          <a:prstGeom prst="rect">
            <a:avLst/>
          </a:prstGeom>
        </p:spPr>
      </p:pic>
      <p:sp>
        <p:nvSpPr>
          <p:cNvPr id="4" name="TextBox 3">
            <a:extLst>
              <a:ext uri="{FF2B5EF4-FFF2-40B4-BE49-F238E27FC236}">
                <a16:creationId xmlns:a16="http://schemas.microsoft.com/office/drawing/2014/main" xmlns="" id="{4F8FEB68-2FF2-99A0-F70E-5E814D084846}"/>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5" name="Picture 2">
            <a:extLst>
              <a:ext uri="{FF2B5EF4-FFF2-40B4-BE49-F238E27FC236}">
                <a16:creationId xmlns:a16="http://schemas.microsoft.com/office/drawing/2014/main" xmlns="" id="{3ADCBA14-FA4C-0D3E-C7DB-EDC22C227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7" name="Θέση αριθμού διαφάνειας 3">
            <a:extLst>
              <a:ext uri="{FF2B5EF4-FFF2-40B4-BE49-F238E27FC236}">
                <a16:creationId xmlns:a16="http://schemas.microsoft.com/office/drawing/2014/main" xmlns="" id="{1D2AC89B-DC62-8408-D4CC-B9FD6E912422}"/>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49</a:t>
            </a:fld>
            <a:endParaRPr lang="el-GR" sz="2000" dirty="0">
              <a:solidFill>
                <a:srgbClr val="704748"/>
              </a:solidFill>
            </a:endParaRPr>
          </a:p>
        </p:txBody>
      </p:sp>
    </p:spTree>
    <p:extLst>
      <p:ext uri="{BB962C8B-B14F-4D97-AF65-F5344CB8AC3E}">
        <p14:creationId xmlns:p14="http://schemas.microsoft.com/office/powerpoint/2010/main" val="3358051424"/>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965694" y="197878"/>
            <a:ext cx="8230929" cy="907941"/>
          </a:xfrm>
          <a:prstGeom prst="rect">
            <a:avLst/>
          </a:prstGeom>
          <a:noFill/>
        </p:spPr>
        <p:txBody>
          <a:bodyPr wrap="square" rtlCol="0">
            <a:spAutoFit/>
          </a:bodyPr>
          <a:lstStyle/>
          <a:p>
            <a:pPr algn="ctr"/>
            <a:r>
              <a:rPr lang="el-GR" sz="2000" dirty="0">
                <a:solidFill>
                  <a:srgbClr val="412F32"/>
                </a:solidFill>
                <a:latin typeface="+mj-lt"/>
              </a:rPr>
              <a:t>Συνολική ετήσια δαπάνη των νοικοκυριών για ξένες γλώσσες κατά βαθμίδα εκπαίδευσης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(σε εκατ.€) το 2023</a:t>
            </a:r>
          </a:p>
        </p:txBody>
      </p:sp>
      <p:sp>
        <p:nvSpPr>
          <p:cNvPr id="19" name="TextBox 18"/>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0" name="Στρογγυλεμένο ορθογώνιο 19"/>
          <p:cNvSpPr/>
          <p:nvPr/>
        </p:nvSpPr>
        <p:spPr>
          <a:xfrm>
            <a:off x="9865315" y="1458115"/>
            <a:ext cx="2138768" cy="3799686"/>
          </a:xfrm>
          <a:prstGeom prst="roundRect">
            <a:avLst/>
          </a:prstGeom>
          <a:solidFill>
            <a:srgbClr val="805A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300" dirty="0">
                <a:solidFill>
                  <a:srgbClr val="F1ECE7"/>
                </a:solidFill>
                <a:latin typeface="+mj-lt"/>
              </a:rPr>
              <a:t>Η κατανομή των δαπανών για ξένες γλώσσες αντανακλά την αυξημένη ζήτηση στην δευτεροβάθμια εκπαίδευση, όπου συνήθως πολλοί μαθητές ξεκινούν την εκμάθηση μιας δεύτερης ξένης γλώσσας πέραν της αγγλικής.</a:t>
            </a:r>
          </a:p>
        </p:txBody>
      </p:sp>
      <p:grpSp>
        <p:nvGrpSpPr>
          <p:cNvPr id="12" name="Ομάδα 11"/>
          <p:cNvGrpSpPr/>
          <p:nvPr/>
        </p:nvGrpSpPr>
        <p:grpSpPr>
          <a:xfrm>
            <a:off x="80773" y="72771"/>
            <a:ext cx="1176528" cy="6709029"/>
            <a:chOff x="80773" y="72771"/>
            <a:chExt cx="1176528" cy="6709029"/>
          </a:xfrm>
        </p:grpSpPr>
        <p:sp>
          <p:nvSpPr>
            <p:cNvPr id="18" name="Στρογγυλεμένο ορθογώνιο 17"/>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1" name="Ομάδα 20"/>
            <p:cNvGrpSpPr/>
            <p:nvPr/>
          </p:nvGrpSpPr>
          <p:grpSpPr>
            <a:xfrm>
              <a:off x="356686" y="981076"/>
              <a:ext cx="624703" cy="5749756"/>
              <a:chOff x="264825" y="1554402"/>
              <a:chExt cx="624703" cy="5176429"/>
            </a:xfrm>
          </p:grpSpPr>
          <p:sp>
            <p:nvSpPr>
              <p:cNvPr id="23" name="Ορθογώνιο 22"/>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4" name="Ορθογώνιο 23"/>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22"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xmlns="" id="{8037EDA7-8DF4-6333-E400-2B69A03FB9C6}"/>
              </a:ext>
            </a:extLst>
          </p:cNvPr>
          <p:cNvSpPr txBox="1"/>
          <p:nvPr/>
        </p:nvSpPr>
        <p:spPr>
          <a:xfrm>
            <a:off x="5606716" y="2565511"/>
            <a:ext cx="1091796" cy="861774"/>
          </a:xfrm>
          <a:prstGeom prst="rect">
            <a:avLst/>
          </a:prstGeom>
          <a:noFill/>
        </p:spPr>
        <p:txBody>
          <a:bodyPr wrap="square" rtlCol="0">
            <a:spAutoFit/>
          </a:bodyPr>
          <a:lstStyle/>
          <a:p>
            <a:pPr algn="ctr"/>
            <a:r>
              <a:rPr lang="el-GR" sz="2500" dirty="0">
                <a:solidFill>
                  <a:srgbClr val="805A63"/>
                </a:solidFill>
                <a:latin typeface="+mj-lt"/>
              </a:rPr>
              <a:t>777 εκατ. €</a:t>
            </a:r>
            <a:endParaRPr lang="el-GR" sz="2500" i="1" dirty="0">
              <a:solidFill>
                <a:srgbClr val="805A63"/>
              </a:solidFill>
              <a:latin typeface="+mj-lt"/>
            </a:endParaRPr>
          </a:p>
        </p:txBody>
      </p:sp>
      <p:sp>
        <p:nvSpPr>
          <p:cNvPr id="4" name="Θέση αριθμού διαφάνειας 3">
            <a:extLst>
              <a:ext uri="{FF2B5EF4-FFF2-40B4-BE49-F238E27FC236}">
                <a16:creationId xmlns:a16="http://schemas.microsoft.com/office/drawing/2014/main" xmlns="" id="{388B37D3-D1B9-5E4A-1927-01B35A5DED8A}"/>
              </a:ext>
            </a:extLst>
          </p:cNvPr>
          <p:cNvSpPr>
            <a:spLocks noGrp="1"/>
          </p:cNvSpPr>
          <p:nvPr>
            <p:ph type="sldNum" sz="quarter" idx="12"/>
          </p:nvPr>
        </p:nvSpPr>
        <p:spPr>
          <a:xfrm>
            <a:off x="11805823" y="88940"/>
            <a:ext cx="305403" cy="365125"/>
          </a:xfrm>
        </p:spPr>
        <p:txBody>
          <a:bodyPr/>
          <a:lstStyle/>
          <a:p>
            <a:fld id="{D930A329-35E0-4F42-9430-72E023F6B717}" type="slidenum">
              <a:rPr lang="el-GR" sz="2000" smtClean="0">
                <a:solidFill>
                  <a:srgbClr val="704748"/>
                </a:solidFill>
              </a:rPr>
              <a:t>5</a:t>
            </a:fld>
            <a:endParaRPr lang="el-GR" sz="2000" dirty="0">
              <a:solidFill>
                <a:srgbClr val="704748"/>
              </a:solidFill>
            </a:endParaRPr>
          </a:p>
        </p:txBody>
      </p:sp>
    </p:spTree>
    <p:extLst>
      <p:ext uri="{BB962C8B-B14F-4D97-AF65-F5344CB8AC3E}">
        <p14:creationId xmlns:p14="http://schemas.microsoft.com/office/powerpoint/2010/main" val="2841903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DE5B52-B493-E694-EAAF-3DC39EA563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A5986278-EECF-4837-220F-187BC5B43948}"/>
              </a:ext>
            </a:extLst>
          </p:cNvPr>
          <p:cNvSpPr txBox="1"/>
          <p:nvPr/>
        </p:nvSpPr>
        <p:spPr>
          <a:xfrm>
            <a:off x="2609186" y="197878"/>
            <a:ext cx="8230929" cy="400110"/>
          </a:xfrm>
          <a:prstGeom prst="rect">
            <a:avLst/>
          </a:prstGeom>
          <a:noFill/>
        </p:spPr>
        <p:txBody>
          <a:bodyPr wrap="square" rtlCol="0">
            <a:spAutoFit/>
          </a:bodyPr>
          <a:lstStyle/>
          <a:p>
            <a:pPr algn="ctr"/>
            <a:r>
              <a:rPr lang="en-US" sz="2000" dirty="0">
                <a:solidFill>
                  <a:srgbClr val="412F32"/>
                </a:solidFill>
                <a:latin typeface="+mj-lt"/>
              </a:rPr>
              <a:t>SWOT</a:t>
            </a:r>
            <a:r>
              <a:rPr lang="en-US" sz="2000" dirty="0">
                <a:solidFill>
                  <a:srgbClr val="A6435C"/>
                </a:solidFill>
                <a:latin typeface="+mj-lt"/>
              </a:rPr>
              <a:t> </a:t>
            </a:r>
            <a:r>
              <a:rPr lang="en-US" sz="2000" dirty="0">
                <a:solidFill>
                  <a:srgbClr val="412F32"/>
                </a:solidFill>
                <a:latin typeface="+mj-lt"/>
              </a:rPr>
              <a:t>analysis</a:t>
            </a:r>
            <a:endParaRPr lang="el-GR" sz="2000" dirty="0">
              <a:solidFill>
                <a:srgbClr val="412F32"/>
              </a:solidFill>
              <a:latin typeface="+mj-lt"/>
            </a:endParaRPr>
          </a:p>
        </p:txBody>
      </p:sp>
      <p:sp>
        <p:nvSpPr>
          <p:cNvPr id="21" name="TextBox 20">
            <a:extLst>
              <a:ext uri="{FF2B5EF4-FFF2-40B4-BE49-F238E27FC236}">
                <a16:creationId xmlns:a16="http://schemas.microsoft.com/office/drawing/2014/main" xmlns="" id="{F70306EC-1289-B41A-F8E2-12076D2F40E4}"/>
              </a:ext>
            </a:extLst>
          </p:cNvPr>
          <p:cNvSpPr txBox="1"/>
          <p:nvPr/>
        </p:nvSpPr>
        <p:spPr>
          <a:xfrm rot="16200000">
            <a:off x="-235220" y="1167481"/>
            <a:ext cx="3872261" cy="338554"/>
          </a:xfrm>
          <a:prstGeom prst="rect">
            <a:avLst/>
          </a:prstGeom>
          <a:noFill/>
        </p:spPr>
        <p:txBody>
          <a:bodyPr wrap="square">
            <a:spAutoFit/>
          </a:bodyPr>
          <a:lstStyle/>
          <a:p>
            <a:r>
              <a:rPr lang="en-US" sz="1600" dirty="0">
                <a:solidFill>
                  <a:srgbClr val="5B9BD5"/>
                </a:solidFill>
                <a:latin typeface="+mj-lt"/>
              </a:rPr>
              <a:t>Strengths</a:t>
            </a:r>
            <a:endParaRPr lang="el-GR" sz="1600" dirty="0">
              <a:solidFill>
                <a:srgbClr val="5B9BD5"/>
              </a:solidFill>
              <a:latin typeface="+mj-lt"/>
            </a:endParaRPr>
          </a:p>
        </p:txBody>
      </p:sp>
      <p:sp>
        <p:nvSpPr>
          <p:cNvPr id="22" name="Στρογγυλεμένο ορθογώνιο 19">
            <a:extLst>
              <a:ext uri="{FF2B5EF4-FFF2-40B4-BE49-F238E27FC236}">
                <a16:creationId xmlns:a16="http://schemas.microsoft.com/office/drawing/2014/main" xmlns="" id="{7A25E9D9-357C-3963-31DE-AFC5475F9916}"/>
              </a:ext>
            </a:extLst>
          </p:cNvPr>
          <p:cNvSpPr/>
          <p:nvPr/>
        </p:nvSpPr>
        <p:spPr>
          <a:xfrm>
            <a:off x="1841279" y="3770185"/>
            <a:ext cx="4680000" cy="2412000"/>
          </a:xfrm>
          <a:prstGeom prst="roundRect">
            <a:avLst/>
          </a:prstGeom>
          <a:solidFill>
            <a:srgbClr val="EDEA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500" dirty="0">
                <a:solidFill>
                  <a:sysClr val="windowText" lastClr="000000"/>
                </a:solidFill>
                <a:latin typeface="+mj-lt"/>
              </a:rPr>
              <a:t>Εμπεδωμένη ανάγκη η ξένη γλώσσα</a:t>
            </a:r>
          </a:p>
          <a:p>
            <a:pPr marL="285750" indent="-285750">
              <a:buFont typeface="Wingdings" panose="05000000000000000000" pitchFamily="2" charset="2"/>
              <a:buChar char="ü"/>
            </a:pPr>
            <a:r>
              <a:rPr lang="el-GR" sz="1500" dirty="0">
                <a:solidFill>
                  <a:sysClr val="windowText" lastClr="000000"/>
                </a:solidFill>
                <a:latin typeface="+mj-lt"/>
              </a:rPr>
              <a:t>Μη μεταρρύθμιση του σχολείου</a:t>
            </a:r>
          </a:p>
          <a:p>
            <a:pPr marL="285750" indent="-285750">
              <a:buFont typeface="Wingdings" panose="05000000000000000000" pitchFamily="2" charset="2"/>
              <a:buChar char="ü"/>
            </a:pPr>
            <a:r>
              <a:rPr lang="el-GR" sz="1500" dirty="0">
                <a:solidFill>
                  <a:sysClr val="windowText" lastClr="000000"/>
                </a:solidFill>
                <a:latin typeface="+mj-lt"/>
              </a:rPr>
              <a:t>Εξοικείωση παιδιών με νέες τεχνολογίες</a:t>
            </a:r>
          </a:p>
          <a:p>
            <a:pPr marL="285750" indent="-285750">
              <a:buFont typeface="Wingdings" panose="05000000000000000000" pitchFamily="2" charset="2"/>
              <a:buChar char="ü"/>
            </a:pPr>
            <a:r>
              <a:rPr lang="el-GR" sz="1500" dirty="0">
                <a:solidFill>
                  <a:sysClr val="windowText" lastClr="000000"/>
                </a:solidFill>
                <a:latin typeface="+mj-lt"/>
              </a:rPr>
              <a:t>Αδιαμφισβήτητη κυριαρχία αγγλικών</a:t>
            </a:r>
          </a:p>
          <a:p>
            <a:pPr marL="285750" indent="-285750">
              <a:buFont typeface="Wingdings" panose="05000000000000000000" pitchFamily="2" charset="2"/>
              <a:buChar char="ü"/>
            </a:pPr>
            <a:r>
              <a:rPr lang="el-GR" sz="1500" dirty="0">
                <a:solidFill>
                  <a:sysClr val="windowText" lastClr="000000"/>
                </a:solidFill>
                <a:latin typeface="+mj-lt"/>
              </a:rPr>
              <a:t>Μετασχηματισμός σε </a:t>
            </a:r>
            <a:r>
              <a:rPr lang="el-GR" sz="1500" dirty="0" err="1">
                <a:solidFill>
                  <a:sysClr val="windowText" lastClr="000000"/>
                </a:solidFill>
                <a:latin typeface="+mj-lt"/>
              </a:rPr>
              <a:t>πολυχώρο</a:t>
            </a:r>
            <a:r>
              <a:rPr lang="el-GR" sz="1500" dirty="0">
                <a:solidFill>
                  <a:sysClr val="windowText" lastClr="000000"/>
                </a:solidFill>
                <a:latin typeface="+mj-lt"/>
              </a:rPr>
              <a:t> δραστηριοτήτων</a:t>
            </a:r>
          </a:p>
          <a:p>
            <a:pPr marL="285750" indent="-285750">
              <a:buFont typeface="Wingdings" panose="05000000000000000000" pitchFamily="2" charset="2"/>
              <a:buChar char="ü"/>
            </a:pPr>
            <a:r>
              <a:rPr lang="el-GR" sz="1500" dirty="0">
                <a:solidFill>
                  <a:sysClr val="windowText" lastClr="000000"/>
                </a:solidFill>
                <a:latin typeface="+mj-lt"/>
              </a:rPr>
              <a:t>Ζήτηση για δευτερεύουσες  γλώσσες  για επαγγελματικούς λόγους</a:t>
            </a:r>
          </a:p>
          <a:p>
            <a:pPr marL="285750" indent="-285750">
              <a:buFont typeface="Wingdings" panose="05000000000000000000" pitchFamily="2" charset="2"/>
              <a:buChar char="ü"/>
            </a:pPr>
            <a:r>
              <a:rPr lang="el-GR" sz="1500" dirty="0">
                <a:solidFill>
                  <a:sysClr val="windowText" lastClr="000000"/>
                </a:solidFill>
                <a:latin typeface="+mj-lt"/>
              </a:rPr>
              <a:t>Τηλεκπαίδευση: βολική για οικογένεια, γεωγραφική επέκταση, προτιμάται από ενήλικες</a:t>
            </a:r>
          </a:p>
        </p:txBody>
      </p:sp>
      <p:sp>
        <p:nvSpPr>
          <p:cNvPr id="23" name="Στρογγυλεμένο ορθογώνιο 19">
            <a:extLst>
              <a:ext uri="{FF2B5EF4-FFF2-40B4-BE49-F238E27FC236}">
                <a16:creationId xmlns:a16="http://schemas.microsoft.com/office/drawing/2014/main" xmlns="" id="{F7420728-8D17-5365-5407-06EA2E557A04}"/>
              </a:ext>
            </a:extLst>
          </p:cNvPr>
          <p:cNvSpPr/>
          <p:nvPr/>
        </p:nvSpPr>
        <p:spPr>
          <a:xfrm>
            <a:off x="1841279" y="1014110"/>
            <a:ext cx="4680000" cy="2412000"/>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500" dirty="0">
                <a:solidFill>
                  <a:sysClr val="windowText" lastClr="000000"/>
                </a:solidFill>
                <a:latin typeface="+mj-lt"/>
              </a:rPr>
              <a:t>Σύγχρονες μέθοδοι και μέσα διδασκαλίας</a:t>
            </a:r>
          </a:p>
          <a:p>
            <a:pPr marL="285750" indent="-285750">
              <a:buFont typeface="Wingdings" panose="05000000000000000000" pitchFamily="2" charset="2"/>
              <a:buChar char="ü"/>
            </a:pPr>
            <a:r>
              <a:rPr lang="el-GR" sz="1500" dirty="0">
                <a:solidFill>
                  <a:sysClr val="windowText" lastClr="000000"/>
                </a:solidFill>
                <a:latin typeface="+mj-lt"/>
              </a:rPr>
              <a:t>Ολιγομελή τμήματα</a:t>
            </a:r>
          </a:p>
          <a:p>
            <a:pPr marL="285750" indent="-285750">
              <a:buFont typeface="Wingdings" panose="05000000000000000000" pitchFamily="2" charset="2"/>
              <a:buChar char="ü"/>
            </a:pPr>
            <a:r>
              <a:rPr lang="el-GR" sz="1500" dirty="0">
                <a:solidFill>
                  <a:sysClr val="windowText" lastClr="000000"/>
                </a:solidFill>
                <a:latin typeface="+mj-lt"/>
              </a:rPr>
              <a:t>Υψηλού επιπέδου εκπαιδευτικοί</a:t>
            </a:r>
          </a:p>
          <a:p>
            <a:pPr marL="285750" indent="-285750">
              <a:buFont typeface="Wingdings" panose="05000000000000000000" pitchFamily="2" charset="2"/>
              <a:buChar char="ü"/>
            </a:pPr>
            <a:r>
              <a:rPr lang="el-GR" sz="1500" dirty="0">
                <a:solidFill>
                  <a:sysClr val="windowText" lastClr="000000"/>
                </a:solidFill>
                <a:latin typeface="+mj-lt"/>
              </a:rPr>
              <a:t>Υποστήριξη του παιδιού (ψυχολογική, κοινωνική, μαθησιακή)</a:t>
            </a:r>
          </a:p>
          <a:p>
            <a:pPr marL="285750" indent="-285750">
              <a:buFont typeface="Wingdings" panose="05000000000000000000" pitchFamily="2" charset="2"/>
              <a:buChar char="ü"/>
            </a:pPr>
            <a:r>
              <a:rPr lang="el-GR" sz="1500" dirty="0">
                <a:solidFill>
                  <a:sysClr val="windowText" lastClr="000000"/>
                </a:solidFill>
                <a:latin typeface="+mj-lt"/>
              </a:rPr>
              <a:t>Οικονομικά πιο προσιτό από ανταγωνισμό</a:t>
            </a:r>
          </a:p>
          <a:p>
            <a:pPr marL="285750" indent="-285750">
              <a:buFont typeface="Wingdings" panose="05000000000000000000" pitchFamily="2" charset="2"/>
              <a:buChar char="ü"/>
            </a:pPr>
            <a:r>
              <a:rPr lang="el-GR" sz="1500" dirty="0">
                <a:solidFill>
                  <a:sysClr val="windowText" lastClr="000000"/>
                </a:solidFill>
                <a:latin typeface="+mj-lt"/>
              </a:rPr>
              <a:t>Κρατική εποπτεία (σε αντίθεση με ιδιαίτερο)</a:t>
            </a:r>
          </a:p>
          <a:p>
            <a:pPr marL="285750" indent="-285750">
              <a:buFont typeface="Wingdings" panose="05000000000000000000" pitchFamily="2" charset="2"/>
              <a:buChar char="ü"/>
            </a:pPr>
            <a:r>
              <a:rPr lang="el-GR" sz="1500" dirty="0">
                <a:solidFill>
                  <a:sysClr val="windowText" lastClr="000000"/>
                </a:solidFill>
                <a:latin typeface="+mj-lt"/>
              </a:rPr>
              <a:t>Ανταπόκριση σε ανάγκες οικογένειας (εκμάθηση, πιστοποίηση)</a:t>
            </a:r>
          </a:p>
        </p:txBody>
      </p:sp>
      <p:grpSp>
        <p:nvGrpSpPr>
          <p:cNvPr id="25" name="Ομάδα 24">
            <a:extLst>
              <a:ext uri="{FF2B5EF4-FFF2-40B4-BE49-F238E27FC236}">
                <a16:creationId xmlns:a16="http://schemas.microsoft.com/office/drawing/2014/main" xmlns="" id="{27156C5F-D0A2-70FF-7EAB-A888FE8EAA6E}"/>
              </a:ext>
            </a:extLst>
          </p:cNvPr>
          <p:cNvGrpSpPr/>
          <p:nvPr/>
        </p:nvGrpSpPr>
        <p:grpSpPr>
          <a:xfrm>
            <a:off x="80773" y="72771"/>
            <a:ext cx="1176528" cy="6709029"/>
            <a:chOff x="80773" y="72771"/>
            <a:chExt cx="1176528" cy="6709029"/>
          </a:xfrm>
        </p:grpSpPr>
        <p:sp>
          <p:nvSpPr>
            <p:cNvPr id="26" name="Στρογγυλεμένο ορθογώνιο 10">
              <a:extLst>
                <a:ext uri="{FF2B5EF4-FFF2-40B4-BE49-F238E27FC236}">
                  <a16:creationId xmlns:a16="http://schemas.microsoft.com/office/drawing/2014/main" xmlns="" id="{28FB4ACC-1790-D274-B7E4-1B253B091D1E}"/>
                </a:ext>
              </a:extLst>
            </p:cNvPr>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 name="Ομάδα 26">
              <a:extLst>
                <a:ext uri="{FF2B5EF4-FFF2-40B4-BE49-F238E27FC236}">
                  <a16:creationId xmlns:a16="http://schemas.microsoft.com/office/drawing/2014/main" xmlns="" id="{5205E1FA-009B-E199-5478-04F0934B015F}"/>
                </a:ext>
              </a:extLst>
            </p:cNvPr>
            <p:cNvGrpSpPr/>
            <p:nvPr/>
          </p:nvGrpSpPr>
          <p:grpSpPr>
            <a:xfrm>
              <a:off x="356686" y="981076"/>
              <a:ext cx="613162" cy="5749755"/>
              <a:chOff x="264825" y="1554402"/>
              <a:chExt cx="613162" cy="5176428"/>
            </a:xfrm>
          </p:grpSpPr>
          <p:sp>
            <p:nvSpPr>
              <p:cNvPr id="29" name="Ορθογώνιο 28">
                <a:extLst>
                  <a:ext uri="{FF2B5EF4-FFF2-40B4-BE49-F238E27FC236}">
                    <a16:creationId xmlns:a16="http://schemas.microsoft.com/office/drawing/2014/main" xmlns="" id="{819A8874-3AC4-A1B8-1F71-C046003A2019}"/>
                  </a:ext>
                </a:extLst>
              </p:cNvPr>
              <p:cNvSpPr/>
              <p:nvPr/>
            </p:nvSpPr>
            <p:spPr>
              <a:xfrm rot="16200000">
                <a:off x="-2157959" y="3977186"/>
                <a:ext cx="5176427" cy="330860"/>
              </a:xfrm>
              <a:prstGeom prst="rect">
                <a:avLst/>
              </a:prstGeom>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p>
            </p:txBody>
          </p:sp>
          <p:sp>
            <p:nvSpPr>
              <p:cNvPr id="30" name="Ορθογώνιο 29">
                <a:extLst>
                  <a:ext uri="{FF2B5EF4-FFF2-40B4-BE49-F238E27FC236}">
                    <a16:creationId xmlns:a16="http://schemas.microsoft.com/office/drawing/2014/main" xmlns="" id="{B3626A32-7CF1-9891-01B4-B97E15A56699}"/>
                  </a:ext>
                </a:extLst>
              </p:cNvPr>
              <p:cNvSpPr/>
              <p:nvPr/>
            </p:nvSpPr>
            <p:spPr>
              <a:xfrm rot="16200000">
                <a:off x="-1894893" y="3957951"/>
                <a:ext cx="5176427" cy="369332"/>
              </a:xfrm>
              <a:prstGeom prst="rect">
                <a:avLst/>
              </a:prstGeom>
            </p:spPr>
            <p:txBody>
              <a:bodyPr wrap="square">
                <a:spAutoFit/>
              </a:bodyPr>
              <a:lstStyle/>
              <a:p>
                <a:r>
                  <a:rPr lang="el-GR" spc="-90" dirty="0">
                    <a:ln w="1270">
                      <a:solidFill>
                        <a:srgbClr val="7C5A5F"/>
                      </a:solidFill>
                    </a:ln>
                    <a:noFill/>
                    <a:latin typeface="+mj-lt"/>
                    <a:ea typeface="Calibri" panose="020F0502020204030204" pitchFamily="34" charset="0"/>
                    <a:cs typeface="Times New Roman" panose="02020603050405020304" pitchFamily="18" charset="0"/>
                  </a:rPr>
                  <a:t>Απόψεις εκπαιδευτικών εργαζομένων στα Κέντρα Ξένων Γλωσσών</a:t>
                </a:r>
              </a:p>
            </p:txBody>
          </p:sp>
        </p:grpSp>
        <p:pic>
          <p:nvPicPr>
            <p:cNvPr id="28" name="Picture 9" descr="C:\Users\pol\Pictures\Εικόνες ΚΑΝΕΠ\ΚΑΝΕΠ (Σήμα).png">
              <a:extLst>
                <a:ext uri="{FF2B5EF4-FFF2-40B4-BE49-F238E27FC236}">
                  <a16:creationId xmlns:a16="http://schemas.microsoft.com/office/drawing/2014/main" xmlns="" id="{B14866B3-14E0-3336-2AFB-1BC3D87008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solidFill>
              <a:srgbClr val="C9B5B8"/>
            </a:solidFill>
            <a:ln>
              <a:noFill/>
            </a:ln>
          </p:spPr>
        </p:pic>
      </p:grpSp>
      <p:sp>
        <p:nvSpPr>
          <p:cNvPr id="4" name="TextBox 3">
            <a:extLst>
              <a:ext uri="{FF2B5EF4-FFF2-40B4-BE49-F238E27FC236}">
                <a16:creationId xmlns:a16="http://schemas.microsoft.com/office/drawing/2014/main" xmlns="" id="{C8981BAE-5C48-7E59-03E9-00F016E59420}"/>
              </a:ext>
            </a:extLst>
          </p:cNvPr>
          <p:cNvSpPr txBox="1"/>
          <p:nvPr/>
        </p:nvSpPr>
        <p:spPr>
          <a:xfrm>
            <a:off x="6754448" y="6491689"/>
            <a:ext cx="5437552" cy="369332"/>
          </a:xfrm>
          <a:prstGeom prst="rect">
            <a:avLst/>
          </a:prstGeom>
          <a:noFill/>
        </p:spPr>
        <p:txBody>
          <a:bodyPr wrap="square" rtlCol="0">
            <a:spAutoFit/>
          </a:bodyPr>
          <a:lstStyle>
            <a:defPPr>
              <a:defRPr lang="el-GR"/>
            </a:defPPr>
            <a:lvl1pPr algn="r">
              <a:defRPr sz="900" i="1">
                <a:solidFill>
                  <a:srgbClr val="7F7F7E"/>
                </a:solidFill>
                <a:latin typeface="+mj-lt"/>
              </a:defRPr>
            </a:lvl1pPr>
          </a:lstStyle>
          <a:p>
            <a:r>
              <a:rPr lang="el-GR" dirty="0"/>
              <a:t>Διεξαγωγή έρευνας: </a:t>
            </a:r>
            <a:r>
              <a:rPr lang="en-US" dirty="0" err="1"/>
              <a:t>Metron</a:t>
            </a:r>
            <a:r>
              <a:rPr lang="en-US" dirty="0"/>
              <a:t> Analysis</a:t>
            </a:r>
            <a:endParaRPr lang="el-GR" dirty="0"/>
          </a:p>
          <a:p>
            <a:r>
              <a:rPr lang="el-GR" dirty="0"/>
              <a:t>Ανάθεση: ΚΑΝΕΠ/ΓΣΕΕ</a:t>
            </a:r>
          </a:p>
        </p:txBody>
      </p:sp>
      <p:pic>
        <p:nvPicPr>
          <p:cNvPr id="5" name="Picture 2">
            <a:extLst>
              <a:ext uri="{FF2B5EF4-FFF2-40B4-BE49-F238E27FC236}">
                <a16:creationId xmlns:a16="http://schemas.microsoft.com/office/drawing/2014/main" xmlns="" id="{7400F620-6587-E6EC-9DF1-8FF05D9B8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69" y="6189876"/>
            <a:ext cx="1207250" cy="603625"/>
          </a:xfrm>
          <a:prstGeom prst="rect">
            <a:avLst/>
          </a:prstGeom>
          <a:noFill/>
          <a:extLst>
            <a:ext uri="{909E8E84-426E-40DD-AFC4-6F175D3DCCD1}">
              <a14:hiddenFill xmlns:a14="http://schemas.microsoft.com/office/drawing/2010/main">
                <a:solidFill>
                  <a:srgbClr val="FFFFFF"/>
                </a:solidFill>
              </a14:hiddenFill>
            </a:ext>
          </a:extLst>
        </p:spPr>
      </p:pic>
      <p:sp>
        <p:nvSpPr>
          <p:cNvPr id="6" name="Στρογγυλεμένο ορθογώνιο 19">
            <a:extLst>
              <a:ext uri="{FF2B5EF4-FFF2-40B4-BE49-F238E27FC236}">
                <a16:creationId xmlns:a16="http://schemas.microsoft.com/office/drawing/2014/main" xmlns="" id="{6D72E7BD-08A6-FF83-7264-7EC01C79439C}"/>
              </a:ext>
            </a:extLst>
          </p:cNvPr>
          <p:cNvSpPr/>
          <p:nvPr/>
        </p:nvSpPr>
        <p:spPr>
          <a:xfrm>
            <a:off x="6793834" y="3770185"/>
            <a:ext cx="4680000" cy="2412000"/>
          </a:xfrm>
          <a:prstGeom prst="roundRect">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500" dirty="0">
                <a:solidFill>
                  <a:sysClr val="windowText" lastClr="000000"/>
                </a:solidFill>
                <a:latin typeface="+mj-lt"/>
              </a:rPr>
              <a:t>Εκμάθηση 2ης-3ης γλώσσας σπάνια </a:t>
            </a:r>
          </a:p>
          <a:p>
            <a:pPr marL="285750" indent="-285750">
              <a:buFont typeface="Wingdings" panose="05000000000000000000" pitchFamily="2" charset="2"/>
              <a:buChar char="ü"/>
            </a:pPr>
            <a:r>
              <a:rPr lang="el-GR" sz="1500" dirty="0">
                <a:solidFill>
                  <a:sysClr val="windowText" lastClr="000000"/>
                </a:solidFill>
                <a:latin typeface="+mj-lt"/>
              </a:rPr>
              <a:t>Μείωση πληθυσμού</a:t>
            </a:r>
          </a:p>
          <a:p>
            <a:pPr marL="285750" indent="-285750">
              <a:buFont typeface="Wingdings" panose="05000000000000000000" pitchFamily="2" charset="2"/>
              <a:buChar char="ü"/>
            </a:pPr>
            <a:r>
              <a:rPr lang="el-GR" sz="1500" dirty="0">
                <a:solidFill>
                  <a:sysClr val="windowText" lastClr="000000"/>
                </a:solidFill>
                <a:latin typeface="+mj-lt"/>
              </a:rPr>
              <a:t>Τεχνολογίες αυτόματης μετάφρασης</a:t>
            </a:r>
          </a:p>
          <a:p>
            <a:pPr marL="285750" indent="-285750">
              <a:buFont typeface="Wingdings" panose="05000000000000000000" pitchFamily="2" charset="2"/>
              <a:buChar char="ü"/>
            </a:pPr>
            <a:r>
              <a:rPr lang="el-GR" sz="1500" dirty="0">
                <a:solidFill>
                  <a:sysClr val="windowText" lastClr="000000"/>
                </a:solidFill>
                <a:latin typeface="+mj-lt"/>
              </a:rPr>
              <a:t>Πίεση οικογένειας</a:t>
            </a:r>
          </a:p>
          <a:p>
            <a:pPr marL="285750" indent="-285750">
              <a:buFont typeface="Wingdings" panose="05000000000000000000" pitchFamily="2" charset="2"/>
              <a:buChar char="ü"/>
            </a:pPr>
            <a:r>
              <a:rPr lang="el-GR" sz="1500" dirty="0">
                <a:solidFill>
                  <a:sysClr val="windowText" lastClr="000000"/>
                </a:solidFill>
                <a:latin typeface="+mj-lt"/>
              </a:rPr>
              <a:t>Μικρότερος χρόνος σπουδών (αγγλικά)</a:t>
            </a:r>
          </a:p>
          <a:p>
            <a:pPr marL="285750" indent="-285750">
              <a:buFont typeface="Wingdings" panose="05000000000000000000" pitchFamily="2" charset="2"/>
              <a:buChar char="ü"/>
            </a:pPr>
            <a:r>
              <a:rPr lang="el-GR" sz="1500" dirty="0">
                <a:solidFill>
                  <a:sysClr val="windowText" lastClr="000000"/>
                </a:solidFill>
                <a:latin typeface="+mj-lt"/>
              </a:rPr>
              <a:t>Αθέμιτος ανταγωνισμός από ιδιαίτερο</a:t>
            </a:r>
          </a:p>
          <a:p>
            <a:pPr marL="285750" indent="-285750">
              <a:buFont typeface="Wingdings" panose="05000000000000000000" pitchFamily="2" charset="2"/>
              <a:buChar char="ü"/>
            </a:pPr>
            <a:r>
              <a:rPr lang="el-GR" sz="1500" dirty="0">
                <a:solidFill>
                  <a:sysClr val="windowText" lastClr="000000"/>
                </a:solidFill>
                <a:latin typeface="+mj-lt"/>
              </a:rPr>
              <a:t>Δυσκολία εξεύρεσης προσωπικού</a:t>
            </a:r>
          </a:p>
          <a:p>
            <a:pPr marL="285750" indent="-285750">
              <a:buFont typeface="Wingdings" panose="05000000000000000000" pitchFamily="2" charset="2"/>
              <a:buChar char="ü"/>
            </a:pPr>
            <a:r>
              <a:rPr lang="el-GR" sz="1500" dirty="0">
                <a:solidFill>
                  <a:sysClr val="windowText" lastClr="000000"/>
                </a:solidFill>
                <a:latin typeface="+mj-lt"/>
              </a:rPr>
              <a:t>Τηλεκπαίδευση: διαδικτυακά μαθήματα, προτίμηση γονέων</a:t>
            </a:r>
          </a:p>
        </p:txBody>
      </p:sp>
      <p:sp>
        <p:nvSpPr>
          <p:cNvPr id="7" name="Στρογγυλεμένο ορθογώνιο 19">
            <a:extLst>
              <a:ext uri="{FF2B5EF4-FFF2-40B4-BE49-F238E27FC236}">
                <a16:creationId xmlns:a16="http://schemas.microsoft.com/office/drawing/2014/main" xmlns="" id="{B23A4944-4F73-78D2-7A8D-3471569AD187}"/>
              </a:ext>
            </a:extLst>
          </p:cNvPr>
          <p:cNvSpPr/>
          <p:nvPr/>
        </p:nvSpPr>
        <p:spPr>
          <a:xfrm>
            <a:off x="6793834" y="1014110"/>
            <a:ext cx="4680000" cy="2412000"/>
          </a:xfrm>
          <a:prstGeom prst="roundRect">
            <a:avLst/>
          </a:prstGeom>
          <a:solidFill>
            <a:srgbClr val="6AC2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Wingdings" panose="05000000000000000000" pitchFamily="2" charset="2"/>
              <a:buChar char="ü"/>
            </a:pPr>
            <a:r>
              <a:rPr lang="el-GR" sz="1500" dirty="0">
                <a:solidFill>
                  <a:sysClr val="windowText" lastClr="000000"/>
                </a:solidFill>
                <a:latin typeface="+mj-lt"/>
              </a:rPr>
              <a:t>Τυποποιημένη γνώση με κύριο στόχο την πιστοποίηση</a:t>
            </a:r>
          </a:p>
          <a:p>
            <a:pPr marL="285750" indent="-285750">
              <a:buFont typeface="Wingdings" panose="05000000000000000000" pitchFamily="2" charset="2"/>
              <a:buChar char="ü"/>
            </a:pPr>
            <a:r>
              <a:rPr lang="el-GR" sz="1500" dirty="0">
                <a:solidFill>
                  <a:sysClr val="windowText" lastClr="000000"/>
                </a:solidFill>
                <a:latin typeface="+mj-lt"/>
              </a:rPr>
              <a:t>Υπερφόρτωση του παιδιού</a:t>
            </a:r>
          </a:p>
          <a:p>
            <a:pPr marL="285750" indent="-285750">
              <a:buFont typeface="Wingdings" panose="05000000000000000000" pitchFamily="2" charset="2"/>
              <a:buChar char="ü"/>
            </a:pPr>
            <a:r>
              <a:rPr lang="el-GR" sz="1500" dirty="0">
                <a:solidFill>
                  <a:sysClr val="windowText" lastClr="000000"/>
                </a:solidFill>
                <a:latin typeface="+mj-lt"/>
              </a:rPr>
              <a:t>Επισφαλείς εργασιακές σχέσεις</a:t>
            </a:r>
          </a:p>
          <a:p>
            <a:pPr marL="285750" indent="-285750">
              <a:buFont typeface="Wingdings" panose="05000000000000000000" pitchFamily="2" charset="2"/>
              <a:buChar char="ü"/>
            </a:pPr>
            <a:r>
              <a:rPr lang="el-GR" sz="1500" dirty="0">
                <a:solidFill>
                  <a:sysClr val="windowText" lastClr="000000"/>
                </a:solidFill>
                <a:latin typeface="+mj-lt"/>
              </a:rPr>
              <a:t>Υποχώρηση σε πιέσεις οικογένειας (γρήγορη πιστοποίηση)</a:t>
            </a:r>
          </a:p>
          <a:p>
            <a:pPr marL="285750" indent="-285750">
              <a:buFont typeface="Wingdings" panose="05000000000000000000" pitchFamily="2" charset="2"/>
              <a:buChar char="ü"/>
            </a:pPr>
            <a:r>
              <a:rPr lang="el-GR" sz="1500" dirty="0">
                <a:solidFill>
                  <a:sysClr val="windowText" lastClr="000000"/>
                </a:solidFill>
                <a:latin typeface="+mj-lt"/>
              </a:rPr>
              <a:t>Ανελαστική δαπάνη για το νοικοκυριό</a:t>
            </a:r>
          </a:p>
          <a:p>
            <a:pPr marL="285750" indent="-285750">
              <a:buFont typeface="Wingdings" panose="05000000000000000000" pitchFamily="2" charset="2"/>
              <a:buChar char="ü"/>
            </a:pPr>
            <a:r>
              <a:rPr lang="el-GR" sz="1500" dirty="0">
                <a:solidFill>
                  <a:sysClr val="windowText" lastClr="000000"/>
                </a:solidFill>
                <a:latin typeface="+mj-lt"/>
              </a:rPr>
              <a:t>Υπερπληθωρισμός πτυχίων</a:t>
            </a:r>
          </a:p>
          <a:p>
            <a:pPr marL="285750" indent="-285750">
              <a:buFont typeface="Wingdings" panose="05000000000000000000" pitchFamily="2" charset="2"/>
              <a:buChar char="ü"/>
            </a:pPr>
            <a:r>
              <a:rPr lang="el-GR" sz="1500" dirty="0">
                <a:solidFill>
                  <a:sysClr val="windowText" lastClr="000000"/>
                </a:solidFill>
                <a:latin typeface="+mj-lt"/>
              </a:rPr>
              <a:t>Πτώση της ποιότητας</a:t>
            </a:r>
          </a:p>
        </p:txBody>
      </p:sp>
      <p:sp>
        <p:nvSpPr>
          <p:cNvPr id="8" name="TextBox 7">
            <a:extLst>
              <a:ext uri="{FF2B5EF4-FFF2-40B4-BE49-F238E27FC236}">
                <a16:creationId xmlns:a16="http://schemas.microsoft.com/office/drawing/2014/main" xmlns="" id="{FF1EE61A-756D-7AF9-4713-A814E462233D}"/>
              </a:ext>
            </a:extLst>
          </p:cNvPr>
          <p:cNvSpPr txBox="1"/>
          <p:nvPr/>
        </p:nvSpPr>
        <p:spPr>
          <a:xfrm rot="16200000">
            <a:off x="-235220" y="3919210"/>
            <a:ext cx="3872261" cy="338554"/>
          </a:xfrm>
          <a:prstGeom prst="rect">
            <a:avLst/>
          </a:prstGeom>
          <a:noFill/>
        </p:spPr>
        <p:txBody>
          <a:bodyPr wrap="square">
            <a:spAutoFit/>
          </a:bodyPr>
          <a:lstStyle/>
          <a:p>
            <a:r>
              <a:rPr lang="en-US" sz="1600" dirty="0">
                <a:solidFill>
                  <a:srgbClr val="EDEA68"/>
                </a:solidFill>
                <a:latin typeface="+mj-lt"/>
              </a:rPr>
              <a:t>Opportunities</a:t>
            </a:r>
            <a:endParaRPr lang="el-GR" sz="1600" dirty="0">
              <a:solidFill>
                <a:srgbClr val="EDEA68"/>
              </a:solidFill>
              <a:latin typeface="+mj-lt"/>
            </a:endParaRPr>
          </a:p>
        </p:txBody>
      </p:sp>
      <p:sp>
        <p:nvSpPr>
          <p:cNvPr id="9" name="TextBox 8">
            <a:extLst>
              <a:ext uri="{FF2B5EF4-FFF2-40B4-BE49-F238E27FC236}">
                <a16:creationId xmlns:a16="http://schemas.microsoft.com/office/drawing/2014/main" xmlns="" id="{F9CD91F3-FE39-C30C-6C98-4E59382FC6DD}"/>
              </a:ext>
            </a:extLst>
          </p:cNvPr>
          <p:cNvSpPr txBox="1"/>
          <p:nvPr/>
        </p:nvSpPr>
        <p:spPr>
          <a:xfrm rot="16200000">
            <a:off x="9668714" y="1167481"/>
            <a:ext cx="3872261" cy="338554"/>
          </a:xfrm>
          <a:prstGeom prst="rect">
            <a:avLst/>
          </a:prstGeom>
          <a:noFill/>
        </p:spPr>
        <p:txBody>
          <a:bodyPr wrap="square">
            <a:spAutoFit/>
          </a:bodyPr>
          <a:lstStyle/>
          <a:p>
            <a:r>
              <a:rPr lang="en-US" sz="1600" dirty="0">
                <a:solidFill>
                  <a:srgbClr val="6AC2C0"/>
                </a:solidFill>
                <a:latin typeface="+mj-lt"/>
              </a:rPr>
              <a:t>Weaknesses</a:t>
            </a:r>
            <a:endParaRPr lang="el-GR" sz="1600" dirty="0">
              <a:solidFill>
                <a:srgbClr val="6AC2C0"/>
              </a:solidFill>
              <a:latin typeface="+mj-lt"/>
            </a:endParaRPr>
          </a:p>
        </p:txBody>
      </p:sp>
      <p:sp>
        <p:nvSpPr>
          <p:cNvPr id="10" name="TextBox 9">
            <a:extLst>
              <a:ext uri="{FF2B5EF4-FFF2-40B4-BE49-F238E27FC236}">
                <a16:creationId xmlns:a16="http://schemas.microsoft.com/office/drawing/2014/main" xmlns="" id="{59F2021D-2F76-B4BF-E4DA-81D33F3C04BD}"/>
              </a:ext>
            </a:extLst>
          </p:cNvPr>
          <p:cNvSpPr txBox="1"/>
          <p:nvPr/>
        </p:nvSpPr>
        <p:spPr>
          <a:xfrm rot="16200000">
            <a:off x="9668714" y="3919210"/>
            <a:ext cx="3872261" cy="338554"/>
          </a:xfrm>
          <a:prstGeom prst="rect">
            <a:avLst/>
          </a:prstGeom>
          <a:noFill/>
        </p:spPr>
        <p:txBody>
          <a:bodyPr wrap="square">
            <a:spAutoFit/>
          </a:bodyPr>
          <a:lstStyle/>
          <a:p>
            <a:r>
              <a:rPr lang="en-US" sz="1600" dirty="0">
                <a:solidFill>
                  <a:srgbClr val="A6435C"/>
                </a:solidFill>
                <a:latin typeface="+mj-lt"/>
              </a:rPr>
              <a:t>Threats</a:t>
            </a:r>
            <a:endParaRPr lang="el-GR" sz="1600" dirty="0">
              <a:solidFill>
                <a:srgbClr val="A6435C"/>
              </a:solidFill>
              <a:latin typeface="+mj-lt"/>
            </a:endParaRPr>
          </a:p>
        </p:txBody>
      </p:sp>
      <p:cxnSp>
        <p:nvCxnSpPr>
          <p:cNvPr id="12" name="Ευθεία γραμμή σύνδεσης 11">
            <a:extLst>
              <a:ext uri="{FF2B5EF4-FFF2-40B4-BE49-F238E27FC236}">
                <a16:creationId xmlns:a16="http://schemas.microsoft.com/office/drawing/2014/main" xmlns="" id="{5707A1FB-A5AA-B066-A04A-D45AB37C3861}"/>
              </a:ext>
            </a:extLst>
          </p:cNvPr>
          <p:cNvCxnSpPr>
            <a:cxnSpLocks/>
          </p:cNvCxnSpPr>
          <p:nvPr/>
        </p:nvCxnSpPr>
        <p:spPr>
          <a:xfrm>
            <a:off x="1943100" y="3585111"/>
            <a:ext cx="9391650" cy="0"/>
          </a:xfrm>
          <a:prstGeom prst="line">
            <a:avLst/>
          </a:prstGeom>
          <a:ln w="15875" cap="rnd">
            <a:solidFill>
              <a:srgbClr val="9E7A7F"/>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xmlns="" id="{F39AE946-D673-ABC5-3BE3-9F8CFD5D39F2}"/>
              </a:ext>
            </a:extLst>
          </p:cNvPr>
          <p:cNvCxnSpPr>
            <a:cxnSpLocks/>
          </p:cNvCxnSpPr>
          <p:nvPr/>
        </p:nvCxnSpPr>
        <p:spPr>
          <a:xfrm>
            <a:off x="6659198" y="1076325"/>
            <a:ext cx="0" cy="5105860"/>
          </a:xfrm>
          <a:prstGeom prst="line">
            <a:avLst/>
          </a:prstGeom>
          <a:ln w="15875" cap="rnd">
            <a:solidFill>
              <a:srgbClr val="9E7A7F"/>
            </a:solidFill>
          </a:ln>
        </p:spPr>
        <p:style>
          <a:lnRef idx="1">
            <a:schemeClr val="accent1"/>
          </a:lnRef>
          <a:fillRef idx="0">
            <a:schemeClr val="accent1"/>
          </a:fillRef>
          <a:effectRef idx="0">
            <a:schemeClr val="accent1"/>
          </a:effectRef>
          <a:fontRef idx="minor">
            <a:schemeClr val="tx1"/>
          </a:fontRef>
        </p:style>
      </p:cxnSp>
      <p:sp>
        <p:nvSpPr>
          <p:cNvPr id="11" name="Θέση αριθμού διαφάνειας 3">
            <a:extLst>
              <a:ext uri="{FF2B5EF4-FFF2-40B4-BE49-F238E27FC236}">
                <a16:creationId xmlns:a16="http://schemas.microsoft.com/office/drawing/2014/main" xmlns="" id="{54AA567D-A5EA-4C56-D971-A2AE9358D2C4}"/>
              </a:ext>
            </a:extLst>
          </p:cNvPr>
          <p:cNvSpPr txBox="1">
            <a:spLocks/>
          </p:cNvSpPr>
          <p:nvPr/>
        </p:nvSpPr>
        <p:spPr>
          <a:xfrm>
            <a:off x="11591953" y="88940"/>
            <a:ext cx="519273"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30A329-35E0-4F42-9430-72E023F6B717}" type="slidenum">
              <a:rPr lang="el-GR" sz="2000" smtClean="0">
                <a:solidFill>
                  <a:srgbClr val="704748"/>
                </a:solidFill>
              </a:rPr>
              <a:pPr/>
              <a:t>50</a:t>
            </a:fld>
            <a:endParaRPr lang="el-GR" sz="2000" dirty="0">
              <a:solidFill>
                <a:srgbClr val="704748"/>
              </a:solidFill>
            </a:endParaRPr>
          </a:p>
        </p:txBody>
      </p:sp>
    </p:spTree>
    <p:extLst>
      <p:ext uri="{BB962C8B-B14F-4D97-AF65-F5344CB8AC3E}">
        <p14:creationId xmlns:p14="http://schemas.microsoft.com/office/powerpoint/2010/main" val="18287172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Ελεύθερη σχεδίαση 38"/>
          <p:cNvSpPr/>
          <p:nvPr/>
        </p:nvSpPr>
        <p:spPr>
          <a:xfrm>
            <a:off x="9414858" y="5471262"/>
            <a:ext cx="343556" cy="546244"/>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B0AD81"/>
          </a:solidFill>
          <a:ln w="53975" cap="rnd">
            <a:solidFill>
              <a:srgbClr val="B0AD8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Ελεύθερη σχεδίαση 37"/>
          <p:cNvSpPr/>
          <p:nvPr/>
        </p:nvSpPr>
        <p:spPr>
          <a:xfrm rot="10800000">
            <a:off x="9414858" y="3657456"/>
            <a:ext cx="343556" cy="546244"/>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3C7BA4"/>
          </a:solidFill>
          <a:ln w="53975" cap="rnd">
            <a:solidFill>
              <a:srgbClr val="3C7BA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Ελεύθερη σχεδίαση 36"/>
          <p:cNvSpPr/>
          <p:nvPr/>
        </p:nvSpPr>
        <p:spPr>
          <a:xfrm>
            <a:off x="9414858" y="1845195"/>
            <a:ext cx="343556" cy="546244"/>
          </a:xfrm>
          <a:custGeom>
            <a:avLst/>
            <a:gdLst>
              <a:gd name="connsiteX0" fmla="*/ 562708 w 2843684"/>
              <a:gd name="connsiteY0" fmla="*/ 1416818 h 3647552"/>
              <a:gd name="connsiteX1" fmla="*/ 562708 w 2843684"/>
              <a:gd name="connsiteY1" fmla="*/ 3647552 h 3647552"/>
              <a:gd name="connsiteX2" fmla="*/ 2286000 w 2843684"/>
              <a:gd name="connsiteY2" fmla="*/ 3647552 h 3647552"/>
              <a:gd name="connsiteX3" fmla="*/ 2286000 w 2843684"/>
              <a:gd name="connsiteY3" fmla="*/ 1416818 h 3647552"/>
              <a:gd name="connsiteX4" fmla="*/ 2843684 w 2843684"/>
              <a:gd name="connsiteY4" fmla="*/ 1416818 h 3647552"/>
              <a:gd name="connsiteX5" fmla="*/ 1426866 w 2843684"/>
              <a:gd name="connsiteY5" fmla="*/ 0 h 3647552"/>
              <a:gd name="connsiteX6" fmla="*/ 0 w 2843684"/>
              <a:gd name="connsiteY6" fmla="*/ 1426866 h 3647552"/>
              <a:gd name="connsiteX7" fmla="*/ 562708 w 2843684"/>
              <a:gd name="connsiteY7" fmla="*/ 1416818 h 36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684" h="3647552">
                <a:moveTo>
                  <a:pt x="562708" y="1416818"/>
                </a:moveTo>
                <a:lnTo>
                  <a:pt x="562708" y="3647552"/>
                </a:lnTo>
                <a:lnTo>
                  <a:pt x="2286000" y="3647552"/>
                </a:lnTo>
                <a:lnTo>
                  <a:pt x="2286000" y="1416818"/>
                </a:lnTo>
                <a:lnTo>
                  <a:pt x="2843684" y="1416818"/>
                </a:lnTo>
                <a:lnTo>
                  <a:pt x="1426866" y="0"/>
                </a:lnTo>
                <a:lnTo>
                  <a:pt x="0" y="1426866"/>
                </a:lnTo>
                <a:lnTo>
                  <a:pt x="562708" y="1416818"/>
                </a:lnTo>
                <a:close/>
              </a:path>
            </a:pathLst>
          </a:custGeom>
          <a:solidFill>
            <a:srgbClr val="A6435C"/>
          </a:solidFill>
          <a:ln w="53975" cap="rnd">
            <a:solidFill>
              <a:srgbClr val="A6435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9" name="Γράφημα 18"/>
          <p:cNvGraphicFramePr/>
          <p:nvPr/>
        </p:nvGraphicFramePr>
        <p:xfrm>
          <a:off x="2560554" y="4827566"/>
          <a:ext cx="6966421" cy="17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Γράφημα 7"/>
          <p:cNvGraphicFramePr/>
          <p:nvPr/>
        </p:nvGraphicFramePr>
        <p:xfrm>
          <a:off x="2560554" y="1193592"/>
          <a:ext cx="6966421" cy="17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Γράφημα 15"/>
          <p:cNvGraphicFramePr/>
          <p:nvPr/>
        </p:nvGraphicFramePr>
        <p:xfrm>
          <a:off x="2560554" y="3010579"/>
          <a:ext cx="6966421" cy="1764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Στρογγυλεμένο ορθογώνιο 19"/>
          <p:cNvSpPr/>
          <p:nvPr/>
        </p:nvSpPr>
        <p:spPr>
          <a:xfrm>
            <a:off x="9941648" y="1342315"/>
            <a:ext cx="2138768" cy="1508400"/>
          </a:xfrm>
          <a:prstGeom prst="roundRect">
            <a:avLst/>
          </a:prstGeom>
          <a:solidFill>
            <a:srgbClr val="5322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100" dirty="0">
                <a:solidFill>
                  <a:srgbClr val="F1ECE7"/>
                </a:solidFill>
                <a:latin typeface="+mj-lt"/>
              </a:rPr>
              <a:t>Η σταθερή διαχρονική αύξηση της δαπάνης για ξένες γλώσσες στην πρωτοβάθμια εκπαίδευση καταδεικνύει την αυξανόμενη ανάγκη των νοικοκυριών για εκμάθηση ξένων γλωσσών από μικρή ηλικία, παρά την οικονομική επιβάρυνση. </a:t>
            </a:r>
          </a:p>
        </p:txBody>
      </p:sp>
      <p:sp>
        <p:nvSpPr>
          <p:cNvPr id="2" name="TextBox 1"/>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3" name="TextBox 2"/>
          <p:cNvSpPr txBox="1"/>
          <p:nvPr/>
        </p:nvSpPr>
        <p:spPr>
          <a:xfrm>
            <a:off x="1412469" y="197878"/>
            <a:ext cx="8897570" cy="907941"/>
          </a:xfrm>
          <a:prstGeom prst="rect">
            <a:avLst/>
          </a:prstGeom>
          <a:noFill/>
        </p:spPr>
        <p:txBody>
          <a:bodyPr wrap="square" rtlCol="0">
            <a:spAutoFit/>
          </a:bodyPr>
          <a:lstStyle/>
          <a:p>
            <a:pPr algn="ctr"/>
            <a:r>
              <a:rPr lang="el-GR" sz="2000" dirty="0">
                <a:solidFill>
                  <a:srgbClr val="412F32"/>
                </a:solidFill>
                <a:latin typeface="+mj-lt"/>
              </a:rPr>
              <a:t>Συνολική ετήσια δαπάνη των νοικοκυριών για ξένες γλώσσες κατά βαθμίδα εκπαίδευσης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(τρέχουσες τιμές σε εκατ.€) την περίοδο 2013-2023</a:t>
            </a:r>
          </a:p>
        </p:txBody>
      </p:sp>
      <p:sp>
        <p:nvSpPr>
          <p:cNvPr id="17" name="TextBox 16"/>
          <p:cNvSpPr txBox="1"/>
          <p:nvPr/>
        </p:nvSpPr>
        <p:spPr>
          <a:xfrm>
            <a:off x="9024070" y="5163485"/>
            <a:ext cx="1125537" cy="307777"/>
          </a:xfrm>
          <a:prstGeom prst="rect">
            <a:avLst/>
          </a:prstGeom>
          <a:noFill/>
        </p:spPr>
        <p:txBody>
          <a:bodyPr wrap="square" rtlCol="0">
            <a:spAutoFit/>
          </a:bodyPr>
          <a:lstStyle/>
          <a:p>
            <a:pPr algn="ctr"/>
            <a:r>
              <a:rPr lang="el-GR" sz="1400" dirty="0">
                <a:solidFill>
                  <a:srgbClr val="8D8958"/>
                </a:solidFill>
                <a:latin typeface="+mj-lt"/>
              </a:rPr>
              <a:t>+22,8</a:t>
            </a:r>
            <a:r>
              <a:rPr lang="en-US" sz="1400" dirty="0">
                <a:solidFill>
                  <a:srgbClr val="8D8958"/>
                </a:solidFill>
                <a:latin typeface="+mj-lt"/>
              </a:rPr>
              <a:t>%</a:t>
            </a:r>
            <a:endParaRPr lang="el-GR" sz="1400" dirty="0">
              <a:solidFill>
                <a:srgbClr val="8D8958"/>
              </a:solidFill>
              <a:latin typeface="+mj-lt"/>
            </a:endParaRPr>
          </a:p>
        </p:txBody>
      </p:sp>
      <p:sp>
        <p:nvSpPr>
          <p:cNvPr id="4" name="Έλλειψη 3"/>
          <p:cNvSpPr/>
          <p:nvPr/>
        </p:nvSpPr>
        <p:spPr>
          <a:xfrm>
            <a:off x="1347949" y="133421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1100" dirty="0">
                <a:latin typeface="+mj-lt"/>
              </a:rPr>
              <a:t>ξένες γλώσσες πρωτοβάθμια εκπαίδευση</a:t>
            </a:r>
          </a:p>
        </p:txBody>
      </p:sp>
      <p:sp>
        <p:nvSpPr>
          <p:cNvPr id="18" name="Έλλειψη 17"/>
          <p:cNvSpPr/>
          <p:nvPr/>
        </p:nvSpPr>
        <p:spPr>
          <a:xfrm>
            <a:off x="1347949" y="3151206"/>
            <a:ext cx="1224000" cy="1224000"/>
          </a:xfrm>
          <a:prstGeom prst="ellipse">
            <a:avLst/>
          </a:prstGeom>
          <a:solidFill>
            <a:srgbClr val="3C7B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l-GR" sz="1100" dirty="0">
                <a:latin typeface="+mj-lt"/>
              </a:rPr>
              <a:t>ξένες γλώσσες </a:t>
            </a:r>
            <a:r>
              <a:rPr lang="el-GR" sz="1100" spc="-50" dirty="0">
                <a:latin typeface="+mj-lt"/>
              </a:rPr>
              <a:t>δευτεροβάθμια</a:t>
            </a:r>
            <a:r>
              <a:rPr lang="el-GR" sz="1100" spc="-30" dirty="0">
                <a:latin typeface="+mj-lt"/>
              </a:rPr>
              <a:t> </a:t>
            </a:r>
            <a:r>
              <a:rPr lang="el-GR" sz="1100" dirty="0">
                <a:latin typeface="+mj-lt"/>
              </a:rPr>
              <a:t>εκπαίδευση</a:t>
            </a:r>
          </a:p>
        </p:txBody>
      </p:sp>
      <p:sp>
        <p:nvSpPr>
          <p:cNvPr id="21" name="Έλλειψη 20"/>
          <p:cNvSpPr/>
          <p:nvPr/>
        </p:nvSpPr>
        <p:spPr>
          <a:xfrm>
            <a:off x="1347949" y="4968193"/>
            <a:ext cx="1224000" cy="1224000"/>
          </a:xfrm>
          <a:prstGeom prst="ellipse">
            <a:avLst/>
          </a:prstGeom>
          <a:solidFill>
            <a:srgbClr val="B0AD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el-GR" sz="1100" dirty="0">
                <a:latin typeface="+mj-lt"/>
              </a:rPr>
              <a:t>ξένες γλώσσες για άτομα που δεν </a:t>
            </a:r>
            <a:r>
              <a:rPr lang="el-GR" sz="1100" spc="-40" dirty="0">
                <a:latin typeface="+mj-lt"/>
              </a:rPr>
              <a:t>παρακολουθούν</a:t>
            </a:r>
            <a:r>
              <a:rPr lang="el-GR" sz="1100" dirty="0">
                <a:latin typeface="+mj-lt"/>
              </a:rPr>
              <a:t> κάποια βαθμίδα</a:t>
            </a:r>
          </a:p>
        </p:txBody>
      </p:sp>
      <p:sp>
        <p:nvSpPr>
          <p:cNvPr id="22" name="Στρογγυλεμένο ορθογώνιο 21"/>
          <p:cNvSpPr/>
          <p:nvPr/>
        </p:nvSpPr>
        <p:spPr>
          <a:xfrm>
            <a:off x="9941648" y="4968193"/>
            <a:ext cx="2138768" cy="1507713"/>
          </a:xfrm>
          <a:prstGeom prst="roundRect">
            <a:avLst/>
          </a:prstGeom>
          <a:solidFill>
            <a:srgbClr val="8D895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100" dirty="0">
                <a:solidFill>
                  <a:srgbClr val="F1ECE7"/>
                </a:solidFill>
                <a:latin typeface="+mj-lt"/>
              </a:rPr>
              <a:t>Από το 2020 και μετά, η κατηγορία παρουσιάζει σημαντική αύξηση (+27,3%), πιθανώς λόγω της αυξημένης ανάγκης για επαγγελματική κατάρτιση και της άνθισης των </a:t>
            </a:r>
            <a:r>
              <a:rPr lang="el-GR" sz="1100" dirty="0" err="1">
                <a:solidFill>
                  <a:srgbClr val="F1ECE7"/>
                </a:solidFill>
                <a:latin typeface="+mj-lt"/>
              </a:rPr>
              <a:t>online</a:t>
            </a:r>
            <a:r>
              <a:rPr lang="el-GR" sz="1100" dirty="0">
                <a:solidFill>
                  <a:srgbClr val="F1ECE7"/>
                </a:solidFill>
                <a:latin typeface="+mj-lt"/>
              </a:rPr>
              <a:t> προγραμμάτων κατά την πανδημία.</a:t>
            </a:r>
          </a:p>
        </p:txBody>
      </p:sp>
      <p:sp>
        <p:nvSpPr>
          <p:cNvPr id="23" name="Στρογγυλεμένο ορθογώνιο 22"/>
          <p:cNvSpPr/>
          <p:nvPr/>
        </p:nvSpPr>
        <p:spPr>
          <a:xfrm>
            <a:off x="9941648" y="3155597"/>
            <a:ext cx="2138768" cy="1507713"/>
          </a:xfrm>
          <a:prstGeom prst="roundRect">
            <a:avLst/>
          </a:prstGeom>
          <a:solidFill>
            <a:srgbClr val="2F5F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000" dirty="0">
                <a:solidFill>
                  <a:srgbClr val="F1ECE7"/>
                </a:solidFill>
                <a:latin typeface="+mj-lt"/>
              </a:rPr>
              <a:t>Η δαπάνη για ξένες γλώσσες στη δευτεροβάθμια εκπαίδευση εμφανίζεται μειωμένη κατά 13,6% σε σχέση με το 2013. Ωστόσο, από το 2016 και μετά κυμαίνεται σε σχετικά σταθερά επίπεδα, με αισθητή άνοδο το 2023, που ενδεχομένως αποτυπώνει είτε μια τάση ανάκαμψης είτε τη γενικότερη πίεση της ακρίβειας.</a:t>
            </a:r>
          </a:p>
        </p:txBody>
      </p:sp>
      <p:sp>
        <p:nvSpPr>
          <p:cNvPr id="28" name="TextBox 27"/>
          <p:cNvSpPr txBox="1"/>
          <p:nvPr/>
        </p:nvSpPr>
        <p:spPr>
          <a:xfrm>
            <a:off x="9008586" y="3360589"/>
            <a:ext cx="1125537" cy="307777"/>
          </a:xfrm>
          <a:prstGeom prst="rect">
            <a:avLst/>
          </a:prstGeom>
          <a:noFill/>
        </p:spPr>
        <p:txBody>
          <a:bodyPr wrap="square" rtlCol="0">
            <a:spAutoFit/>
          </a:bodyPr>
          <a:lstStyle/>
          <a:p>
            <a:pPr algn="ctr"/>
            <a:r>
              <a:rPr lang="el-GR" sz="1400" dirty="0">
                <a:solidFill>
                  <a:srgbClr val="3C7BA4"/>
                </a:solidFill>
                <a:latin typeface="+mj-lt"/>
              </a:rPr>
              <a:t>-13,6</a:t>
            </a:r>
            <a:r>
              <a:rPr lang="en-US" sz="1400" dirty="0">
                <a:solidFill>
                  <a:srgbClr val="3C7BA4"/>
                </a:solidFill>
                <a:latin typeface="+mj-lt"/>
              </a:rPr>
              <a:t>%</a:t>
            </a:r>
            <a:endParaRPr lang="el-GR" sz="1400" dirty="0">
              <a:solidFill>
                <a:srgbClr val="3C7BA4"/>
              </a:solidFill>
              <a:latin typeface="+mj-lt"/>
            </a:endParaRPr>
          </a:p>
        </p:txBody>
      </p:sp>
      <p:sp>
        <p:nvSpPr>
          <p:cNvPr id="30" name="TextBox 29"/>
          <p:cNvSpPr txBox="1"/>
          <p:nvPr/>
        </p:nvSpPr>
        <p:spPr>
          <a:xfrm>
            <a:off x="9023869" y="1537418"/>
            <a:ext cx="1125537" cy="307777"/>
          </a:xfrm>
          <a:prstGeom prst="rect">
            <a:avLst/>
          </a:prstGeom>
          <a:noFill/>
        </p:spPr>
        <p:txBody>
          <a:bodyPr wrap="square" rtlCol="0">
            <a:spAutoFit/>
          </a:bodyPr>
          <a:lstStyle/>
          <a:p>
            <a:pPr algn="ctr"/>
            <a:r>
              <a:rPr lang="el-GR" sz="1400" dirty="0">
                <a:solidFill>
                  <a:srgbClr val="A6435C"/>
                </a:solidFill>
                <a:latin typeface="+mj-lt"/>
              </a:rPr>
              <a:t>+48,8</a:t>
            </a:r>
            <a:r>
              <a:rPr lang="en-US" sz="1400" dirty="0">
                <a:solidFill>
                  <a:srgbClr val="A6435C"/>
                </a:solidFill>
                <a:latin typeface="+mj-lt"/>
              </a:rPr>
              <a:t>%</a:t>
            </a:r>
            <a:endParaRPr lang="el-GR" sz="1400" dirty="0">
              <a:solidFill>
                <a:srgbClr val="A6435C"/>
              </a:solidFill>
              <a:latin typeface="+mj-lt"/>
            </a:endParaRPr>
          </a:p>
        </p:txBody>
      </p:sp>
      <p:grpSp>
        <p:nvGrpSpPr>
          <p:cNvPr id="25" name="Ομάδα 24"/>
          <p:cNvGrpSpPr/>
          <p:nvPr/>
        </p:nvGrpSpPr>
        <p:grpSpPr>
          <a:xfrm>
            <a:off x="80773" y="72771"/>
            <a:ext cx="1176528" cy="6709029"/>
            <a:chOff x="80773" y="72771"/>
            <a:chExt cx="1176528" cy="6709029"/>
          </a:xfrm>
        </p:grpSpPr>
        <p:sp>
          <p:nvSpPr>
            <p:cNvPr id="26" name="Στρογγυλεμένο ορθογώνιο 2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2" name="Ομάδα 31"/>
            <p:cNvGrpSpPr/>
            <p:nvPr/>
          </p:nvGrpSpPr>
          <p:grpSpPr>
            <a:xfrm>
              <a:off x="356686" y="981076"/>
              <a:ext cx="624703" cy="5749756"/>
              <a:chOff x="264825" y="1554402"/>
              <a:chExt cx="624703" cy="5176429"/>
            </a:xfrm>
          </p:grpSpPr>
          <p:sp>
            <p:nvSpPr>
              <p:cNvPr id="34" name="Ορθογώνιο 33"/>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35" name="Ορθογώνιο 34"/>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33" name="Picture 9" descr="C:\Users\pol\Pictures\Εικόνες ΚΑΝΕΠ\ΚΑΝΕΠ (Σήμα).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rot="16200000">
            <a:off x="9160654" y="928792"/>
            <a:ext cx="851965" cy="461665"/>
          </a:xfrm>
          <a:prstGeom prst="rect">
            <a:avLst/>
          </a:prstGeom>
          <a:noFill/>
        </p:spPr>
        <p:txBody>
          <a:bodyPr wrap="square" rtlCol="0">
            <a:spAutoFit/>
          </a:bodyPr>
          <a:lstStyle/>
          <a:p>
            <a:pPr algn="ctr"/>
            <a:r>
              <a:rPr lang="el-GR" sz="1200" dirty="0">
                <a:solidFill>
                  <a:srgbClr val="6F4643"/>
                </a:solidFill>
                <a:latin typeface="+mj-lt"/>
              </a:rPr>
              <a:t>Μεταβολή 2013-23</a:t>
            </a:r>
          </a:p>
        </p:txBody>
      </p:sp>
      <p:sp>
        <p:nvSpPr>
          <p:cNvPr id="5" name="Θέση αριθμού διαφάνειας 3">
            <a:extLst>
              <a:ext uri="{FF2B5EF4-FFF2-40B4-BE49-F238E27FC236}">
                <a16:creationId xmlns:a16="http://schemas.microsoft.com/office/drawing/2014/main" xmlns="" id="{00C0ED8C-25D2-E588-AF9F-249760A9FDEA}"/>
              </a:ext>
            </a:extLst>
          </p:cNvPr>
          <p:cNvSpPr>
            <a:spLocks noGrp="1"/>
          </p:cNvSpPr>
          <p:nvPr>
            <p:ph type="sldNum" sz="quarter" idx="12"/>
          </p:nvPr>
        </p:nvSpPr>
        <p:spPr>
          <a:xfrm>
            <a:off x="11805823" y="88940"/>
            <a:ext cx="305403" cy="365125"/>
          </a:xfrm>
        </p:spPr>
        <p:txBody>
          <a:bodyPr/>
          <a:lstStyle/>
          <a:p>
            <a:fld id="{D930A329-35E0-4F42-9430-72E023F6B717}" type="slidenum">
              <a:rPr lang="el-GR" sz="2000" smtClean="0">
                <a:solidFill>
                  <a:srgbClr val="704748"/>
                </a:solidFill>
              </a:rPr>
              <a:t>6</a:t>
            </a:fld>
            <a:endParaRPr lang="el-GR" sz="2000" dirty="0">
              <a:solidFill>
                <a:srgbClr val="704748"/>
              </a:solidFill>
            </a:endParaRPr>
          </a:p>
        </p:txBody>
      </p:sp>
    </p:spTree>
    <p:extLst>
      <p:ext uri="{BB962C8B-B14F-4D97-AF65-F5344CB8AC3E}">
        <p14:creationId xmlns:p14="http://schemas.microsoft.com/office/powerpoint/2010/main" val="398947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extLst>
              <p:ext uri="{D42A27DB-BD31-4B8C-83A1-F6EECF244321}">
                <p14:modId xmlns:p14="http://schemas.microsoft.com/office/powerpoint/2010/main" val="1135026787"/>
              </p:ext>
            </p:extLst>
          </p:nvPr>
        </p:nvGraphicFramePr>
        <p:xfrm>
          <a:off x="1527874" y="1167419"/>
          <a:ext cx="8564168"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71750" y="197878"/>
            <a:ext cx="7048500" cy="907941"/>
          </a:xfrm>
          <a:prstGeom prst="rect">
            <a:avLst/>
          </a:prstGeom>
          <a:noFill/>
        </p:spPr>
        <p:txBody>
          <a:bodyPr wrap="square" rtlCol="0">
            <a:spAutoFit/>
          </a:bodyPr>
          <a:lstStyle/>
          <a:p>
            <a:pPr algn="ctr"/>
            <a:r>
              <a:rPr lang="el-GR" sz="2000" dirty="0">
                <a:solidFill>
                  <a:srgbClr val="412F32"/>
                </a:solidFill>
                <a:latin typeface="+mj-lt"/>
              </a:rPr>
              <a:t>Μέση ετήσια δαπάνη των νοικοκυριών για ξένες γλώσσες ως ποσοστό του συνόλου των αγορών τους κατά </a:t>
            </a:r>
            <a:r>
              <a:rPr lang="el-GR" sz="2000" dirty="0">
                <a:solidFill>
                  <a:srgbClr val="A6435C"/>
                </a:solidFill>
                <a:latin typeface="+mj-lt"/>
              </a:rPr>
              <a:t>βαθμό αστικότητας</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2013-2023</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4" name="Έλλειψη 23"/>
          <p:cNvSpPr/>
          <p:nvPr/>
        </p:nvSpPr>
        <p:spPr>
          <a:xfrm>
            <a:off x="10367953" y="275514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max/min</a:t>
            </a:r>
            <a:br>
              <a:rPr lang="en-US" sz="1100" dirty="0">
                <a:latin typeface="+mj-lt"/>
              </a:rPr>
            </a:br>
            <a:r>
              <a:rPr lang="el-GR" sz="1100" dirty="0">
                <a:latin typeface="+mj-lt"/>
              </a:rPr>
              <a:t>2023</a:t>
            </a:r>
          </a:p>
          <a:p>
            <a:pPr algn="ctr">
              <a:lnSpc>
                <a:spcPts val="1800"/>
              </a:lnSpc>
            </a:pPr>
            <a:r>
              <a:rPr lang="el-GR" dirty="0">
                <a:latin typeface="+mj-lt"/>
              </a:rPr>
              <a:t>1,1</a:t>
            </a:r>
            <a:r>
              <a:rPr lang="en-US" dirty="0">
                <a:latin typeface="+mj-lt"/>
              </a:rPr>
              <a:t> </a:t>
            </a:r>
            <a:r>
              <a:rPr lang="el-GR" sz="1200" dirty="0">
                <a:latin typeface="+mj-lt"/>
              </a:rPr>
              <a:t>φορές</a:t>
            </a:r>
            <a:endParaRPr lang="el-GR" dirty="0">
              <a:latin typeface="+mj-lt"/>
            </a:endParaRPr>
          </a:p>
        </p:txBody>
      </p:sp>
      <p:sp>
        <p:nvSpPr>
          <p:cNvPr id="17" name="Έλλειψη 16"/>
          <p:cNvSpPr/>
          <p:nvPr/>
        </p:nvSpPr>
        <p:spPr>
          <a:xfrm>
            <a:off x="10367953" y="125023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2023</a:t>
            </a:r>
          </a:p>
          <a:p>
            <a:pPr algn="ctr">
              <a:lnSpc>
                <a:spcPts val="1800"/>
              </a:lnSpc>
            </a:pPr>
            <a:r>
              <a:rPr lang="el-GR" dirty="0">
                <a:latin typeface="+mj-lt"/>
              </a:rPr>
              <a:t>0,90%</a:t>
            </a:r>
          </a:p>
        </p:txBody>
      </p:sp>
      <p:grpSp>
        <p:nvGrpSpPr>
          <p:cNvPr id="14" name="Ομάδα 13"/>
          <p:cNvGrpSpPr/>
          <p:nvPr/>
        </p:nvGrpSpPr>
        <p:grpSpPr>
          <a:xfrm>
            <a:off x="80773" y="72771"/>
            <a:ext cx="1176528" cy="6709029"/>
            <a:chOff x="80773" y="72771"/>
            <a:chExt cx="1176528" cy="6709029"/>
          </a:xfrm>
        </p:grpSpPr>
        <p:sp>
          <p:nvSpPr>
            <p:cNvPr id="16" name="Στρογγυλεμένο ορθογώνιο 1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8" name="Ομάδα 17"/>
            <p:cNvGrpSpPr/>
            <p:nvPr/>
          </p:nvGrpSpPr>
          <p:grpSpPr>
            <a:xfrm>
              <a:off x="356686" y="981076"/>
              <a:ext cx="624703" cy="5749756"/>
              <a:chOff x="264825" y="1554402"/>
              <a:chExt cx="624703" cy="5176429"/>
            </a:xfrm>
          </p:grpSpPr>
          <p:sp>
            <p:nvSpPr>
              <p:cNvPr id="20" name="Ορθογώνιο 19"/>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2" name="Ορθογώνιο 21"/>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19" name="Picture 9" descr="C:\Users\pol\Pictures\Εικόνες ΚΑΝΕΠ\ΚΑΝΕΠ (Σήμ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 name="Θέση αριθμού διαφάνειας 3">
            <a:extLst>
              <a:ext uri="{FF2B5EF4-FFF2-40B4-BE49-F238E27FC236}">
                <a16:creationId xmlns:a16="http://schemas.microsoft.com/office/drawing/2014/main" xmlns="" id="{C95DB2F0-4EF6-3C3D-E532-48DA44B1B94B}"/>
              </a:ext>
            </a:extLst>
          </p:cNvPr>
          <p:cNvSpPr>
            <a:spLocks noGrp="1"/>
          </p:cNvSpPr>
          <p:nvPr>
            <p:ph type="sldNum" sz="quarter" idx="12"/>
          </p:nvPr>
        </p:nvSpPr>
        <p:spPr>
          <a:xfrm>
            <a:off x="11805823" y="88940"/>
            <a:ext cx="305403" cy="365125"/>
          </a:xfrm>
        </p:spPr>
        <p:txBody>
          <a:bodyPr/>
          <a:lstStyle/>
          <a:p>
            <a:fld id="{D930A329-35E0-4F42-9430-72E023F6B717}" type="slidenum">
              <a:rPr lang="el-GR" sz="2000" smtClean="0">
                <a:solidFill>
                  <a:srgbClr val="704748"/>
                </a:solidFill>
              </a:rPr>
              <a:t>7</a:t>
            </a:fld>
            <a:endParaRPr lang="el-GR" sz="2000" dirty="0">
              <a:solidFill>
                <a:srgbClr val="704748"/>
              </a:solidFill>
            </a:endParaRPr>
          </a:p>
        </p:txBody>
      </p:sp>
    </p:spTree>
    <p:extLst>
      <p:ext uri="{BB962C8B-B14F-4D97-AF65-F5344CB8AC3E}">
        <p14:creationId xmlns:p14="http://schemas.microsoft.com/office/powerpoint/2010/main" val="286797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nvGraphicFramePr>
        <p:xfrm>
          <a:off x="1527874" y="1167419"/>
          <a:ext cx="856416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92967" y="197878"/>
            <a:ext cx="8935453" cy="907941"/>
          </a:xfrm>
          <a:prstGeom prst="rect">
            <a:avLst/>
          </a:prstGeom>
          <a:noFill/>
        </p:spPr>
        <p:txBody>
          <a:bodyPr wrap="square" rtlCol="0">
            <a:spAutoFit/>
          </a:bodyPr>
          <a:lstStyle/>
          <a:p>
            <a:pPr algn="ctr"/>
            <a:r>
              <a:rPr lang="el-GR" sz="2000" dirty="0">
                <a:solidFill>
                  <a:srgbClr val="412F32"/>
                </a:solidFill>
                <a:latin typeface="+mj-lt"/>
              </a:rPr>
              <a:t>Μέση ετήσια δαπάνη των νοικοκυριών για ξένες γλώσσες ως ποσοστό του συνόλου των αγορών τους κατά </a:t>
            </a:r>
            <a:r>
              <a:rPr lang="el-GR" sz="2000" dirty="0">
                <a:solidFill>
                  <a:srgbClr val="A6435C"/>
                </a:solidFill>
                <a:latin typeface="+mj-lt"/>
              </a:rPr>
              <a:t>περιφέρεια</a:t>
            </a:r>
            <a:r>
              <a:rPr lang="en-US" sz="2000" dirty="0">
                <a:solidFill>
                  <a:srgbClr val="412F32"/>
                </a:solidFill>
                <a:latin typeface="+mj-lt"/>
              </a:rPr>
              <a:t/>
            </a:r>
            <a:br>
              <a:rPr lang="en-US" sz="2000" dirty="0">
                <a:solidFill>
                  <a:srgbClr val="412F32"/>
                </a:solidFill>
                <a:latin typeface="+mj-lt"/>
              </a:rPr>
            </a:br>
            <a:r>
              <a:rPr lang="el-GR" sz="1300" i="1" dirty="0">
                <a:solidFill>
                  <a:srgbClr val="412F32"/>
                </a:solidFill>
                <a:latin typeface="+mj-lt"/>
              </a:rPr>
              <a:t>την περίοδο 2014-2023</a:t>
            </a:r>
          </a:p>
        </p:txBody>
      </p:sp>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4" name="Έλλειψη 23"/>
          <p:cNvSpPr/>
          <p:nvPr/>
        </p:nvSpPr>
        <p:spPr>
          <a:xfrm>
            <a:off x="10367953" y="275514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max/min</a:t>
            </a:r>
            <a:br>
              <a:rPr lang="en-US" sz="1100" dirty="0">
                <a:latin typeface="+mj-lt"/>
              </a:rPr>
            </a:br>
            <a:r>
              <a:rPr lang="el-GR" sz="1100" dirty="0">
                <a:latin typeface="+mj-lt"/>
              </a:rPr>
              <a:t>2023</a:t>
            </a:r>
          </a:p>
          <a:p>
            <a:pPr algn="ctr">
              <a:lnSpc>
                <a:spcPts val="1800"/>
              </a:lnSpc>
            </a:pPr>
            <a:r>
              <a:rPr lang="en-US" dirty="0">
                <a:latin typeface="+mj-lt"/>
              </a:rPr>
              <a:t>2,</a:t>
            </a:r>
            <a:r>
              <a:rPr lang="el-GR" dirty="0">
                <a:latin typeface="+mj-lt"/>
              </a:rPr>
              <a:t>4</a:t>
            </a:r>
            <a:r>
              <a:rPr lang="en-US" dirty="0">
                <a:latin typeface="+mj-lt"/>
              </a:rPr>
              <a:t> </a:t>
            </a:r>
            <a:r>
              <a:rPr lang="el-GR" sz="1200" dirty="0">
                <a:latin typeface="+mj-lt"/>
              </a:rPr>
              <a:t>φορές</a:t>
            </a:r>
            <a:endParaRPr lang="el-GR" dirty="0">
              <a:latin typeface="+mj-lt"/>
            </a:endParaRPr>
          </a:p>
        </p:txBody>
      </p:sp>
      <p:sp>
        <p:nvSpPr>
          <p:cNvPr id="17" name="Έλλειψη 16"/>
          <p:cNvSpPr/>
          <p:nvPr/>
        </p:nvSpPr>
        <p:spPr>
          <a:xfrm>
            <a:off x="10367953" y="125023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2023</a:t>
            </a:r>
          </a:p>
          <a:p>
            <a:pPr algn="ctr">
              <a:lnSpc>
                <a:spcPts val="1800"/>
              </a:lnSpc>
            </a:pPr>
            <a:r>
              <a:rPr lang="el-GR" dirty="0">
                <a:latin typeface="+mj-lt"/>
              </a:rPr>
              <a:t>0,90%</a:t>
            </a:r>
          </a:p>
        </p:txBody>
      </p:sp>
      <p:sp>
        <p:nvSpPr>
          <p:cNvPr id="18" name="Έλλειψη 17"/>
          <p:cNvSpPr/>
          <p:nvPr/>
        </p:nvSpPr>
        <p:spPr>
          <a:xfrm>
            <a:off x="10367953" y="426005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top3/bottom3</a:t>
            </a:r>
            <a:br>
              <a:rPr lang="en-US" sz="1100" dirty="0">
                <a:latin typeface="+mj-lt"/>
              </a:rPr>
            </a:br>
            <a:r>
              <a:rPr lang="el-GR" sz="1100" dirty="0">
                <a:latin typeface="+mj-lt"/>
              </a:rPr>
              <a:t>2023</a:t>
            </a:r>
          </a:p>
          <a:p>
            <a:pPr algn="ctr">
              <a:lnSpc>
                <a:spcPts val="1800"/>
              </a:lnSpc>
            </a:pPr>
            <a:r>
              <a:rPr lang="en-US" dirty="0">
                <a:latin typeface="+mj-lt"/>
              </a:rPr>
              <a:t>1,</a:t>
            </a:r>
            <a:r>
              <a:rPr lang="el-GR" dirty="0">
                <a:latin typeface="+mj-lt"/>
              </a:rPr>
              <a:t>9</a:t>
            </a:r>
            <a:r>
              <a:rPr lang="en-US" dirty="0">
                <a:latin typeface="+mj-lt"/>
              </a:rPr>
              <a:t> </a:t>
            </a:r>
            <a:r>
              <a:rPr lang="el-GR" sz="1200" dirty="0">
                <a:latin typeface="+mj-lt"/>
              </a:rPr>
              <a:t>φορές</a:t>
            </a:r>
            <a:endParaRPr lang="el-GR" dirty="0">
              <a:latin typeface="+mj-lt"/>
            </a:endParaRPr>
          </a:p>
        </p:txBody>
      </p:sp>
      <p:grpSp>
        <p:nvGrpSpPr>
          <p:cNvPr id="14" name="Ομάδα 13"/>
          <p:cNvGrpSpPr/>
          <p:nvPr/>
        </p:nvGrpSpPr>
        <p:grpSpPr>
          <a:xfrm>
            <a:off x="80773" y="72771"/>
            <a:ext cx="1176528" cy="6709029"/>
            <a:chOff x="80773" y="72771"/>
            <a:chExt cx="1176528" cy="6709029"/>
          </a:xfrm>
        </p:grpSpPr>
        <p:sp>
          <p:nvSpPr>
            <p:cNvPr id="16" name="Στρογγυλεμένο ορθογώνιο 1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9" name="Ομάδα 18"/>
            <p:cNvGrpSpPr/>
            <p:nvPr/>
          </p:nvGrpSpPr>
          <p:grpSpPr>
            <a:xfrm>
              <a:off x="356686" y="981076"/>
              <a:ext cx="624703" cy="5749756"/>
              <a:chOff x="264825" y="1554402"/>
              <a:chExt cx="624703" cy="5176429"/>
            </a:xfrm>
          </p:grpSpPr>
          <p:sp>
            <p:nvSpPr>
              <p:cNvPr id="22" name="Ορθογώνιο 21"/>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3" name="Ορθογώνιο 22"/>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20" name="Picture 9" descr="C:\Users\pol\Pictures\Εικόνες ΚΑΝΕΠ\ΚΑΝΕΠ (Σήμ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 name="Θέση αριθμού διαφάνειας 3">
            <a:extLst>
              <a:ext uri="{FF2B5EF4-FFF2-40B4-BE49-F238E27FC236}">
                <a16:creationId xmlns:a16="http://schemas.microsoft.com/office/drawing/2014/main" xmlns="" id="{DF316541-1D32-9BAE-8B3A-D43A9260066E}"/>
              </a:ext>
            </a:extLst>
          </p:cNvPr>
          <p:cNvSpPr>
            <a:spLocks noGrp="1"/>
          </p:cNvSpPr>
          <p:nvPr>
            <p:ph type="sldNum" sz="quarter" idx="12"/>
          </p:nvPr>
        </p:nvSpPr>
        <p:spPr>
          <a:xfrm>
            <a:off x="11805823" y="88940"/>
            <a:ext cx="305403" cy="365125"/>
          </a:xfrm>
        </p:spPr>
        <p:txBody>
          <a:bodyPr/>
          <a:lstStyle/>
          <a:p>
            <a:fld id="{D930A329-35E0-4F42-9430-72E023F6B717}" type="slidenum">
              <a:rPr lang="el-GR" sz="2000" smtClean="0">
                <a:solidFill>
                  <a:srgbClr val="704748"/>
                </a:solidFill>
              </a:rPr>
              <a:t>8</a:t>
            </a:fld>
            <a:endParaRPr lang="el-GR" sz="2000" dirty="0">
              <a:solidFill>
                <a:srgbClr val="704748"/>
              </a:solidFill>
            </a:endParaRPr>
          </a:p>
        </p:txBody>
      </p:sp>
    </p:spTree>
    <p:extLst>
      <p:ext uri="{BB962C8B-B14F-4D97-AF65-F5344CB8AC3E}">
        <p14:creationId xmlns:p14="http://schemas.microsoft.com/office/powerpoint/2010/main" val="421454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Γράφημα 7"/>
          <p:cNvGraphicFramePr/>
          <p:nvPr/>
        </p:nvGraphicFramePr>
        <p:xfrm>
          <a:off x="1527874" y="1167419"/>
          <a:ext cx="8564168"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7820025" y="6490628"/>
            <a:ext cx="4371975" cy="369332"/>
          </a:xfrm>
          <a:prstGeom prst="rect">
            <a:avLst/>
          </a:prstGeom>
          <a:noFill/>
        </p:spPr>
        <p:txBody>
          <a:bodyPr wrap="square" rtlCol="0">
            <a:spAutoFit/>
          </a:bodyPr>
          <a:lstStyle/>
          <a:p>
            <a:pPr algn="r"/>
            <a:r>
              <a:rPr lang="el-GR" sz="900" i="1" dirty="0">
                <a:solidFill>
                  <a:srgbClr val="7F7F7E"/>
                </a:solidFill>
                <a:latin typeface="+mj-lt"/>
              </a:rPr>
              <a:t>Πηγή: Έρευνα Οικογενειακών Προϋπολογισμών - ΕΛ.ΣΤΑΤ.</a:t>
            </a:r>
          </a:p>
          <a:p>
            <a:pPr algn="r"/>
            <a:r>
              <a:rPr lang="el-GR" sz="900" i="1" dirty="0">
                <a:solidFill>
                  <a:srgbClr val="7F7F7E"/>
                </a:solidFill>
                <a:latin typeface="+mj-lt"/>
              </a:rPr>
              <a:t>Επεξεργασία: ΚΑΝΕΠ/ΓΣΕΕ</a:t>
            </a:r>
          </a:p>
        </p:txBody>
      </p:sp>
      <p:sp>
        <p:nvSpPr>
          <p:cNvPr id="24" name="Έλλειψη 23"/>
          <p:cNvSpPr/>
          <p:nvPr/>
        </p:nvSpPr>
        <p:spPr>
          <a:xfrm>
            <a:off x="10367953" y="275514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max/min</a:t>
            </a:r>
            <a:br>
              <a:rPr lang="en-US" sz="1100" dirty="0">
                <a:latin typeface="+mj-lt"/>
              </a:rPr>
            </a:br>
            <a:r>
              <a:rPr lang="el-GR" sz="1100" dirty="0">
                <a:latin typeface="+mj-lt"/>
              </a:rPr>
              <a:t>2023</a:t>
            </a:r>
          </a:p>
          <a:p>
            <a:pPr algn="ctr">
              <a:lnSpc>
                <a:spcPts val="1800"/>
              </a:lnSpc>
            </a:pPr>
            <a:r>
              <a:rPr lang="el-GR" dirty="0">
                <a:latin typeface="+mj-lt"/>
              </a:rPr>
              <a:t>3,2</a:t>
            </a:r>
            <a:r>
              <a:rPr lang="en-US" dirty="0">
                <a:latin typeface="+mj-lt"/>
              </a:rPr>
              <a:t> </a:t>
            </a:r>
            <a:r>
              <a:rPr lang="el-GR" sz="1200" dirty="0">
                <a:latin typeface="+mj-lt"/>
              </a:rPr>
              <a:t>φορές</a:t>
            </a:r>
          </a:p>
        </p:txBody>
      </p:sp>
      <p:sp>
        <p:nvSpPr>
          <p:cNvPr id="17" name="Έλλειψη 16"/>
          <p:cNvSpPr/>
          <p:nvPr/>
        </p:nvSpPr>
        <p:spPr>
          <a:xfrm>
            <a:off x="10367953" y="125023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Σύνολο</a:t>
            </a:r>
            <a:br>
              <a:rPr lang="el-GR" sz="1100" dirty="0">
                <a:latin typeface="+mj-lt"/>
              </a:rPr>
            </a:br>
            <a:r>
              <a:rPr lang="el-GR" sz="1100" dirty="0">
                <a:latin typeface="+mj-lt"/>
              </a:rPr>
              <a:t>χώρας</a:t>
            </a:r>
            <a:br>
              <a:rPr lang="el-GR" sz="1100" dirty="0">
                <a:latin typeface="+mj-lt"/>
              </a:rPr>
            </a:br>
            <a:r>
              <a:rPr lang="el-GR" sz="1100" dirty="0">
                <a:latin typeface="+mj-lt"/>
              </a:rPr>
              <a:t>2023</a:t>
            </a:r>
          </a:p>
          <a:p>
            <a:pPr algn="ctr">
              <a:lnSpc>
                <a:spcPts val="1800"/>
              </a:lnSpc>
            </a:pPr>
            <a:r>
              <a:rPr lang="el-GR" dirty="0">
                <a:latin typeface="+mj-lt"/>
              </a:rPr>
              <a:t>0,90%</a:t>
            </a:r>
          </a:p>
        </p:txBody>
      </p:sp>
      <p:sp>
        <p:nvSpPr>
          <p:cNvPr id="18" name="Έλλειψη 17"/>
          <p:cNvSpPr/>
          <p:nvPr/>
        </p:nvSpPr>
        <p:spPr>
          <a:xfrm>
            <a:off x="10367953" y="4260059"/>
            <a:ext cx="1224000" cy="1224000"/>
          </a:xfrm>
          <a:prstGeom prst="ellipse">
            <a:avLst/>
          </a:prstGeom>
          <a:solidFill>
            <a:srgbClr val="A643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spcAft>
                <a:spcPts val="600"/>
              </a:spcAft>
            </a:pPr>
            <a:r>
              <a:rPr lang="el-GR" sz="1100" dirty="0">
                <a:latin typeface="+mj-lt"/>
              </a:rPr>
              <a:t>Λόγος </a:t>
            </a:r>
            <a:r>
              <a:rPr lang="en-US" sz="1100" dirty="0">
                <a:latin typeface="+mj-lt"/>
              </a:rPr>
              <a:t>top3/bottom3</a:t>
            </a:r>
            <a:br>
              <a:rPr lang="en-US" sz="1100" dirty="0">
                <a:latin typeface="+mj-lt"/>
              </a:rPr>
            </a:br>
            <a:r>
              <a:rPr lang="el-GR" sz="1100" dirty="0">
                <a:latin typeface="+mj-lt"/>
              </a:rPr>
              <a:t>2023</a:t>
            </a:r>
          </a:p>
          <a:p>
            <a:pPr algn="ctr">
              <a:lnSpc>
                <a:spcPts val="1800"/>
              </a:lnSpc>
            </a:pPr>
            <a:r>
              <a:rPr lang="el-GR" dirty="0">
                <a:latin typeface="+mj-lt"/>
              </a:rPr>
              <a:t>1,7</a:t>
            </a:r>
            <a:r>
              <a:rPr lang="en-US" dirty="0">
                <a:latin typeface="+mj-lt"/>
              </a:rPr>
              <a:t> </a:t>
            </a:r>
            <a:r>
              <a:rPr lang="el-GR" sz="1200" dirty="0">
                <a:latin typeface="+mj-lt"/>
              </a:rPr>
              <a:t>φορές</a:t>
            </a:r>
            <a:endParaRPr lang="el-GR" dirty="0">
              <a:latin typeface="+mj-lt"/>
            </a:endParaRPr>
          </a:p>
        </p:txBody>
      </p:sp>
      <p:grpSp>
        <p:nvGrpSpPr>
          <p:cNvPr id="14" name="Ομάδα 13"/>
          <p:cNvGrpSpPr/>
          <p:nvPr/>
        </p:nvGrpSpPr>
        <p:grpSpPr>
          <a:xfrm>
            <a:off x="80773" y="72771"/>
            <a:ext cx="1176528" cy="6709029"/>
            <a:chOff x="80773" y="72771"/>
            <a:chExt cx="1176528" cy="6709029"/>
          </a:xfrm>
        </p:grpSpPr>
        <p:sp>
          <p:nvSpPr>
            <p:cNvPr id="16" name="Στρογγυλεμένο ορθογώνιο 15"/>
            <p:cNvSpPr/>
            <p:nvPr/>
          </p:nvSpPr>
          <p:spPr>
            <a:xfrm>
              <a:off x="80773" y="72771"/>
              <a:ext cx="1176528" cy="6709029"/>
            </a:xfrm>
            <a:prstGeom prst="roundRect">
              <a:avLst/>
            </a:prstGeom>
            <a:solidFill>
              <a:srgbClr val="C9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9" name="Ομάδα 18"/>
            <p:cNvGrpSpPr/>
            <p:nvPr/>
          </p:nvGrpSpPr>
          <p:grpSpPr>
            <a:xfrm>
              <a:off x="356686" y="981076"/>
              <a:ext cx="624703" cy="5749756"/>
              <a:chOff x="264825" y="1554402"/>
              <a:chExt cx="624703" cy="5176429"/>
            </a:xfrm>
          </p:grpSpPr>
          <p:sp>
            <p:nvSpPr>
              <p:cNvPr id="22" name="Ορθογώνιο 21"/>
              <p:cNvSpPr/>
              <p:nvPr/>
            </p:nvSpPr>
            <p:spPr>
              <a:xfrm rot="16200000">
                <a:off x="-2157959" y="3977186"/>
                <a:ext cx="5176427" cy="330860"/>
              </a:xfrm>
              <a:prstGeom prst="rect">
                <a:avLst/>
              </a:prstGeom>
              <a:noFill/>
              <a:ln>
                <a:noFill/>
              </a:ln>
            </p:spPr>
            <p:txBody>
              <a:bodyPr wrap="square">
                <a:spAutoFit/>
              </a:bodyPr>
              <a:lstStyle/>
              <a:p>
                <a:r>
                  <a:rPr lang="el-GR" sz="1550" dirty="0">
                    <a:ln>
                      <a:solidFill>
                        <a:srgbClr val="7C5A5F"/>
                      </a:solidFill>
                    </a:ln>
                    <a:solidFill>
                      <a:srgbClr val="7C5A5F"/>
                    </a:solidFill>
                    <a:latin typeface="+mj-lt"/>
                    <a:ea typeface="Calibri" panose="020F0502020204030204" pitchFamily="34" charset="0"/>
                    <a:cs typeface="Times New Roman" panose="02020603050405020304" pitchFamily="18" charset="0"/>
                  </a:rPr>
                  <a:t>Η  οργανωμένη φροντιστηριακή εκπαίδευση στην  σύγχρονη Ελλάδα</a:t>
                </a:r>
                <a:endParaRPr lang="el-GR" sz="1550" dirty="0">
                  <a:ln>
                    <a:solidFill>
                      <a:srgbClr val="7C5A5F"/>
                    </a:solidFill>
                  </a:ln>
                  <a:solidFill>
                    <a:srgbClr val="7C5A5F"/>
                  </a:solidFill>
                  <a:latin typeface="+mj-lt"/>
                </a:endParaRPr>
              </a:p>
            </p:txBody>
          </p:sp>
          <p:sp>
            <p:nvSpPr>
              <p:cNvPr id="23" name="Ορθογώνιο 22"/>
              <p:cNvSpPr/>
              <p:nvPr/>
            </p:nvSpPr>
            <p:spPr>
              <a:xfrm rot="16200000">
                <a:off x="-1894893" y="3946410"/>
                <a:ext cx="5176427" cy="392415"/>
              </a:xfrm>
              <a:prstGeom prst="rect">
                <a:avLst/>
              </a:prstGeom>
            </p:spPr>
            <p:txBody>
              <a:bodyPr wrap="square">
                <a:spAutoFit/>
              </a:bodyPr>
              <a:lstStyle/>
              <a:p>
                <a:r>
                  <a:rPr lang="el-GR" sz="1950" spc="-20" dirty="0">
                    <a:ln w="1270">
                      <a:solidFill>
                        <a:srgbClr val="7C5A5F"/>
                      </a:solidFill>
                    </a:ln>
                    <a:noFill/>
                    <a:latin typeface="+mj-lt"/>
                    <a:ea typeface="Calibri" panose="020F0502020204030204" pitchFamily="34" charset="0"/>
                    <a:cs typeface="Times New Roman" panose="02020603050405020304" pitchFamily="18" charset="0"/>
                  </a:rPr>
                  <a:t>Δαπάνες των ελληνικών νοικοκυριών για ξένες γλώσσες</a:t>
                </a:r>
                <a:endParaRPr lang="el-GR" sz="1950" spc="-20" dirty="0">
                  <a:ln w="1270">
                    <a:solidFill>
                      <a:srgbClr val="7C5A5F"/>
                    </a:solidFill>
                  </a:ln>
                  <a:noFill/>
                  <a:latin typeface="+mj-lt"/>
                </a:endParaRPr>
              </a:p>
            </p:txBody>
          </p:sp>
        </p:grpSp>
        <p:pic>
          <p:nvPicPr>
            <p:cNvPr id="20" name="Picture 9" descr="C:\Users\pol\Pictures\Εικόνες ΚΑΝΕΠ\ΚΑΝΕΠ (Σήμ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18" y="141287"/>
              <a:ext cx="935038" cy="935038"/>
            </a:xfrm>
            <a:prstGeom prst="rect">
              <a:avLst/>
            </a:prstGeom>
            <a:ln>
              <a:noFill/>
            </a:ln>
            <a:effectLst>
              <a:outerShdw blurRad="12700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xmlns="" id="{4D75390F-1F96-4BA5-1B7D-CF82BF9A4757}"/>
              </a:ext>
            </a:extLst>
          </p:cNvPr>
          <p:cNvSpPr txBox="1"/>
          <p:nvPr/>
        </p:nvSpPr>
        <p:spPr>
          <a:xfrm>
            <a:off x="2151269" y="197878"/>
            <a:ext cx="8495710" cy="907941"/>
          </a:xfrm>
          <a:prstGeom prst="rect">
            <a:avLst/>
          </a:prstGeom>
          <a:noFill/>
        </p:spPr>
        <p:txBody>
          <a:bodyPr wrap="square" rtlCol="0">
            <a:spAutoFit/>
          </a:bodyPr>
          <a:lstStyle/>
          <a:p>
            <a:pPr algn="ctr"/>
            <a:r>
              <a:rPr lang="el-GR" sz="2000" dirty="0">
                <a:solidFill>
                  <a:srgbClr val="223038"/>
                </a:solidFill>
                <a:latin typeface="+mj-lt"/>
              </a:rPr>
              <a:t>Δαπάνη των νοικοκυριών για ξένες γλώσσες </a:t>
            </a:r>
            <a:r>
              <a:rPr lang="el-GR" sz="2000" dirty="0">
                <a:solidFill>
                  <a:srgbClr val="412F32"/>
                </a:solidFill>
                <a:latin typeface="+mj-lt"/>
              </a:rPr>
              <a:t>ως ποσοστό του συνόλου των αγορών τους </a:t>
            </a:r>
            <a:r>
              <a:rPr lang="el-GR" sz="2000" dirty="0">
                <a:solidFill>
                  <a:srgbClr val="223038"/>
                </a:solidFill>
                <a:latin typeface="+mj-lt"/>
              </a:rPr>
              <a:t>κατά </a:t>
            </a:r>
            <a:r>
              <a:rPr lang="el-GR" sz="2000" dirty="0">
                <a:solidFill>
                  <a:srgbClr val="A6435C"/>
                </a:solidFill>
                <a:latin typeface="+mj-lt"/>
              </a:rPr>
              <a:t>τάξεις μηνιαίου εισοδήματος</a:t>
            </a:r>
            <a:r>
              <a:rPr lang="en-US" sz="2000" dirty="0">
                <a:solidFill>
                  <a:srgbClr val="5B9BD5"/>
                </a:solidFill>
                <a:latin typeface="+mj-lt"/>
              </a:rPr>
              <a:t/>
            </a:r>
            <a:br>
              <a:rPr lang="en-US" sz="2000" dirty="0">
                <a:solidFill>
                  <a:srgbClr val="5B9BD5"/>
                </a:solidFill>
                <a:latin typeface="+mj-lt"/>
              </a:rPr>
            </a:br>
            <a:r>
              <a:rPr lang="el-GR" sz="1300" i="1" dirty="0">
                <a:solidFill>
                  <a:srgbClr val="223038"/>
                </a:solidFill>
                <a:latin typeface="+mj-lt"/>
              </a:rPr>
              <a:t>την περίοδο 2014-2023</a:t>
            </a:r>
          </a:p>
        </p:txBody>
      </p:sp>
      <p:sp>
        <p:nvSpPr>
          <p:cNvPr id="3" name="Θέση αριθμού διαφάνειας 3">
            <a:extLst>
              <a:ext uri="{FF2B5EF4-FFF2-40B4-BE49-F238E27FC236}">
                <a16:creationId xmlns:a16="http://schemas.microsoft.com/office/drawing/2014/main" xmlns="" id="{2EAAD8E8-C356-B17C-9C26-1D953C291F83}"/>
              </a:ext>
            </a:extLst>
          </p:cNvPr>
          <p:cNvSpPr>
            <a:spLocks noGrp="1"/>
          </p:cNvSpPr>
          <p:nvPr>
            <p:ph type="sldNum" sz="quarter" idx="12"/>
          </p:nvPr>
        </p:nvSpPr>
        <p:spPr>
          <a:xfrm>
            <a:off x="11591953" y="88940"/>
            <a:ext cx="519273" cy="365125"/>
          </a:xfrm>
        </p:spPr>
        <p:txBody>
          <a:bodyPr/>
          <a:lstStyle/>
          <a:p>
            <a:fld id="{D930A329-35E0-4F42-9430-72E023F6B717}" type="slidenum">
              <a:rPr lang="el-GR" sz="2000" smtClean="0">
                <a:solidFill>
                  <a:srgbClr val="704748"/>
                </a:solidFill>
              </a:rPr>
              <a:t>9</a:t>
            </a:fld>
            <a:endParaRPr lang="el-GR" sz="2000" dirty="0">
              <a:solidFill>
                <a:srgbClr val="704748"/>
              </a:solidFill>
            </a:endParaRPr>
          </a:p>
        </p:txBody>
      </p:sp>
    </p:spTree>
    <p:extLst>
      <p:ext uri="{BB962C8B-B14F-4D97-AF65-F5344CB8AC3E}">
        <p14:creationId xmlns:p14="http://schemas.microsoft.com/office/powerpoint/2010/main" val="33154338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3600</TotalTime>
  <Words>3862</Words>
  <Application>Microsoft Office PowerPoint</Application>
  <PresentationFormat>Προσαρμογή</PresentationFormat>
  <Paragraphs>640</Paragraphs>
  <Slides>50</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ΓΡΑΦΕΙΟ ΤΥΠΟΥ ΓΣΕΕ</cp:lastModifiedBy>
  <cp:revision>273</cp:revision>
  <dcterms:created xsi:type="dcterms:W3CDTF">2024-06-20T06:27:17Z</dcterms:created>
  <dcterms:modified xsi:type="dcterms:W3CDTF">2025-06-10T07:59:57Z</dcterms:modified>
</cp:coreProperties>
</file>